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4"/>
  </p:notesMasterIdLst>
  <p:handoutMasterIdLst>
    <p:handoutMasterId r:id="rId35"/>
  </p:handoutMasterIdLst>
  <p:sldIdLst>
    <p:sldId id="260" r:id="rId2"/>
    <p:sldId id="307" r:id="rId3"/>
    <p:sldId id="306" r:id="rId4"/>
    <p:sldId id="300" r:id="rId5"/>
    <p:sldId id="308" r:id="rId6"/>
    <p:sldId id="299" r:id="rId7"/>
    <p:sldId id="294" r:id="rId8"/>
    <p:sldId id="309" r:id="rId9"/>
    <p:sldId id="310" r:id="rId10"/>
    <p:sldId id="311" r:id="rId11"/>
    <p:sldId id="312" r:id="rId12"/>
    <p:sldId id="302" r:id="rId13"/>
    <p:sldId id="298" r:id="rId14"/>
    <p:sldId id="313" r:id="rId15"/>
    <p:sldId id="301" r:id="rId16"/>
    <p:sldId id="314" r:id="rId17"/>
    <p:sldId id="273" r:id="rId18"/>
    <p:sldId id="274" r:id="rId19"/>
    <p:sldId id="316" r:id="rId20"/>
    <p:sldId id="315" r:id="rId21"/>
    <p:sldId id="278" r:id="rId22"/>
    <p:sldId id="317" r:id="rId23"/>
    <p:sldId id="318" r:id="rId24"/>
    <p:sldId id="326" r:id="rId25"/>
    <p:sldId id="324" r:id="rId26"/>
    <p:sldId id="325" r:id="rId27"/>
    <p:sldId id="322" r:id="rId28"/>
    <p:sldId id="281" r:id="rId29"/>
    <p:sldId id="282" r:id="rId30"/>
    <p:sldId id="284" r:id="rId31"/>
    <p:sldId id="303" r:id="rId32"/>
    <p:sldId id="285" r:id="rId33"/>
  </p:sldIdLst>
  <p:sldSz cx="9144000" cy="6858000" type="letter"/>
  <p:notesSz cx="6858000" cy="9313863"/>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ay K. Sandhir" initials="" lastIdx="6" clrIdx="0"/>
  <p:cmAuthor id="1" name="Shirley Heald" initials="SH" lastIdx="1" clrIdx="1">
    <p:extLst>
      <p:ext uri="{19B8F6BF-5375-455C-9EA6-DF929625EA0E}">
        <p15:presenceInfo xmlns:p15="http://schemas.microsoft.com/office/powerpoint/2012/main" userId="fd80afb6d4e624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B"/>
    <a:srgbClr val="00C3CC"/>
    <a:srgbClr val="00BCD0"/>
    <a:srgbClr val="00B7D0"/>
    <a:srgbClr val="00A4BB"/>
    <a:srgbClr val="007399"/>
    <a:srgbClr val="DC0E53"/>
    <a:srgbClr val="DD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5" autoAdjust="0"/>
    <p:restoredTop sz="89990" autoAdjust="0"/>
  </p:normalViewPr>
  <p:slideViewPr>
    <p:cSldViewPr snapToGrid="0">
      <p:cViewPr varScale="1">
        <p:scale>
          <a:sx n="94" d="100"/>
          <a:sy n="94" d="100"/>
        </p:scale>
        <p:origin x="2214" y="96"/>
      </p:cViewPr>
      <p:guideLst>
        <p:guide orient="horz" pos="2160"/>
        <p:guide pos="2880"/>
      </p:guideLst>
    </p:cSldViewPr>
  </p:slideViewPr>
  <p:outlineViewPr>
    <p:cViewPr>
      <p:scale>
        <a:sx n="33" d="100"/>
        <a:sy n="33" d="100"/>
      </p:scale>
      <p:origin x="0" y="-36"/>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7" d="100"/>
          <a:sy n="97" d="100"/>
        </p:scale>
        <p:origin x="64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5B655287-1F3F-4195-B8E1-7B154687BE1B}" type="slidenum">
              <a:rPr lang="en-US"/>
              <a:pPr/>
              <a:t>‹#›</a:t>
            </a:fld>
            <a:endParaRPr lang="en-US"/>
          </a:p>
        </p:txBody>
      </p:sp>
    </p:spTree>
    <p:extLst>
      <p:ext uri="{BB962C8B-B14F-4D97-AF65-F5344CB8AC3E}">
        <p14:creationId xmlns:p14="http://schemas.microsoft.com/office/powerpoint/2010/main" val="266580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ChangeArrowheads="1"/>
          </p:cNvSpPr>
          <p:nvPr>
            <p:ph type="ftr" sz="quarter" idx="4"/>
          </p:nvPr>
        </p:nvSpPr>
        <p:spPr bwMode="auto">
          <a:xfrm>
            <a:off x="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3" name="Rectangle 5"/>
          <p:cNvSpPr>
            <a:spLocks noGrp="1" noChangeArrowheads="1"/>
          </p:cNvSpPr>
          <p:nvPr>
            <p:ph type="sldNum" sz="quarter" idx="5"/>
          </p:nvPr>
        </p:nvSpPr>
        <p:spPr bwMode="auto">
          <a:xfrm>
            <a:off x="388620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8DEEFB85-347C-4330-B72D-2C338817EEF8}" type="slidenum">
              <a:rPr lang="en-US"/>
              <a:pPr/>
              <a:t>‹#›</a:t>
            </a:fld>
            <a:endParaRPr lang="en-US"/>
          </a:p>
        </p:txBody>
      </p:sp>
      <p:sp>
        <p:nvSpPr>
          <p:cNvPr id="2054" name="Rectangle 6"/>
          <p:cNvSpPr>
            <a:spLocks noGrp="1" noRot="1" noChangeAspect="1" noChangeArrowheads="1" noTextEdit="1"/>
          </p:cNvSpPr>
          <p:nvPr>
            <p:ph type="sldImg" idx="2"/>
          </p:nvPr>
        </p:nvSpPr>
        <p:spPr bwMode="auto">
          <a:xfrm>
            <a:off x="1109663" y="704850"/>
            <a:ext cx="4640262" cy="3479800"/>
          </a:xfrm>
          <a:prstGeom prst="rect">
            <a:avLst/>
          </a:prstGeom>
          <a:noFill/>
          <a:ln w="12699">
            <a:solidFill>
              <a:schemeClr val="tx1"/>
            </a:solidFill>
            <a:miter lim="800000"/>
            <a:headEnd/>
            <a:tailEnd/>
          </a:ln>
          <a:effectLst/>
        </p:spPr>
      </p:sp>
      <p:sp>
        <p:nvSpPr>
          <p:cNvPr id="2055" name="Rectangle 7"/>
          <p:cNvSpPr>
            <a:spLocks noGrp="1" noChangeArrowheads="1"/>
          </p:cNvSpPr>
          <p:nvPr>
            <p:ph type="body" sz="quarter" idx="3"/>
          </p:nvPr>
        </p:nvSpPr>
        <p:spPr bwMode="auto">
          <a:xfrm>
            <a:off x="914400" y="4422775"/>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168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D50FE0B-68FF-434D-81E7-DC451D684DFC}"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204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a:latin typeface="Calibri" panose="020F0502020204030204" pitchFamily="34" charset="0"/>
              </a:rPr>
              <a:t>D5 Marketing: 2011 Spring Conference</a:t>
            </a:r>
          </a:p>
        </p:txBody>
      </p:sp>
    </p:spTree>
    <p:extLst>
      <p:ext uri="{BB962C8B-B14F-4D97-AF65-F5344CB8AC3E}">
        <p14:creationId xmlns:p14="http://schemas.microsoft.com/office/powerpoint/2010/main" val="266831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9</a:t>
            </a:fld>
            <a:endParaRPr lang="en-US"/>
          </a:p>
        </p:txBody>
      </p:sp>
    </p:spTree>
    <p:extLst>
      <p:ext uri="{BB962C8B-B14F-4D97-AF65-F5344CB8AC3E}">
        <p14:creationId xmlns:p14="http://schemas.microsoft.com/office/powerpoint/2010/main" val="65562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EFB85-347C-4330-B72D-2C338817EEF8}" type="slidenum">
              <a:rPr lang="en-US" smtClean="0"/>
              <a:pPr/>
              <a:t>21</a:t>
            </a:fld>
            <a:endParaRPr lang="en-US"/>
          </a:p>
        </p:txBody>
      </p:sp>
    </p:spTree>
    <p:extLst>
      <p:ext uri="{BB962C8B-B14F-4D97-AF65-F5344CB8AC3E}">
        <p14:creationId xmlns:p14="http://schemas.microsoft.com/office/powerpoint/2010/main" val="331268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767" name="Rectangle 39"/>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1768" name="Rectangle 40"/>
          <p:cNvSpPr>
            <a:spLocks noGrp="1" noChangeArrowheads="1"/>
          </p:cNvSpPr>
          <p:nvPr>
            <p:ph type="subTitle" sz="quarter" idx="1"/>
          </p:nvPr>
        </p:nvSpPr>
        <p:spPr>
          <a:xfrm>
            <a:off x="1371600" y="3581400"/>
            <a:ext cx="6400800" cy="1752600"/>
          </a:xfrm>
        </p:spPr>
        <p:txBody>
          <a:bodyPr anchor="ct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42220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858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746125" y="1338263"/>
            <a:ext cx="3781983"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4674413" y="1338263"/>
            <a:ext cx="3783787"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53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82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298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5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3048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51203" name="Rectangle 3"/>
          <p:cNvSpPr>
            <a:spLocks noGrp="1" noChangeArrowheads="1"/>
          </p:cNvSpPr>
          <p:nvPr>
            <p:ph type="body" idx="1"/>
          </p:nvPr>
        </p:nvSpPr>
        <p:spPr bwMode="auto">
          <a:xfrm>
            <a:off x="685800" y="1447799"/>
            <a:ext cx="7772400" cy="451835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6" name="Straight Connector 5"/>
          <p:cNvCxnSpPr/>
          <p:nvPr userDrawn="1"/>
        </p:nvCxnSpPr>
        <p:spPr bwMode="auto">
          <a:xfrm flipV="1">
            <a:off x="678484" y="6027725"/>
            <a:ext cx="7772400" cy="14630"/>
          </a:xfrm>
          <a:prstGeom prst="line">
            <a:avLst/>
          </a:prstGeom>
          <a:solidFill>
            <a:schemeClr val="accent1"/>
          </a:solidFill>
          <a:ln w="57150" cap="flat" cmpd="sng" algn="ctr">
            <a:solidFill>
              <a:srgbClr val="009BBB">
                <a:alpha val="70000"/>
              </a:srgbClr>
            </a:solidFill>
            <a:prstDash val="solid"/>
            <a:round/>
            <a:headEnd type="none" w="sm" len="sm"/>
            <a:tailEnd type="none" w="sm" len="sm"/>
          </a:ln>
          <a:effectLst/>
        </p:spPr>
      </p:cxn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2655417" y="6163664"/>
            <a:ext cx="3833165" cy="63886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1" r:id="rId3"/>
    <p:sldLayoutId id="2147483657" r:id="rId4"/>
    <p:sldLayoutId id="2147483661" r:id="rId5"/>
    <p:sldLayoutId id="2147483663" r:id="rId6"/>
    <p:sldLayoutId id="2147483664" r:id="rId7"/>
  </p:sldLayoutIdLst>
  <p:hf sldNum="0" hdr="0" ftr="0" dt="0"/>
  <p:txStyles>
    <p:titleStyle>
      <a:lvl1pPr algn="ctr" rtl="0" eaLnBrk="1" fontAlgn="base" hangingPunct="1">
        <a:spcBef>
          <a:spcPct val="0"/>
        </a:spcBef>
        <a:spcAft>
          <a:spcPct val="0"/>
        </a:spcAft>
        <a:defRPr sz="4000">
          <a:solidFill>
            <a:srgbClr val="007399"/>
          </a:solidFill>
          <a:latin typeface="Calibri" pitchFamily="34" charset="0"/>
          <a:ea typeface="+mj-ea"/>
          <a:cs typeface="+mj-cs"/>
        </a:defRPr>
      </a:lvl1pPr>
      <a:lvl2pPr algn="ctr" rtl="0" eaLnBrk="1" fontAlgn="base" hangingPunct="1">
        <a:spcBef>
          <a:spcPct val="0"/>
        </a:spcBef>
        <a:spcAft>
          <a:spcPct val="0"/>
        </a:spcAft>
        <a:defRPr sz="2400">
          <a:solidFill>
            <a:srgbClr val="007399"/>
          </a:solidFill>
          <a:latin typeface="Arial" charset="0"/>
        </a:defRPr>
      </a:lvl2pPr>
      <a:lvl3pPr algn="ctr" rtl="0" eaLnBrk="1" fontAlgn="base" hangingPunct="1">
        <a:spcBef>
          <a:spcPct val="0"/>
        </a:spcBef>
        <a:spcAft>
          <a:spcPct val="0"/>
        </a:spcAft>
        <a:defRPr sz="2400">
          <a:solidFill>
            <a:srgbClr val="007399"/>
          </a:solidFill>
          <a:latin typeface="Arial" charset="0"/>
        </a:defRPr>
      </a:lvl3pPr>
      <a:lvl4pPr algn="ctr" rtl="0" eaLnBrk="1" fontAlgn="base" hangingPunct="1">
        <a:spcBef>
          <a:spcPct val="0"/>
        </a:spcBef>
        <a:spcAft>
          <a:spcPct val="0"/>
        </a:spcAft>
        <a:defRPr sz="2400">
          <a:solidFill>
            <a:srgbClr val="007399"/>
          </a:solidFill>
          <a:latin typeface="Arial" charset="0"/>
        </a:defRPr>
      </a:lvl4pPr>
      <a:lvl5pPr algn="ctr" rtl="0" eaLnBrk="1" fontAlgn="base" hangingPunct="1">
        <a:spcBef>
          <a:spcPct val="0"/>
        </a:spcBef>
        <a:spcAft>
          <a:spcPct val="0"/>
        </a:spcAft>
        <a:defRPr sz="2400">
          <a:solidFill>
            <a:srgbClr val="007399"/>
          </a:solidFill>
          <a:latin typeface="Arial" charset="0"/>
        </a:defRPr>
      </a:lvl5pPr>
      <a:lvl6pPr marL="457200" algn="ctr" rtl="0" eaLnBrk="1" fontAlgn="base" hangingPunct="1">
        <a:spcBef>
          <a:spcPct val="0"/>
        </a:spcBef>
        <a:spcAft>
          <a:spcPct val="0"/>
        </a:spcAft>
        <a:defRPr sz="2400">
          <a:solidFill>
            <a:srgbClr val="007399"/>
          </a:solidFill>
          <a:latin typeface="Arial" charset="0"/>
        </a:defRPr>
      </a:lvl6pPr>
      <a:lvl7pPr marL="914400" algn="ctr" rtl="0" eaLnBrk="1" fontAlgn="base" hangingPunct="1">
        <a:spcBef>
          <a:spcPct val="0"/>
        </a:spcBef>
        <a:spcAft>
          <a:spcPct val="0"/>
        </a:spcAft>
        <a:defRPr sz="2400">
          <a:solidFill>
            <a:srgbClr val="007399"/>
          </a:solidFill>
          <a:latin typeface="Arial" charset="0"/>
        </a:defRPr>
      </a:lvl7pPr>
      <a:lvl8pPr marL="1371600" algn="ctr" rtl="0" eaLnBrk="1" fontAlgn="base" hangingPunct="1">
        <a:spcBef>
          <a:spcPct val="0"/>
        </a:spcBef>
        <a:spcAft>
          <a:spcPct val="0"/>
        </a:spcAft>
        <a:defRPr sz="2400">
          <a:solidFill>
            <a:srgbClr val="007399"/>
          </a:solidFill>
          <a:latin typeface="Arial" charset="0"/>
        </a:defRPr>
      </a:lvl8pPr>
      <a:lvl9pPr marL="1828800" algn="ctr" rtl="0" eaLnBrk="1" fontAlgn="base" hangingPunct="1">
        <a:spcBef>
          <a:spcPct val="0"/>
        </a:spcBef>
        <a:spcAft>
          <a:spcPct val="0"/>
        </a:spcAft>
        <a:defRPr sz="2400">
          <a:solidFill>
            <a:srgbClr val="007399"/>
          </a:solidFill>
          <a:latin typeface="Arial" charset="0"/>
        </a:defRPr>
      </a:lvl9pPr>
    </p:titleStyle>
    <p:bodyStyle>
      <a:lvl1pPr marL="342900" indent="-342900" algn="l" rtl="0" eaLnBrk="1" fontAlgn="base" hangingPunct="1">
        <a:spcBef>
          <a:spcPct val="20000"/>
        </a:spcBef>
        <a:spcAft>
          <a:spcPct val="0"/>
        </a:spcAft>
        <a:buSzPct val="85000"/>
        <a:buFont typeface="Arial" panose="020B0604020202020204" pitchFamily="34" charset="0"/>
        <a:buChar char="•"/>
        <a:defRPr sz="36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SzPct val="60000"/>
        <a:buFont typeface="Wingdings" panose="05000000000000000000" pitchFamily="2" charset="2"/>
        <a:buChar char="§"/>
        <a:defRPr sz="3200">
          <a:solidFill>
            <a:schemeClr val="tx1"/>
          </a:solidFill>
          <a:latin typeface="Calibri" pitchFamily="34" charset="0"/>
        </a:defRPr>
      </a:lvl2pPr>
      <a:lvl3pPr marL="1085850" indent="-228600" algn="l" rtl="0" eaLnBrk="1" fontAlgn="base" hangingPunct="1">
        <a:spcBef>
          <a:spcPct val="20000"/>
        </a:spcBef>
        <a:spcAft>
          <a:spcPct val="0"/>
        </a:spcAft>
        <a:buSzPct val="50000"/>
        <a:buFont typeface="Calibri" panose="020F0502020204030204" pitchFamily="34" charset="0"/>
        <a:buChar char="‾"/>
        <a:defRPr sz="3200">
          <a:solidFill>
            <a:schemeClr val="tx1"/>
          </a:solidFill>
          <a:latin typeface="Calibri" pitchFamily="34" charset="0"/>
        </a:defRPr>
      </a:lvl3pPr>
      <a:lvl4pPr marL="1428750" indent="-228600" algn="l" rtl="0" eaLnBrk="1" fontAlgn="base" hangingPunct="1">
        <a:spcBef>
          <a:spcPct val="20000"/>
        </a:spcBef>
        <a:spcAft>
          <a:spcPct val="0"/>
        </a:spcAft>
        <a:buSzPct val="60000"/>
        <a:buFont typeface="Calibri" panose="020F0502020204030204" pitchFamily="34" charset="0"/>
        <a:buChar char="⁰"/>
        <a:defRPr sz="2400">
          <a:solidFill>
            <a:schemeClr val="tx1"/>
          </a:solidFill>
          <a:latin typeface="Calibri" pitchFamily="34" charset="0"/>
        </a:defRPr>
      </a:lvl4pPr>
      <a:lvl5pPr marL="1543050" indent="0" algn="l" rtl="0" eaLnBrk="1" fontAlgn="base" hangingPunct="1">
        <a:spcBef>
          <a:spcPct val="20000"/>
        </a:spcBef>
        <a:spcAft>
          <a:spcPct val="0"/>
        </a:spcAft>
        <a:buNone/>
        <a:defRPr sz="2400">
          <a:solidFill>
            <a:schemeClr val="tx1"/>
          </a:solidFill>
          <a:latin typeface="Calibri" pitchFamily="34" charset="0"/>
        </a:defRPr>
      </a:lvl5pPr>
      <a:lvl6pPr marL="2228850" indent="-228600" algn="l" rtl="0" eaLnBrk="1" fontAlgn="base" hangingPunct="1">
        <a:spcBef>
          <a:spcPct val="20000"/>
        </a:spcBef>
        <a:spcAft>
          <a:spcPct val="0"/>
        </a:spcAft>
        <a:buChar char="•"/>
        <a:defRPr sz="1200">
          <a:solidFill>
            <a:schemeClr val="tx1"/>
          </a:solidFill>
          <a:latin typeface="Times New Roman" pitchFamily="18" charset="0"/>
        </a:defRPr>
      </a:lvl6pPr>
      <a:lvl7pPr marL="2686050" indent="-228600" algn="l" rtl="0" eaLnBrk="1" fontAlgn="base" hangingPunct="1">
        <a:spcBef>
          <a:spcPct val="20000"/>
        </a:spcBef>
        <a:spcAft>
          <a:spcPct val="0"/>
        </a:spcAft>
        <a:buChar char="•"/>
        <a:defRPr sz="1200">
          <a:solidFill>
            <a:schemeClr val="tx1"/>
          </a:solidFill>
          <a:latin typeface="Times New Roman" pitchFamily="18" charset="0"/>
        </a:defRPr>
      </a:lvl7pPr>
      <a:lvl8pPr marL="3143250" indent="-228600" algn="l" rtl="0" eaLnBrk="1" fontAlgn="base" hangingPunct="1">
        <a:spcBef>
          <a:spcPct val="20000"/>
        </a:spcBef>
        <a:spcAft>
          <a:spcPct val="0"/>
        </a:spcAft>
        <a:buChar char="•"/>
        <a:defRPr sz="1200">
          <a:solidFill>
            <a:schemeClr val="tx1"/>
          </a:solidFill>
          <a:latin typeface="Times New Roman" pitchFamily="18" charset="0"/>
        </a:defRPr>
      </a:lvl8pPr>
      <a:lvl9pPr marL="3600450" indent="-228600" algn="l" rtl="0" eaLnBrk="1" fontAlgn="base" hangingPunct="1">
        <a:spcBef>
          <a:spcPct val="20000"/>
        </a:spcBef>
        <a:spcAft>
          <a:spcPct val="0"/>
        </a:spcAft>
        <a:buChar char="•"/>
        <a:defRPr sz="12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p:txBody>
          <a:bodyPr/>
          <a:lstStyle/>
          <a:p>
            <a:r>
              <a:rPr lang="en-US" altLang="en-US" dirty="0"/>
              <a:t>Recruiting and Salesmanship</a:t>
            </a:r>
            <a:br>
              <a:rPr lang="en-US" altLang="en-US" dirty="0"/>
            </a:br>
            <a:r>
              <a:rPr lang="en-US" altLang="en-US" sz="3200" dirty="0"/>
              <a:t>Boat Shows, VSCs, &amp; Public Education</a:t>
            </a:r>
            <a:endParaRPr lang="en-US" altLang="en-US" dirty="0"/>
          </a:p>
        </p:txBody>
      </p:sp>
    </p:spTree>
    <p:custDataLst>
      <p:tags r:id="rId1"/>
    </p:custDataLst>
    <p:extLst>
      <p:ext uri="{BB962C8B-B14F-4D97-AF65-F5344CB8AC3E}">
        <p14:creationId xmlns:p14="http://schemas.microsoft.com/office/powerpoint/2010/main" val="20151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on a pole&#10;&#10;Description automatically generated">
            <a:extLst>
              <a:ext uri="{FF2B5EF4-FFF2-40B4-BE49-F238E27FC236}">
                <a16:creationId xmlns:a16="http://schemas.microsoft.com/office/drawing/2014/main" id="{456361DA-3EA0-4A5B-BAF4-1F4F8D0C8878}"/>
              </a:ext>
            </a:extLst>
          </p:cNvPr>
          <p:cNvPicPr>
            <a:picLocks noChangeAspect="1"/>
          </p:cNvPicPr>
          <p:nvPr/>
        </p:nvPicPr>
        <p:blipFill rotWithShape="1">
          <a:blip r:embed="rId2">
            <a:extLst>
              <a:ext uri="{28A0092B-C50C-407E-A947-70E740481C1C}">
                <a14:useLocalDpi xmlns:a14="http://schemas.microsoft.com/office/drawing/2010/main" val="0"/>
              </a:ext>
            </a:extLst>
          </a:blip>
          <a:srcRect l="20839" t="7966" r="19650" b="32083"/>
          <a:stretch/>
        </p:blipFill>
        <p:spPr>
          <a:xfrm rot="727999">
            <a:off x="318901" y="167076"/>
            <a:ext cx="1428591" cy="1500943"/>
          </a:xfrm>
          <a:prstGeom prst="rect">
            <a:avLst/>
          </a:prstGeom>
        </p:spPr>
      </p:pic>
      <p:sp>
        <p:nvSpPr>
          <p:cNvPr id="2" name="Title 1"/>
          <p:cNvSpPr>
            <a:spLocks noGrp="1"/>
          </p:cNvSpPr>
          <p:nvPr>
            <p:ph type="title"/>
          </p:nvPr>
        </p:nvSpPr>
        <p:spPr/>
        <p:txBody>
          <a:bodyPr/>
          <a:lstStyle/>
          <a:p>
            <a:r>
              <a:rPr lang="en-US" dirty="0"/>
              <a:t>Common Sense Rules</a:t>
            </a:r>
          </a:p>
        </p:txBody>
      </p:sp>
      <p:sp>
        <p:nvSpPr>
          <p:cNvPr id="3" name="Content Placeholder 2"/>
          <p:cNvSpPr>
            <a:spLocks noGrp="1"/>
          </p:cNvSpPr>
          <p:nvPr>
            <p:ph idx="1"/>
          </p:nvPr>
        </p:nvSpPr>
        <p:spPr>
          <a:xfrm>
            <a:off x="999459" y="1721423"/>
            <a:ext cx="7772400" cy="4109484"/>
          </a:xfrm>
        </p:spPr>
        <p:txBody>
          <a:bodyPr/>
          <a:lstStyle/>
          <a:p>
            <a:r>
              <a:rPr lang="en-US" dirty="0"/>
              <a:t>No food or alcohol in or around booth</a:t>
            </a:r>
          </a:p>
          <a:p>
            <a:r>
              <a:rPr lang="en-US" dirty="0"/>
              <a:t>When visitors are nearby, don’t talk to each other; focus on THEM. Cell phones?</a:t>
            </a:r>
          </a:p>
          <a:p>
            <a:r>
              <a:rPr lang="en-US" dirty="0"/>
              <a:t>Have ONLY 2-4 workers at the booth</a:t>
            </a:r>
          </a:p>
          <a:p>
            <a:r>
              <a:rPr lang="en-US" altLang="en-US" dirty="0"/>
              <a:t>Dress in khakis and national/squadron polo</a:t>
            </a:r>
          </a:p>
          <a:p>
            <a:r>
              <a:rPr lang="en-US" altLang="en-US" dirty="0"/>
              <a:t>Behave informally but appropriately</a:t>
            </a:r>
          </a:p>
          <a:p>
            <a:r>
              <a:rPr lang="en-US" dirty="0"/>
              <a:t>       S M I L E       S M I L E        S M I L E</a:t>
            </a:r>
          </a:p>
          <a:p>
            <a:endParaRPr lang="en-US" dirty="0"/>
          </a:p>
          <a:p>
            <a:endParaRPr lang="en-US" dirty="0"/>
          </a:p>
        </p:txBody>
      </p:sp>
      <p:pic>
        <p:nvPicPr>
          <p:cNvPr id="5" name="Graphic 4" descr="Smiling face with no fill">
            <a:extLst>
              <a:ext uri="{FF2B5EF4-FFF2-40B4-BE49-F238E27FC236}">
                <a16:creationId xmlns:a16="http://schemas.microsoft.com/office/drawing/2014/main" id="{55746F6F-34D3-4710-93A9-7220464348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0999" y="5027448"/>
            <a:ext cx="914400" cy="914400"/>
          </a:xfrm>
          <a:prstGeom prst="rect">
            <a:avLst/>
          </a:prstGeom>
        </p:spPr>
      </p:pic>
      <p:pic>
        <p:nvPicPr>
          <p:cNvPr id="6" name="Graphic 5" descr="Smiling face with no fill">
            <a:extLst>
              <a:ext uri="{FF2B5EF4-FFF2-40B4-BE49-F238E27FC236}">
                <a16:creationId xmlns:a16="http://schemas.microsoft.com/office/drawing/2014/main" id="{1A56D326-839D-4209-8235-B54DF71E1F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60" y="5073906"/>
            <a:ext cx="914400" cy="914400"/>
          </a:xfrm>
          <a:prstGeom prst="rect">
            <a:avLst/>
          </a:prstGeom>
        </p:spPr>
      </p:pic>
    </p:spTree>
    <p:extLst>
      <p:ext uri="{BB962C8B-B14F-4D97-AF65-F5344CB8AC3E}">
        <p14:creationId xmlns:p14="http://schemas.microsoft.com/office/powerpoint/2010/main" val="35698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r>
              <a:rPr lang="en-US" altLang="en-US" dirty="0"/>
              <a:t>Contact </a:t>
            </a:r>
          </a:p>
        </p:txBody>
      </p:sp>
      <p:sp>
        <p:nvSpPr>
          <p:cNvPr id="61447" name="Rectangle 7"/>
          <p:cNvSpPr>
            <a:spLocks noGrp="1" noChangeArrowheads="1"/>
          </p:cNvSpPr>
          <p:nvPr>
            <p:ph idx="1"/>
          </p:nvPr>
        </p:nvSpPr>
        <p:spPr>
          <a:xfrm>
            <a:off x="685800" y="1785023"/>
            <a:ext cx="8160488" cy="4572000"/>
          </a:xfrm>
        </p:spPr>
        <p:txBody>
          <a:bodyPr/>
          <a:lstStyle/>
          <a:p>
            <a:r>
              <a:rPr lang="en-US" altLang="en-US" dirty="0"/>
              <a:t>Collect LEGIBLE email addresses</a:t>
            </a:r>
          </a:p>
          <a:p>
            <a:r>
              <a:rPr lang="en-US" altLang="en-US" dirty="0"/>
              <a:t>After show, send SHORT email</a:t>
            </a:r>
          </a:p>
          <a:p>
            <a:r>
              <a:rPr lang="en-US" altLang="en-US" sz="3200" dirty="0"/>
              <a:t>Explain </a:t>
            </a:r>
            <a:r>
              <a:rPr lang="en-US" altLang="en-US" sz="3200" dirty="0" err="1"/>
              <a:t>ABClub</a:t>
            </a:r>
            <a:r>
              <a:rPr lang="en-US" altLang="en-US" sz="3200" dirty="0"/>
              <a:t> in one paragraph </a:t>
            </a:r>
          </a:p>
          <a:p>
            <a:pPr lvl="1"/>
            <a:r>
              <a:rPr lang="en-US" altLang="en-US" sz="3200" dirty="0"/>
              <a:t> Mention upcoming courses/events</a:t>
            </a:r>
          </a:p>
          <a:p>
            <a:pPr lvl="1"/>
            <a:r>
              <a:rPr lang="en-US" altLang="en-US" sz="3200" dirty="0"/>
              <a:t> One sentence on how to join</a:t>
            </a:r>
          </a:p>
          <a:p>
            <a:r>
              <a:rPr lang="en-US" altLang="en-US" dirty="0">
                <a:ea typeface="+mn-ea"/>
                <a:cs typeface="+mn-cs"/>
              </a:rPr>
              <a:t>Keep addresses </a:t>
            </a:r>
            <a:r>
              <a:rPr lang="en-US" altLang="en-US" dirty="0"/>
              <a:t>&amp;</a:t>
            </a:r>
            <a:r>
              <a:rPr lang="en-US" altLang="en-US" dirty="0">
                <a:ea typeface="+mn-ea"/>
                <a:cs typeface="+mn-cs"/>
              </a:rPr>
              <a:t> invite to all courses/events </a:t>
            </a:r>
          </a:p>
          <a:p>
            <a:pPr lvl="1"/>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363456">
            <a:off x="6781088" y="1070134"/>
            <a:ext cx="2029255" cy="1429779"/>
          </a:xfrm>
          <a:prstGeom prst="rect">
            <a:avLst/>
          </a:prstGeom>
        </p:spPr>
      </p:pic>
    </p:spTree>
    <p:extLst>
      <p:ext uri="{BB962C8B-B14F-4D97-AF65-F5344CB8AC3E}">
        <p14:creationId xmlns:p14="http://schemas.microsoft.com/office/powerpoint/2010/main" val="2707021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6144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144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44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44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44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14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824444"/>
            <a:ext cx="7772400" cy="838200"/>
          </a:xfrm>
        </p:spPr>
        <p:txBody>
          <a:bodyPr/>
          <a:lstStyle/>
          <a:p>
            <a:r>
              <a:rPr lang="en-US" dirty="0"/>
              <a:t>Marketing and Recruiting:</a:t>
            </a:r>
            <a:br>
              <a:rPr lang="en-US" dirty="0"/>
            </a:br>
            <a:r>
              <a:rPr lang="en-US" dirty="0"/>
              <a:t>Public Education Events</a:t>
            </a:r>
          </a:p>
        </p:txBody>
      </p:sp>
      <p:grpSp>
        <p:nvGrpSpPr>
          <p:cNvPr id="4" name="Group 3"/>
          <p:cNvGrpSpPr/>
          <p:nvPr/>
        </p:nvGrpSpPr>
        <p:grpSpPr>
          <a:xfrm>
            <a:off x="2394857" y="3073218"/>
            <a:ext cx="3893739" cy="2770233"/>
            <a:chOff x="2394857" y="3073218"/>
            <a:chExt cx="3893739" cy="277023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3073218"/>
              <a:ext cx="3893739" cy="27702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904" y="3407277"/>
              <a:ext cx="1527775" cy="1339349"/>
            </a:xfrm>
            <a:prstGeom prst="rect">
              <a:avLst/>
            </a:prstGeom>
          </p:spPr>
        </p:pic>
      </p:grpSp>
    </p:spTree>
    <p:extLst>
      <p:ext uri="{BB962C8B-B14F-4D97-AF65-F5344CB8AC3E}">
        <p14:creationId xmlns:p14="http://schemas.microsoft.com/office/powerpoint/2010/main" val="287841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Introduce America’s Boating Club</a:t>
            </a:r>
            <a:endParaRPr lang="en-US" dirty="0"/>
          </a:p>
        </p:txBody>
      </p:sp>
      <p:sp>
        <p:nvSpPr>
          <p:cNvPr id="3" name="Content Placeholder 2"/>
          <p:cNvSpPr>
            <a:spLocks noGrp="1"/>
          </p:cNvSpPr>
          <p:nvPr>
            <p:ph idx="1"/>
          </p:nvPr>
        </p:nvSpPr>
        <p:spPr/>
        <p:txBody>
          <a:bodyPr/>
          <a:lstStyle/>
          <a:p>
            <a:pPr marL="0" indent="0">
              <a:buNone/>
            </a:pPr>
            <a:r>
              <a:rPr lang="en-US" dirty="0"/>
              <a:t>Start with the slides created for you</a:t>
            </a:r>
          </a:p>
          <a:p>
            <a:r>
              <a:rPr lang="en-US" dirty="0"/>
              <a:t>Establishes your credentials</a:t>
            </a:r>
          </a:p>
          <a:p>
            <a:r>
              <a:rPr lang="en-US" dirty="0"/>
              <a:t>Demonstrates your expertise thru affiliation with America’s Boating Club</a:t>
            </a:r>
          </a:p>
          <a:p>
            <a:r>
              <a:rPr lang="en-US" dirty="0"/>
              <a:t>Explains the organization behind you and created the educational material</a:t>
            </a:r>
          </a:p>
          <a:p>
            <a:r>
              <a:rPr lang="en-US" dirty="0"/>
              <a:t>Reinforce this with your SEO &amp; instructors</a:t>
            </a:r>
          </a:p>
        </p:txBody>
      </p:sp>
      <p:pic>
        <p:nvPicPr>
          <p:cNvPr id="4" name="Picture 3"/>
          <p:cNvPicPr>
            <a:picLocks noChangeAspect="1"/>
          </p:cNvPicPr>
          <p:nvPr/>
        </p:nvPicPr>
        <p:blipFill>
          <a:blip r:embed="rId2"/>
          <a:stretch>
            <a:fillRect/>
          </a:stretch>
        </p:blipFill>
        <p:spPr>
          <a:xfrm>
            <a:off x="6936342" y="1511238"/>
            <a:ext cx="1727622" cy="129727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679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Introduce America’s Boating Club</a:t>
            </a:r>
            <a:endParaRPr lang="en-US" dirty="0"/>
          </a:p>
        </p:txBody>
      </p:sp>
      <p:sp>
        <p:nvSpPr>
          <p:cNvPr id="49155" name="Rectangle 3"/>
          <p:cNvSpPr>
            <a:spLocks noGrp="1" noChangeArrowheads="1"/>
          </p:cNvSpPr>
          <p:nvPr>
            <p:ph idx="1"/>
          </p:nvPr>
        </p:nvSpPr>
        <p:spPr>
          <a:xfrm>
            <a:off x="409352" y="1041371"/>
            <a:ext cx="8288081" cy="4997921"/>
          </a:xfrm>
        </p:spPr>
        <p:txBody>
          <a:bodyPr/>
          <a:lstStyle/>
          <a:p>
            <a:r>
              <a:rPr lang="en-US" dirty="0"/>
              <a:t>Create “Take Away” folder</a:t>
            </a:r>
          </a:p>
          <a:p>
            <a:pPr lvl="1"/>
            <a:r>
              <a:rPr lang="en-US" dirty="0"/>
              <a:t>Inexpensive  folders</a:t>
            </a:r>
          </a:p>
          <a:p>
            <a:pPr lvl="1"/>
            <a:r>
              <a:rPr lang="en-US" dirty="0"/>
              <a:t>Trifold Brochure</a:t>
            </a:r>
          </a:p>
          <a:p>
            <a:pPr lvl="1"/>
            <a:r>
              <a:rPr lang="en-US" dirty="0"/>
              <a:t>Squadron/club newsletter</a:t>
            </a:r>
          </a:p>
          <a:p>
            <a:pPr lvl="1"/>
            <a:r>
              <a:rPr lang="en-US" dirty="0"/>
              <a:t>Business card with contact information</a:t>
            </a:r>
          </a:p>
          <a:p>
            <a:pPr lvl="1"/>
            <a:r>
              <a:rPr lang="en-US" dirty="0"/>
              <a:t>Student registration form &amp; membership info</a:t>
            </a:r>
          </a:p>
          <a:p>
            <a:r>
              <a:rPr lang="en-US" dirty="0"/>
              <a:t>SHORT “welcome visit” by Commander</a:t>
            </a:r>
          </a:p>
          <a:p>
            <a:r>
              <a:rPr lang="en-US" dirty="0"/>
              <a:t>Invite them to more courses, events</a:t>
            </a:r>
          </a:p>
          <a:p>
            <a:r>
              <a:rPr lang="en-US" dirty="0"/>
              <a:t>Brief instructors on attitude and salesmanship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639" y="1041372"/>
            <a:ext cx="2194560" cy="2194560"/>
          </a:xfrm>
          <a:prstGeom prst="rect">
            <a:avLst/>
          </a:prstGeom>
        </p:spPr>
      </p:pic>
    </p:spTree>
    <p:extLst>
      <p:ext uri="{BB962C8B-B14F-4D97-AF65-F5344CB8AC3E}">
        <p14:creationId xmlns:p14="http://schemas.microsoft.com/office/powerpoint/2010/main" val="39094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8976" y="1327428"/>
            <a:ext cx="5422374" cy="838200"/>
          </a:xfrm>
        </p:spPr>
        <p:txBody>
          <a:bodyPr/>
          <a:lstStyle/>
          <a:p>
            <a:r>
              <a:rPr lang="en-US" dirty="0"/>
              <a:t>Making the Most of Vessel Safety Checks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701" y="3010444"/>
            <a:ext cx="2828925" cy="2857500"/>
          </a:xfrm>
          <a:prstGeom prst="rect">
            <a:avLst/>
          </a:prstGeom>
        </p:spPr>
      </p:pic>
    </p:spTree>
    <p:extLst>
      <p:ext uri="{BB962C8B-B14F-4D97-AF65-F5344CB8AC3E}">
        <p14:creationId xmlns:p14="http://schemas.microsoft.com/office/powerpoint/2010/main" val="83576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Vessel Safety Checks</a:t>
            </a:r>
            <a:endParaRPr lang="en-US" dirty="0"/>
          </a:p>
        </p:txBody>
      </p:sp>
      <p:sp>
        <p:nvSpPr>
          <p:cNvPr id="3" name="Content Placeholder 2"/>
          <p:cNvSpPr>
            <a:spLocks noGrp="1"/>
          </p:cNvSpPr>
          <p:nvPr>
            <p:ph idx="1"/>
          </p:nvPr>
        </p:nvSpPr>
        <p:spPr/>
        <p:txBody>
          <a:bodyPr/>
          <a:lstStyle/>
          <a:p>
            <a:r>
              <a:rPr lang="en-US" sz="2800" dirty="0"/>
              <a:t>Do they know our organization (either name)?</a:t>
            </a:r>
          </a:p>
          <a:p>
            <a:r>
              <a:rPr lang="en-US" sz="2800" dirty="0"/>
              <a:t>Get their contact info/invite to all events</a:t>
            </a:r>
          </a:p>
          <a:p>
            <a:r>
              <a:rPr lang="en-US" sz="2800" dirty="0"/>
              <a:t>Give them the brochures and your card</a:t>
            </a:r>
          </a:p>
          <a:p>
            <a:r>
              <a:rPr lang="en-US" sz="2800" dirty="0"/>
              <a:t>After VSC, explain what we offer, especially if VSC results indicate they need specific help</a:t>
            </a:r>
          </a:p>
          <a:p>
            <a:r>
              <a:rPr lang="en-US" sz="2800" dirty="0"/>
              <a:t>Does their family/crew need boating license?</a:t>
            </a:r>
          </a:p>
          <a:p>
            <a:r>
              <a:rPr lang="en-US" sz="2800" dirty="0"/>
              <a:t>Will they join our on-water events?</a:t>
            </a:r>
          </a:p>
        </p:txBody>
      </p:sp>
    </p:spTree>
    <p:extLst>
      <p:ext uri="{BB962C8B-B14F-4D97-AF65-F5344CB8AC3E}">
        <p14:creationId xmlns:p14="http://schemas.microsoft.com/office/powerpoint/2010/main" val="23421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53143" y="1458685"/>
            <a:ext cx="7772400" cy="1143000"/>
          </a:xfrm>
        </p:spPr>
        <p:txBody>
          <a:bodyPr/>
          <a:lstStyle/>
          <a:p>
            <a:r>
              <a:rPr lang="en-US" altLang="en-US" dirty="0"/>
              <a:t>Sales and Salesmanship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881" y="2720948"/>
            <a:ext cx="2589530" cy="3019814"/>
          </a:xfrm>
          <a:prstGeom prst="rect">
            <a:avLst/>
          </a:prstGeom>
        </p:spPr>
      </p:pic>
    </p:spTree>
    <p:extLst>
      <p:ext uri="{BB962C8B-B14F-4D97-AF65-F5344CB8AC3E}">
        <p14:creationId xmlns:p14="http://schemas.microsoft.com/office/powerpoint/2010/main" val="87526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altLang="en-US"/>
              <a:t>What Is Selling in OUR Context?</a:t>
            </a:r>
          </a:p>
        </p:txBody>
      </p:sp>
      <p:sp>
        <p:nvSpPr>
          <p:cNvPr id="69635" name="Rectangle 5"/>
          <p:cNvSpPr>
            <a:spLocks noGrp="1" noChangeArrowheads="1"/>
          </p:cNvSpPr>
          <p:nvPr>
            <p:ph idx="1"/>
          </p:nvPr>
        </p:nvSpPr>
        <p:spPr/>
        <p:txBody>
          <a:bodyPr/>
          <a:lstStyle/>
          <a:p>
            <a:r>
              <a:rPr lang="en-US" altLang="en-US" dirty="0"/>
              <a:t>Sales is not sleazy or slick</a:t>
            </a:r>
          </a:p>
          <a:p>
            <a:pPr>
              <a:spcBef>
                <a:spcPts val="600"/>
              </a:spcBef>
            </a:pPr>
            <a:r>
              <a:rPr lang="en-US" altLang="en-US" dirty="0"/>
              <a:t>We are all salesmen/saleswomen </a:t>
            </a:r>
          </a:p>
          <a:p>
            <a:pPr marL="400050" lvl="1" indent="0">
              <a:spcBef>
                <a:spcPts val="0"/>
              </a:spcBef>
              <a:buNone/>
            </a:pPr>
            <a:r>
              <a:rPr lang="en-US" altLang="en-US" sz="3200" dirty="0"/>
              <a:t>for our organization</a:t>
            </a:r>
          </a:p>
          <a:p>
            <a:r>
              <a:rPr lang="en-US" altLang="en-US" dirty="0"/>
              <a:t>Just be friendly and engaging</a:t>
            </a:r>
          </a:p>
          <a:p>
            <a:r>
              <a:rPr lang="en-US" altLang="en-US" dirty="0"/>
              <a:t>Be welcoming; no exclusive attitude</a:t>
            </a:r>
          </a:p>
          <a:p>
            <a:r>
              <a:rPr lang="en-US" altLang="en-US" dirty="0"/>
              <a:t>You’re not pushing anything, just talking</a:t>
            </a:r>
          </a:p>
          <a:p>
            <a:r>
              <a:rPr lang="en-US" altLang="en-US" dirty="0"/>
              <a:t>LISTEN, LISTEN, LISTEN before telling them everything you know about us</a:t>
            </a:r>
          </a:p>
          <a:p>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847" y="1447799"/>
            <a:ext cx="1954128" cy="1954128"/>
          </a:xfrm>
          <a:prstGeom prst="rect">
            <a:avLst/>
          </a:prstGeom>
        </p:spPr>
      </p:pic>
      <p:sp>
        <p:nvSpPr>
          <p:cNvPr id="7" name="&quot;No&quot; Symbol 6"/>
          <p:cNvSpPr/>
          <p:nvPr/>
        </p:nvSpPr>
        <p:spPr bwMode="auto">
          <a:xfrm>
            <a:off x="6853847" y="1473957"/>
            <a:ext cx="1954128" cy="1912936"/>
          </a:xfrm>
          <a:prstGeom prst="noSmoking">
            <a:avLst>
              <a:gd name="adj" fmla="val 105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79791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9635">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en-US" dirty="0"/>
              <a:t>Effective Salesmanship</a:t>
            </a:r>
          </a:p>
        </p:txBody>
      </p:sp>
      <p:sp>
        <p:nvSpPr>
          <p:cNvPr id="70659" name="Rectangle 5"/>
          <p:cNvSpPr>
            <a:spLocks noGrp="1" noChangeArrowheads="1"/>
          </p:cNvSpPr>
          <p:nvPr>
            <p:ph idx="1"/>
          </p:nvPr>
        </p:nvSpPr>
        <p:spPr>
          <a:xfrm>
            <a:off x="685800" y="1786270"/>
            <a:ext cx="7772400" cy="3901908"/>
          </a:xfrm>
        </p:spPr>
        <p:txBody>
          <a:bodyPr/>
          <a:lstStyle/>
          <a:p>
            <a:r>
              <a:rPr lang="en-US" altLang="en-US" dirty="0"/>
              <a:t>Be an expert, but not a know-it-all</a:t>
            </a:r>
          </a:p>
          <a:p>
            <a:r>
              <a:rPr lang="en-US" altLang="en-US" dirty="0"/>
              <a:t>Don’t say we are the best; explain what we do so that they conclude that themselves</a:t>
            </a:r>
          </a:p>
          <a:p>
            <a:r>
              <a:rPr lang="en-US" altLang="en-US" dirty="0"/>
              <a:t>REMEMBER: Most people are either convinced or not within the first few minutes of the first encounter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1092" y="733348"/>
            <a:ext cx="1716315" cy="1462574"/>
          </a:xfrm>
          <a:prstGeom prst="rect">
            <a:avLst/>
          </a:prstGeom>
        </p:spPr>
      </p:pic>
    </p:spTree>
    <p:extLst>
      <p:ext uri="{BB962C8B-B14F-4D97-AF65-F5344CB8AC3E}">
        <p14:creationId xmlns:p14="http://schemas.microsoft.com/office/powerpoint/2010/main" val="3982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Topics</a:t>
            </a:r>
            <a:endParaRPr lang="en-US" dirty="0"/>
          </a:p>
        </p:txBody>
      </p:sp>
      <p:sp>
        <p:nvSpPr>
          <p:cNvPr id="4" name="Content Placeholder 3"/>
          <p:cNvSpPr>
            <a:spLocks noGrp="1"/>
          </p:cNvSpPr>
          <p:nvPr>
            <p:ph idx="1"/>
          </p:nvPr>
        </p:nvSpPr>
        <p:spPr/>
        <p:txBody>
          <a:bodyPr/>
          <a:lstStyle/>
          <a:p>
            <a:r>
              <a:rPr lang="en-US" dirty="0"/>
              <a:t>Current members</a:t>
            </a:r>
          </a:p>
          <a:p>
            <a:r>
              <a:rPr lang="en-US" dirty="0"/>
              <a:t>Marketing materials</a:t>
            </a:r>
          </a:p>
          <a:p>
            <a:r>
              <a:rPr lang="en-US" dirty="0"/>
              <a:t>Making the most of:</a:t>
            </a:r>
          </a:p>
          <a:p>
            <a:pPr lvl="1"/>
            <a:r>
              <a:rPr lang="en-US" dirty="0"/>
              <a:t>Boat Shows</a:t>
            </a:r>
          </a:p>
          <a:p>
            <a:pPr lvl="1"/>
            <a:r>
              <a:rPr lang="en-US" dirty="0"/>
              <a:t>Public educational events</a:t>
            </a:r>
          </a:p>
          <a:p>
            <a:pPr lvl="1"/>
            <a:r>
              <a:rPr lang="en-US" dirty="0"/>
              <a:t>Vessel Safety Checks</a:t>
            </a:r>
          </a:p>
          <a:p>
            <a:r>
              <a:rPr lang="en-US" dirty="0"/>
              <a:t>Sales and Salesmanship</a:t>
            </a:r>
          </a:p>
          <a:p>
            <a:r>
              <a:rPr lang="en-US" dirty="0"/>
              <a:t>Vital follow-up after the event</a:t>
            </a:r>
          </a:p>
        </p:txBody>
      </p:sp>
    </p:spTree>
    <p:extLst>
      <p:ext uri="{BB962C8B-B14F-4D97-AF65-F5344CB8AC3E}">
        <p14:creationId xmlns:p14="http://schemas.microsoft.com/office/powerpoint/2010/main" val="281991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Always Want to Convey</a:t>
            </a:r>
          </a:p>
        </p:txBody>
      </p:sp>
      <p:sp>
        <p:nvSpPr>
          <p:cNvPr id="3" name="Content Placeholder 2"/>
          <p:cNvSpPr>
            <a:spLocks noGrp="1"/>
          </p:cNvSpPr>
          <p:nvPr>
            <p:ph idx="1"/>
          </p:nvPr>
        </p:nvSpPr>
        <p:spPr>
          <a:xfrm>
            <a:off x="4423144" y="1143000"/>
            <a:ext cx="4486940" cy="4267200"/>
          </a:xfrm>
        </p:spPr>
        <p:txBody>
          <a:bodyPr/>
          <a:lstStyle/>
          <a:p>
            <a:endParaRPr lang="en-US" sz="2400" dirty="0"/>
          </a:p>
          <a:p>
            <a:r>
              <a:rPr lang="en-US" dirty="0"/>
              <a:t>Excitement/Enthusiasm</a:t>
            </a:r>
          </a:p>
          <a:p>
            <a:pPr marL="0" indent="0">
              <a:buNone/>
            </a:pPr>
            <a:endParaRPr lang="en-US" dirty="0"/>
          </a:p>
          <a:p>
            <a:r>
              <a:rPr lang="en-US" dirty="0"/>
              <a:t>Welcoming/Inviting</a:t>
            </a:r>
          </a:p>
          <a:p>
            <a:pPr marL="0" indent="0">
              <a:buNone/>
            </a:pPr>
            <a:endParaRPr lang="en-US" dirty="0"/>
          </a:p>
          <a:p>
            <a:r>
              <a:rPr lang="en-US" dirty="0"/>
              <a:t>Joining a fun boating community</a:t>
            </a:r>
          </a:p>
        </p:txBody>
      </p:sp>
      <p:pic>
        <p:nvPicPr>
          <p:cNvPr id="4" name="Picture 3"/>
          <p:cNvPicPr>
            <a:picLocks noChangeAspect="1"/>
          </p:cNvPicPr>
          <p:nvPr/>
        </p:nvPicPr>
        <p:blipFill rotWithShape="1">
          <a:blip r:embed="rId2"/>
          <a:srcRect l="6472" r="2376"/>
          <a:stretch/>
        </p:blipFill>
        <p:spPr>
          <a:xfrm>
            <a:off x="233916" y="1859279"/>
            <a:ext cx="3967419" cy="31805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59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t>Identify Their Interests</a:t>
            </a:r>
          </a:p>
        </p:txBody>
      </p:sp>
      <p:sp>
        <p:nvSpPr>
          <p:cNvPr id="37893" name="Rectangle 5"/>
          <p:cNvSpPr>
            <a:spLocks noGrp="1" noChangeArrowheads="1"/>
          </p:cNvSpPr>
          <p:nvPr>
            <p:ph type="body" idx="1"/>
          </p:nvPr>
        </p:nvSpPr>
        <p:spPr/>
        <p:txBody>
          <a:bodyPr/>
          <a:lstStyle/>
          <a:p>
            <a:r>
              <a:rPr lang="en-US" sz="3200" dirty="0"/>
              <a:t>Don’t start off with telling them how wonderful we are</a:t>
            </a:r>
          </a:p>
          <a:p>
            <a:r>
              <a:rPr lang="en-US" dirty="0"/>
              <a:t>Investigate!</a:t>
            </a:r>
            <a:endParaRPr lang="en-US" sz="3200" dirty="0"/>
          </a:p>
          <a:p>
            <a:pPr lvl="1"/>
            <a:r>
              <a:rPr lang="en-US" sz="2800" dirty="0"/>
              <a:t>What kind of boating do they do? Where?</a:t>
            </a:r>
          </a:p>
          <a:p>
            <a:pPr lvl="1"/>
            <a:r>
              <a:rPr lang="en-US" sz="2800" dirty="0"/>
              <a:t>Why might they want education? </a:t>
            </a:r>
          </a:p>
          <a:p>
            <a:pPr lvl="1"/>
            <a:r>
              <a:rPr lang="en-US" sz="2800" dirty="0"/>
              <a:t>What does a prospective boat owner need?</a:t>
            </a:r>
          </a:p>
          <a:p>
            <a:pPr lvl="1"/>
            <a:r>
              <a:rPr lang="en-US" sz="2800" dirty="0"/>
              <a:t>What about the spouse/significant other?</a:t>
            </a:r>
          </a:p>
          <a:p>
            <a:pPr lvl="1"/>
            <a:r>
              <a:rPr lang="en-US" dirty="0"/>
              <a:t>What else??? Explore.</a:t>
            </a:r>
            <a:endParaRPr lang="en-US" sz="2800" dirty="0"/>
          </a:p>
        </p:txBody>
      </p:sp>
    </p:spTree>
    <p:extLst>
      <p:ext uri="{BB962C8B-B14F-4D97-AF65-F5344CB8AC3E}">
        <p14:creationId xmlns:p14="http://schemas.microsoft.com/office/powerpoint/2010/main" val="215371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p:txBody>
          <a:bodyPr/>
          <a:lstStyle/>
          <a:p>
            <a:r>
              <a:rPr lang="en-US" dirty="0"/>
              <a:t>Respond To Their Needs</a:t>
            </a:r>
          </a:p>
        </p:txBody>
      </p:sp>
      <p:sp>
        <p:nvSpPr>
          <p:cNvPr id="71683" name="Rectangle 9"/>
          <p:cNvSpPr>
            <a:spLocks noGrp="1" noChangeArrowheads="1"/>
          </p:cNvSpPr>
          <p:nvPr>
            <p:ph idx="1"/>
          </p:nvPr>
        </p:nvSpPr>
        <p:spPr>
          <a:xfrm>
            <a:off x="685800" y="1143000"/>
            <a:ext cx="7772400" cy="4495800"/>
          </a:xfrm>
        </p:spPr>
        <p:txBody>
          <a:bodyPr/>
          <a:lstStyle/>
          <a:p>
            <a:r>
              <a:rPr lang="en-US" dirty="0"/>
              <a:t>Provide explanation, information, and examples of how we can meet their needs</a:t>
            </a:r>
          </a:p>
          <a:p>
            <a:r>
              <a:rPr lang="en-US" u="sng" dirty="0"/>
              <a:t>Ask</a:t>
            </a:r>
            <a:r>
              <a:rPr lang="en-US" dirty="0"/>
              <a:t> for their general reaction</a:t>
            </a:r>
          </a:p>
          <a:p>
            <a:r>
              <a:rPr lang="en-US" u="sng" dirty="0"/>
              <a:t>Ask</a:t>
            </a:r>
            <a:r>
              <a:rPr lang="en-US" dirty="0"/>
              <a:t> for their contact information</a:t>
            </a:r>
          </a:p>
          <a:p>
            <a:r>
              <a:rPr lang="en-US" u="sng" dirty="0"/>
              <a:t>Invite</a:t>
            </a:r>
            <a:r>
              <a:rPr lang="en-US" dirty="0"/>
              <a:t> them to take the next step (seminar or course, come to a dinner meeting, etc.)</a:t>
            </a:r>
          </a:p>
          <a:p>
            <a:pPr marL="0" indent="0">
              <a:buNone/>
            </a:pPr>
            <a:r>
              <a:rPr lang="en-US" i="1" dirty="0"/>
              <a:t>Do NOT leave it with “look at our website” or expect them to contact on their own</a:t>
            </a:r>
          </a:p>
        </p:txBody>
      </p:sp>
    </p:spTree>
    <p:extLst>
      <p:ext uri="{BB962C8B-B14F-4D97-AF65-F5344CB8AC3E}">
        <p14:creationId xmlns:p14="http://schemas.microsoft.com/office/powerpoint/2010/main" val="1457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F24-7596-44DF-B5BB-1FCF3D58D559}"/>
              </a:ext>
            </a:extLst>
          </p:cNvPr>
          <p:cNvSpPr>
            <a:spLocks noGrp="1"/>
          </p:cNvSpPr>
          <p:nvPr>
            <p:ph type="title"/>
          </p:nvPr>
        </p:nvSpPr>
        <p:spPr/>
        <p:txBody>
          <a:bodyPr/>
          <a:lstStyle/>
          <a:p>
            <a:r>
              <a:rPr lang="en-US"/>
              <a:t>Sales Skills</a:t>
            </a:r>
            <a:endParaRPr lang="en-US" dirty="0"/>
          </a:p>
        </p:txBody>
      </p:sp>
      <p:sp>
        <p:nvSpPr>
          <p:cNvPr id="3" name="Content Placeholder 2">
            <a:extLst>
              <a:ext uri="{FF2B5EF4-FFF2-40B4-BE49-F238E27FC236}">
                <a16:creationId xmlns:a16="http://schemas.microsoft.com/office/drawing/2014/main" id="{809F3CFB-C21F-4E97-8E33-8756FC9F5885}"/>
              </a:ext>
            </a:extLst>
          </p:cNvPr>
          <p:cNvSpPr>
            <a:spLocks noGrp="1"/>
          </p:cNvSpPr>
          <p:nvPr>
            <p:ph idx="1"/>
          </p:nvPr>
        </p:nvSpPr>
        <p:spPr/>
        <p:txBody>
          <a:bodyPr/>
          <a:lstStyle/>
          <a:p>
            <a:r>
              <a:rPr lang="en-US" dirty="0"/>
              <a:t>Be prepared to </a:t>
            </a:r>
            <a:r>
              <a:rPr lang="en-US" b="1" i="1" dirty="0"/>
              <a:t>answer objections </a:t>
            </a:r>
            <a:r>
              <a:rPr lang="en-US" dirty="0"/>
              <a:t>to buying by demonstrating  the </a:t>
            </a:r>
            <a:r>
              <a:rPr lang="en-US" i="1" dirty="0"/>
              <a:t>VALUE </a:t>
            </a:r>
            <a:r>
              <a:rPr lang="en-US" dirty="0"/>
              <a:t>ABC offers to fulfill their needs.</a:t>
            </a:r>
          </a:p>
          <a:p>
            <a:r>
              <a:rPr lang="en-US" dirty="0"/>
              <a:t>Speak to </a:t>
            </a:r>
            <a:r>
              <a:rPr lang="en-US" b="1" i="1" dirty="0"/>
              <a:t>benefits</a:t>
            </a:r>
            <a:r>
              <a:rPr lang="en-US" dirty="0"/>
              <a:t>, not </a:t>
            </a:r>
            <a:r>
              <a:rPr lang="en-US" b="1" i="1" dirty="0"/>
              <a:t>features</a:t>
            </a:r>
          </a:p>
          <a:p>
            <a:r>
              <a:rPr lang="en-US" dirty="0"/>
              <a:t>Use </a:t>
            </a:r>
            <a:r>
              <a:rPr lang="en-US" b="1" i="1" dirty="0"/>
              <a:t>open ended </a:t>
            </a:r>
            <a:r>
              <a:rPr lang="en-US" dirty="0"/>
              <a:t>questions, not yes/no answer questions.</a:t>
            </a:r>
          </a:p>
          <a:p>
            <a:pPr marL="857250" lvl="2" indent="0">
              <a:buNone/>
            </a:pPr>
            <a:endParaRPr lang="en-US" dirty="0"/>
          </a:p>
          <a:p>
            <a:endParaRPr lang="en-US" i="1" dirty="0"/>
          </a:p>
        </p:txBody>
      </p:sp>
    </p:spTree>
    <p:extLst>
      <p:ext uri="{BB962C8B-B14F-4D97-AF65-F5344CB8AC3E}">
        <p14:creationId xmlns:p14="http://schemas.microsoft.com/office/powerpoint/2010/main" val="12555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p:sp>
        <p:nvSpPr>
          <p:cNvPr id="3" name="Content Placeholder 2"/>
          <p:cNvSpPr>
            <a:spLocks noGrp="1"/>
          </p:cNvSpPr>
          <p:nvPr>
            <p:ph idx="1"/>
          </p:nvPr>
        </p:nvSpPr>
        <p:spPr>
          <a:xfrm>
            <a:off x="604156" y="1300842"/>
            <a:ext cx="8254093" cy="4518356"/>
          </a:xfrm>
        </p:spPr>
        <p:txBody>
          <a:bodyPr/>
          <a:lstStyle/>
          <a:p>
            <a:r>
              <a:rPr lang="en-US" sz="2400" b="1" u="sng" dirty="0"/>
              <a:t>Objection</a:t>
            </a:r>
            <a:r>
              <a:rPr lang="en-US" sz="2400" dirty="0"/>
              <a:t>: </a:t>
            </a:r>
            <a:r>
              <a:rPr lang="en-US" sz="2400" i="1" dirty="0"/>
              <a:t>I’ve been boating for years and don’t need courses</a:t>
            </a:r>
          </a:p>
          <a:p>
            <a:r>
              <a:rPr lang="en-US" sz="2400" b="1" u="sng" dirty="0"/>
              <a:t>Response</a:t>
            </a:r>
            <a:r>
              <a:rPr lang="en-US" sz="2400" dirty="0"/>
              <a:t>:</a:t>
            </a:r>
          </a:p>
          <a:p>
            <a:pPr lvl="1"/>
            <a:r>
              <a:rPr lang="en-US" sz="2400" u="sng" dirty="0"/>
              <a:t>Restate the objection:</a:t>
            </a:r>
          </a:p>
          <a:p>
            <a:pPr marL="857250" lvl="2" indent="0">
              <a:buNone/>
            </a:pPr>
            <a:r>
              <a:rPr lang="en-US" sz="2400" i="1" dirty="0"/>
              <a:t>So if I am understanding you, you feel you have all the boating education you need already? </a:t>
            </a:r>
          </a:p>
          <a:p>
            <a:pPr lvl="1"/>
            <a:r>
              <a:rPr lang="en-US" sz="2400" u="sng" dirty="0"/>
              <a:t>Offer Answer to the objection: </a:t>
            </a:r>
          </a:p>
          <a:p>
            <a:pPr marL="857250" lvl="2" indent="0">
              <a:buNone/>
            </a:pPr>
            <a:r>
              <a:rPr lang="en-US" sz="2400" i="1" dirty="0"/>
              <a:t>You know, there are a lot of new and recent electronics and software that make boating safely a whole lot easier. </a:t>
            </a:r>
          </a:p>
          <a:p>
            <a:pPr marL="857250" lvl="2" indent="0">
              <a:buNone/>
            </a:pPr>
            <a:r>
              <a:rPr lang="en-US" sz="2400" i="1" dirty="0"/>
              <a:t>Our local ABC club has a course on XXXX coming up Sat, April xx and Sat, June xx that covers all these new programs.  Which date works best for you? </a:t>
            </a:r>
          </a:p>
          <a:p>
            <a:endParaRPr lang="en-US" sz="2400" dirty="0"/>
          </a:p>
        </p:txBody>
      </p:sp>
    </p:spTree>
    <p:extLst>
      <p:ext uri="{BB962C8B-B14F-4D97-AF65-F5344CB8AC3E}">
        <p14:creationId xmlns:p14="http://schemas.microsoft.com/office/powerpoint/2010/main" val="5108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8CB6-33A9-4EE9-9918-77FDCBEA9D95}"/>
              </a:ext>
            </a:extLst>
          </p:cNvPr>
          <p:cNvSpPr>
            <a:spLocks noGrp="1"/>
          </p:cNvSpPr>
          <p:nvPr>
            <p:ph type="title"/>
          </p:nvPr>
        </p:nvSpPr>
        <p:spPr/>
        <p:txBody>
          <a:bodyPr/>
          <a:lstStyle/>
          <a:p>
            <a:r>
              <a:rPr lang="en-US"/>
              <a:t>Features vs. Benefits</a:t>
            </a:r>
            <a:endParaRPr lang="en-US" dirty="0"/>
          </a:p>
        </p:txBody>
      </p:sp>
      <p:sp>
        <p:nvSpPr>
          <p:cNvPr id="3" name="Content Placeholder 2">
            <a:extLst>
              <a:ext uri="{FF2B5EF4-FFF2-40B4-BE49-F238E27FC236}">
                <a16:creationId xmlns:a16="http://schemas.microsoft.com/office/drawing/2014/main" id="{925AFBAF-4CE9-46A1-AABE-9674DBAAD09C}"/>
              </a:ext>
            </a:extLst>
          </p:cNvPr>
          <p:cNvSpPr>
            <a:spLocks noGrp="1"/>
          </p:cNvSpPr>
          <p:nvPr>
            <p:ph idx="1"/>
          </p:nvPr>
        </p:nvSpPr>
        <p:spPr>
          <a:xfrm>
            <a:off x="685799" y="1447799"/>
            <a:ext cx="7984671" cy="4518356"/>
          </a:xfrm>
        </p:spPr>
        <p:txBody>
          <a:bodyPr/>
          <a:lstStyle/>
          <a:p>
            <a:r>
              <a:rPr lang="en-US" b="1"/>
              <a:t>Features (What)</a:t>
            </a:r>
            <a:r>
              <a:rPr lang="en-US"/>
              <a:t>are aspects of your product, which could be technical or descriptive.</a:t>
            </a:r>
          </a:p>
          <a:p>
            <a:r>
              <a:rPr lang="en-US"/>
              <a:t> </a:t>
            </a:r>
            <a:r>
              <a:rPr lang="en-US" b="1"/>
              <a:t>Benefits (Why)</a:t>
            </a:r>
            <a:r>
              <a:rPr lang="en-US"/>
              <a:t> are why that feature matters for your customers. In other words, what can they do with that feature or accomplish with it?</a:t>
            </a:r>
            <a:endParaRPr lang="en-US" dirty="0"/>
          </a:p>
        </p:txBody>
      </p:sp>
    </p:spTree>
    <p:extLst>
      <p:ext uri="{BB962C8B-B14F-4D97-AF65-F5344CB8AC3E}">
        <p14:creationId xmlns:p14="http://schemas.microsoft.com/office/powerpoint/2010/main" val="101991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DAFF-7D61-4C91-B33D-2FE21794C7F5}"/>
              </a:ext>
            </a:extLst>
          </p:cNvPr>
          <p:cNvSpPr>
            <a:spLocks noGrp="1"/>
          </p:cNvSpPr>
          <p:nvPr>
            <p:ph type="title"/>
          </p:nvPr>
        </p:nvSpPr>
        <p:spPr/>
        <p:txBody>
          <a:bodyPr/>
          <a:lstStyle/>
          <a:p>
            <a:r>
              <a:rPr lang="en-US" dirty="0"/>
              <a:t>Example of Features Vs Benefits</a:t>
            </a:r>
          </a:p>
        </p:txBody>
      </p:sp>
      <p:sp>
        <p:nvSpPr>
          <p:cNvPr id="3" name="Content Placeholder 2">
            <a:extLst>
              <a:ext uri="{FF2B5EF4-FFF2-40B4-BE49-F238E27FC236}">
                <a16:creationId xmlns:a16="http://schemas.microsoft.com/office/drawing/2014/main" id="{BD4BCA62-7BAE-4D58-9568-E9F0827B30BB}"/>
              </a:ext>
            </a:extLst>
          </p:cNvPr>
          <p:cNvSpPr>
            <a:spLocks noGrp="1"/>
          </p:cNvSpPr>
          <p:nvPr>
            <p:ph idx="1"/>
          </p:nvPr>
        </p:nvSpPr>
        <p:spPr>
          <a:xfrm>
            <a:off x="685800" y="1169822"/>
            <a:ext cx="7772400" cy="4518356"/>
          </a:xfrm>
        </p:spPr>
        <p:txBody>
          <a:bodyPr/>
          <a:lstStyle/>
          <a:p>
            <a:pPr marL="0" indent="0">
              <a:buNone/>
            </a:pPr>
            <a:r>
              <a:rPr lang="en-US" b="1" dirty="0"/>
              <a:t>Feature:</a:t>
            </a:r>
          </a:p>
          <a:p>
            <a:pPr marL="0" indent="0">
              <a:buNone/>
            </a:pPr>
            <a:r>
              <a:rPr lang="en-US" dirty="0"/>
              <a:t>We have this great new seminar on AIS we think you should take.</a:t>
            </a:r>
          </a:p>
          <a:p>
            <a:pPr marL="0" indent="0">
              <a:buNone/>
            </a:pPr>
            <a:r>
              <a:rPr lang="en-US" b="1" dirty="0"/>
              <a:t>Benefit: </a:t>
            </a:r>
          </a:p>
          <a:p>
            <a:pPr marL="0" indent="0">
              <a:buNone/>
            </a:pPr>
            <a:r>
              <a:rPr lang="en-US" dirty="0"/>
              <a:t>Our new seminar on AIS will help you navigate crowded waterways easily and safely and show you how the software helps you identify potential dangers so you can quickly make decisions on the water. </a:t>
            </a:r>
          </a:p>
          <a:p>
            <a:pPr marL="0" indent="0">
              <a:buNone/>
            </a:pPr>
            <a:endParaRPr lang="en-US" dirty="0"/>
          </a:p>
        </p:txBody>
      </p:sp>
    </p:spTree>
    <p:extLst>
      <p:ext uri="{BB962C8B-B14F-4D97-AF65-F5344CB8AC3E}">
        <p14:creationId xmlns:p14="http://schemas.microsoft.com/office/powerpoint/2010/main" val="25478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6D44-C7F0-4034-A768-F846FA010405}"/>
              </a:ext>
            </a:extLst>
          </p:cNvPr>
          <p:cNvSpPr>
            <a:spLocks noGrp="1"/>
          </p:cNvSpPr>
          <p:nvPr>
            <p:ph type="title"/>
          </p:nvPr>
        </p:nvSpPr>
        <p:spPr/>
        <p:txBody>
          <a:bodyPr/>
          <a:lstStyle/>
          <a:p>
            <a:r>
              <a:rPr lang="en-US" dirty="0"/>
              <a:t>Use Open Ended Questions</a:t>
            </a:r>
          </a:p>
        </p:txBody>
      </p:sp>
      <p:sp>
        <p:nvSpPr>
          <p:cNvPr id="3" name="Content Placeholder 2">
            <a:extLst>
              <a:ext uri="{FF2B5EF4-FFF2-40B4-BE49-F238E27FC236}">
                <a16:creationId xmlns:a16="http://schemas.microsoft.com/office/drawing/2014/main" id="{9FC80548-07C5-4C69-B903-1AC65B9EB044}"/>
              </a:ext>
            </a:extLst>
          </p:cNvPr>
          <p:cNvSpPr>
            <a:spLocks noGrp="1"/>
          </p:cNvSpPr>
          <p:nvPr>
            <p:ph idx="1"/>
          </p:nvPr>
        </p:nvSpPr>
        <p:spPr>
          <a:xfrm>
            <a:off x="685799" y="1447799"/>
            <a:ext cx="8098971" cy="4518356"/>
          </a:xfrm>
        </p:spPr>
        <p:txBody>
          <a:bodyPr/>
          <a:lstStyle/>
          <a:p>
            <a:r>
              <a:rPr lang="en-US" dirty="0"/>
              <a:t>Use open ended questions, not yes/no answer questions.</a:t>
            </a:r>
          </a:p>
          <a:p>
            <a:r>
              <a:rPr lang="en-US" dirty="0"/>
              <a:t>Example of closed ended question:</a:t>
            </a:r>
          </a:p>
          <a:p>
            <a:pPr marL="800100" lvl="2" indent="0">
              <a:buNone/>
            </a:pPr>
            <a:r>
              <a:rPr lang="en-US" dirty="0"/>
              <a:t>Would you like to take a boating safety class?</a:t>
            </a:r>
          </a:p>
          <a:p>
            <a:r>
              <a:rPr lang="en-US" dirty="0"/>
              <a:t>Example of open-ended question:</a:t>
            </a:r>
          </a:p>
          <a:p>
            <a:pPr marL="800100" lvl="2" indent="0">
              <a:buNone/>
            </a:pPr>
            <a:r>
              <a:rPr lang="en-US" dirty="0"/>
              <a:t>What kinds of boating education are you interested in?</a:t>
            </a:r>
          </a:p>
          <a:p>
            <a:endParaRPr lang="en-US" dirty="0"/>
          </a:p>
        </p:txBody>
      </p:sp>
    </p:spTree>
    <p:extLst>
      <p:ext uri="{BB962C8B-B14F-4D97-AF65-F5344CB8AC3E}">
        <p14:creationId xmlns:p14="http://schemas.microsoft.com/office/powerpoint/2010/main" val="20536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686" y="1705818"/>
            <a:ext cx="7772400" cy="838200"/>
          </a:xfrm>
        </p:spPr>
        <p:txBody>
          <a:bodyPr/>
          <a:lstStyle/>
          <a:p>
            <a:r>
              <a:rPr lang="en-US" dirty="0"/>
              <a:t>Follow Up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566" y="2544018"/>
            <a:ext cx="4075611" cy="2878400"/>
          </a:xfrm>
          <a:prstGeom prst="rect">
            <a:avLst/>
          </a:prstGeom>
        </p:spPr>
      </p:pic>
    </p:spTree>
    <p:extLst>
      <p:ext uri="{BB962C8B-B14F-4D97-AF65-F5344CB8AC3E}">
        <p14:creationId xmlns:p14="http://schemas.microsoft.com/office/powerpoint/2010/main" val="381671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dirty="0"/>
              <a:t>Follow-up</a:t>
            </a:r>
          </a:p>
        </p:txBody>
      </p:sp>
      <p:sp>
        <p:nvSpPr>
          <p:cNvPr id="74755" name="Rectangle 5"/>
          <p:cNvSpPr>
            <a:spLocks noGrp="1" noChangeArrowheads="1"/>
          </p:cNvSpPr>
          <p:nvPr>
            <p:ph idx="1"/>
          </p:nvPr>
        </p:nvSpPr>
        <p:spPr/>
        <p:txBody>
          <a:bodyPr/>
          <a:lstStyle/>
          <a:p>
            <a:r>
              <a:rPr lang="en-US" dirty="0"/>
              <a:t>Email each of the contacts</a:t>
            </a:r>
          </a:p>
          <a:p>
            <a:r>
              <a:rPr lang="en-US" dirty="0"/>
              <a:t>If you have their phone number, call</a:t>
            </a:r>
          </a:p>
          <a:p>
            <a:r>
              <a:rPr lang="en-US" dirty="0"/>
              <a:t>Try 3-5 times; be patient and persevere</a:t>
            </a:r>
          </a:p>
          <a:p>
            <a:r>
              <a:rPr lang="en-US" dirty="0"/>
              <a:t>Repeat invitation to meeting, a seminar, or whatever their interest</a:t>
            </a:r>
          </a:p>
          <a:p>
            <a:r>
              <a:rPr lang="en-US" dirty="0"/>
              <a:t>Use the same salesmanship approach</a:t>
            </a:r>
          </a:p>
        </p:txBody>
      </p:sp>
    </p:spTree>
    <p:extLst>
      <p:ext uri="{BB962C8B-B14F-4D97-AF65-F5344CB8AC3E}">
        <p14:creationId xmlns:p14="http://schemas.microsoft.com/office/powerpoint/2010/main" val="9645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Selling to Existing Members</a:t>
            </a:r>
            <a:endParaRPr lang="en-US" dirty="0"/>
          </a:p>
        </p:txBody>
      </p:sp>
      <p:sp>
        <p:nvSpPr>
          <p:cNvPr id="3" name="Content Placeholder 2"/>
          <p:cNvSpPr>
            <a:spLocks noGrp="1"/>
          </p:cNvSpPr>
          <p:nvPr>
            <p:ph idx="1"/>
          </p:nvPr>
        </p:nvSpPr>
        <p:spPr/>
        <p:txBody>
          <a:bodyPr/>
          <a:lstStyle/>
          <a:p>
            <a:r>
              <a:rPr lang="en-US" dirty="0"/>
              <a:t>Necessary for retention; can’t forsake them</a:t>
            </a:r>
          </a:p>
          <a:p>
            <a:r>
              <a:rPr lang="en-US" dirty="0"/>
              <a:t>Have a process to continuously investigate and monitor each member’s needs</a:t>
            </a:r>
          </a:p>
          <a:p>
            <a:r>
              <a:rPr lang="en-US" dirty="0"/>
              <a:t>Special care and feeding of newer members</a:t>
            </a:r>
          </a:p>
          <a:p>
            <a:r>
              <a:rPr lang="en-US" dirty="0"/>
              <a:t>Always promote club to current members as you would a new candidate</a:t>
            </a:r>
          </a:p>
          <a:p>
            <a:r>
              <a:rPr lang="en-US" dirty="0"/>
              <a:t>Make sure you deliver</a:t>
            </a:r>
          </a:p>
          <a:p>
            <a:pPr lvl="1"/>
            <a:endParaRPr lang="en-US" dirty="0"/>
          </a:p>
          <a:p>
            <a:endParaRPr lang="en-US" dirty="0"/>
          </a:p>
        </p:txBody>
      </p:sp>
    </p:spTree>
    <p:extLst>
      <p:ext uri="{BB962C8B-B14F-4D97-AF65-F5344CB8AC3E}">
        <p14:creationId xmlns:p14="http://schemas.microsoft.com/office/powerpoint/2010/main" val="8278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At Club Event</a:t>
            </a:r>
          </a:p>
        </p:txBody>
      </p:sp>
      <p:sp>
        <p:nvSpPr>
          <p:cNvPr id="73731" name="Rectangle 3"/>
          <p:cNvSpPr>
            <a:spLocks noGrp="1" noChangeArrowheads="1"/>
          </p:cNvSpPr>
          <p:nvPr>
            <p:ph idx="1"/>
          </p:nvPr>
        </p:nvSpPr>
        <p:spPr>
          <a:xfrm>
            <a:off x="445168" y="1258229"/>
            <a:ext cx="8247207" cy="4267200"/>
          </a:xfrm>
        </p:spPr>
        <p:txBody>
          <a:bodyPr/>
          <a:lstStyle/>
          <a:p>
            <a:r>
              <a:rPr lang="en-US" dirty="0"/>
              <a:t>Any social event, monthly meeting, or seminar</a:t>
            </a:r>
          </a:p>
          <a:p>
            <a:pPr lvl="1"/>
            <a:r>
              <a:rPr lang="en-US" dirty="0"/>
              <a:t>Thank them for coming</a:t>
            </a:r>
          </a:p>
          <a:p>
            <a:pPr lvl="1"/>
            <a:r>
              <a:rPr lang="en-US" dirty="0"/>
              <a:t>Greet them by name</a:t>
            </a:r>
          </a:p>
          <a:p>
            <a:pPr lvl="1"/>
            <a:r>
              <a:rPr lang="en-US" dirty="0"/>
              <a:t>Introduce them around</a:t>
            </a:r>
          </a:p>
          <a:p>
            <a:pPr lvl="1"/>
            <a:r>
              <a:rPr lang="en-US" dirty="0"/>
              <a:t>Prearrange for them to sit with someone</a:t>
            </a:r>
          </a:p>
          <a:p>
            <a:r>
              <a:rPr lang="en-US" dirty="0"/>
              <a:t>Invite to next event</a:t>
            </a:r>
          </a:p>
          <a:p>
            <a:r>
              <a:rPr lang="en-US" dirty="0"/>
              <a:t>Ask what they’d like club to offer in future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740" y="1962830"/>
            <a:ext cx="2657269" cy="1490663"/>
          </a:xfrm>
          <a:prstGeom prst="rect">
            <a:avLst/>
          </a:prstGeom>
        </p:spPr>
      </p:pic>
    </p:spTree>
    <p:extLst>
      <p:ext uri="{BB962C8B-B14F-4D97-AF65-F5344CB8AC3E}">
        <p14:creationId xmlns:p14="http://schemas.microsoft.com/office/powerpoint/2010/main" val="253089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500"/>
                                        <p:tgtEl>
                                          <p:spTgt spid="7373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731">
                                            <p:txEl>
                                              <p:pRg st="1" end="1"/>
                                            </p:txEl>
                                          </p:spTgt>
                                        </p:tgtEl>
                                        <p:attrNameLst>
                                          <p:attrName>style.visibility</p:attrName>
                                        </p:attrNameLst>
                                      </p:cBhvr>
                                      <p:to>
                                        <p:strVal val="visible"/>
                                      </p:to>
                                    </p:set>
                                    <p:animEffect transition="in" filter="fade">
                                      <p:cBhvr>
                                        <p:cTn id="16" dur="500"/>
                                        <p:tgtEl>
                                          <p:spTgt spid="737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Effect transition="in" filter="fade">
                                      <p:cBhvr>
                                        <p:cTn id="21" dur="500"/>
                                        <p:tgtEl>
                                          <p:spTgt spid="737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3731">
                                            <p:txEl>
                                              <p:pRg st="3" end="3"/>
                                            </p:txEl>
                                          </p:spTgt>
                                        </p:tgtEl>
                                        <p:attrNameLst>
                                          <p:attrName>style.visibility</p:attrName>
                                        </p:attrNameLst>
                                      </p:cBhvr>
                                      <p:to>
                                        <p:strVal val="visible"/>
                                      </p:to>
                                    </p:set>
                                    <p:animEffect transition="in" filter="fade">
                                      <p:cBhvr>
                                        <p:cTn id="26" dur="500"/>
                                        <p:tgtEl>
                                          <p:spTgt spid="7373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Effect transition="in" filter="fade">
                                      <p:cBhvr>
                                        <p:cTn id="31" dur="500"/>
                                        <p:tgtEl>
                                          <p:spTgt spid="7373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3731">
                                            <p:txEl>
                                              <p:pRg st="5" end="5"/>
                                            </p:txEl>
                                          </p:spTgt>
                                        </p:tgtEl>
                                        <p:attrNameLst>
                                          <p:attrName>style.visibility</p:attrName>
                                        </p:attrNameLst>
                                      </p:cBhvr>
                                      <p:to>
                                        <p:strVal val="visible"/>
                                      </p:to>
                                    </p:set>
                                    <p:animEffect transition="in" filter="fade">
                                      <p:cBhvr>
                                        <p:cTn id="36" dur="500"/>
                                        <p:tgtEl>
                                          <p:spTgt spid="7373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3731">
                                            <p:txEl>
                                              <p:pRg st="6" end="6"/>
                                            </p:txEl>
                                          </p:spTgt>
                                        </p:tgtEl>
                                        <p:attrNameLst>
                                          <p:attrName>style.visibility</p:attrName>
                                        </p:attrNameLst>
                                      </p:cBhvr>
                                      <p:to>
                                        <p:strVal val="visible"/>
                                      </p:to>
                                    </p:set>
                                    <p:animEffect transition="in" filter="fade">
                                      <p:cBhvr>
                                        <p:cTn id="41" dur="5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a:xfrm>
            <a:off x="685800" y="1143000"/>
            <a:ext cx="7772400" cy="4518356"/>
          </a:xfrm>
        </p:spPr>
        <p:txBody>
          <a:bodyPr/>
          <a:lstStyle/>
          <a:p>
            <a:r>
              <a:rPr lang="en-US" dirty="0"/>
              <a:t>Salesmanship is about preparation</a:t>
            </a:r>
          </a:p>
          <a:p>
            <a:r>
              <a:rPr lang="en-US" dirty="0"/>
              <a:t>No one bats 1000</a:t>
            </a:r>
          </a:p>
          <a:p>
            <a:r>
              <a:rPr lang="en-US" dirty="0"/>
              <a:t>Be easy-going, friendly and enthusiastic</a:t>
            </a:r>
          </a:p>
          <a:p>
            <a:r>
              <a:rPr lang="en-US" dirty="0"/>
              <a:t>Listen as well as talk</a:t>
            </a:r>
          </a:p>
          <a:p>
            <a:r>
              <a:rPr lang="en-US" dirty="0"/>
              <a:t>What needs can we fill?</a:t>
            </a:r>
          </a:p>
          <a:p>
            <a:r>
              <a:rPr lang="en-US" dirty="0"/>
              <a:t>Get them to the next step, not necessarily all the way to membership</a:t>
            </a:r>
          </a:p>
          <a:p>
            <a:r>
              <a:rPr lang="en-US" dirty="0"/>
              <a:t>Don’t forget to include the spouse! </a:t>
            </a:r>
          </a:p>
          <a:p>
            <a:endParaRPr lang="en-US" dirty="0"/>
          </a:p>
          <a:p>
            <a:pPr lvl="1"/>
            <a:endParaRPr lang="en-US" dirty="0"/>
          </a:p>
          <a:p>
            <a:endParaRPr lang="en-US" dirty="0"/>
          </a:p>
        </p:txBody>
      </p:sp>
    </p:spTree>
    <p:extLst>
      <p:ext uri="{BB962C8B-B14F-4D97-AF65-F5344CB8AC3E}">
        <p14:creationId xmlns:p14="http://schemas.microsoft.com/office/powerpoint/2010/main" val="118617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4648" y="1642947"/>
            <a:ext cx="7772400" cy="838200"/>
          </a:xfrm>
        </p:spPr>
        <p:txBody>
          <a:bodyPr/>
          <a:lstStyle/>
          <a:p>
            <a:r>
              <a:rPr lang="en-US" dirty="0"/>
              <a:t>Thank You</a:t>
            </a:r>
          </a:p>
        </p:txBody>
      </p:sp>
    </p:spTree>
    <p:extLst>
      <p:ext uri="{BB962C8B-B14F-4D97-AF65-F5344CB8AC3E}">
        <p14:creationId xmlns:p14="http://schemas.microsoft.com/office/powerpoint/2010/main" val="416523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8457" y="1537607"/>
            <a:ext cx="7772400" cy="838200"/>
          </a:xfrm>
        </p:spPr>
        <p:txBody>
          <a:bodyPr/>
          <a:lstStyle/>
          <a:p>
            <a:r>
              <a:rPr lang="en-US" dirty="0"/>
              <a:t>Recruiting New Members:</a:t>
            </a:r>
            <a:br>
              <a:rPr lang="en-US" dirty="0"/>
            </a:br>
            <a:r>
              <a:rPr lang="en-US" dirty="0"/>
              <a:t>Marketing Materials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115" y="2859824"/>
            <a:ext cx="3956685" cy="2859938"/>
          </a:xfrm>
          <a:prstGeom prst="rect">
            <a:avLst/>
          </a:prstGeom>
        </p:spPr>
      </p:pic>
    </p:spTree>
    <p:extLst>
      <p:ext uri="{BB962C8B-B14F-4D97-AF65-F5344CB8AC3E}">
        <p14:creationId xmlns:p14="http://schemas.microsoft.com/office/powerpoint/2010/main" val="84447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Two Trifold Brochures</a:t>
            </a:r>
          </a:p>
        </p:txBody>
      </p:sp>
      <p:sp>
        <p:nvSpPr>
          <p:cNvPr id="6" name="Content Placeholder 5"/>
          <p:cNvSpPr>
            <a:spLocks noGrp="1"/>
          </p:cNvSpPr>
          <p:nvPr>
            <p:ph idx="1"/>
          </p:nvPr>
        </p:nvSpPr>
        <p:spPr>
          <a:xfrm>
            <a:off x="4955645" y="1122590"/>
            <a:ext cx="3943427" cy="4843565"/>
          </a:xfrm>
        </p:spPr>
        <p:txBody>
          <a:bodyPr/>
          <a:lstStyle/>
          <a:p>
            <a:r>
              <a:rPr lang="en-US" dirty="0"/>
              <a:t>One general &amp; one education-specific</a:t>
            </a:r>
          </a:p>
          <a:p>
            <a:endParaRPr lang="en-US" dirty="0"/>
          </a:p>
          <a:p>
            <a:r>
              <a:rPr lang="en-US" dirty="0"/>
              <a:t>Designed to work together</a:t>
            </a:r>
          </a:p>
          <a:p>
            <a:endParaRPr lang="en-US" dirty="0"/>
          </a:p>
          <a:p>
            <a:r>
              <a:rPr lang="en-US" dirty="0"/>
              <a:t>Add YOUR contact info to brochures</a:t>
            </a:r>
          </a:p>
        </p:txBody>
      </p:sp>
      <p:pic>
        <p:nvPicPr>
          <p:cNvPr id="4" name="Picture 3"/>
          <p:cNvPicPr>
            <a:picLocks noChangeAspect="1"/>
          </p:cNvPicPr>
          <p:nvPr/>
        </p:nvPicPr>
        <p:blipFill>
          <a:blip r:embed="rId2"/>
          <a:stretch>
            <a:fillRect/>
          </a:stretch>
        </p:blipFill>
        <p:spPr>
          <a:xfrm>
            <a:off x="244928" y="1122590"/>
            <a:ext cx="2098300" cy="4576461"/>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2481721" y="1100977"/>
            <a:ext cx="2090279" cy="459807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195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dirty="0"/>
              <a:t>Slide Presentation</a:t>
            </a:r>
          </a:p>
        </p:txBody>
      </p:sp>
      <p:sp>
        <p:nvSpPr>
          <p:cNvPr id="10" name="TextBox 9"/>
          <p:cNvSpPr txBox="1"/>
          <p:nvPr/>
        </p:nvSpPr>
        <p:spPr>
          <a:xfrm>
            <a:off x="3259564" y="3083609"/>
            <a:ext cx="2704508" cy="40011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wrap="square">
            <a:spAutoFit/>
          </a:bodyPr>
          <a:lstStyle/>
          <a:p>
            <a:pPr algn="ctr">
              <a:defRPr/>
            </a:pPr>
            <a:r>
              <a:rPr lang="en-US" sz="2000" dirty="0">
                <a:latin typeface="+mn-lt"/>
                <a:cs typeface="+mn-cs"/>
              </a:rPr>
              <a:t>Who we are</a:t>
            </a:r>
          </a:p>
        </p:txBody>
      </p:sp>
      <p:sp>
        <p:nvSpPr>
          <p:cNvPr id="12" name="TextBox 11"/>
          <p:cNvSpPr txBox="1"/>
          <p:nvPr/>
        </p:nvSpPr>
        <p:spPr>
          <a:xfrm>
            <a:off x="6099362" y="3088824"/>
            <a:ext cx="2704739" cy="40011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wrap="square">
            <a:spAutoFit/>
          </a:bodyPr>
          <a:lstStyle/>
          <a:p>
            <a:pPr algn="ctr">
              <a:defRPr/>
            </a:pPr>
            <a:r>
              <a:rPr lang="en-US" sz="2000" dirty="0">
                <a:latin typeface="+mn-lt"/>
                <a:cs typeface="+mn-cs"/>
              </a:rPr>
              <a:t>What we do</a:t>
            </a:r>
          </a:p>
        </p:txBody>
      </p:sp>
      <p:sp>
        <p:nvSpPr>
          <p:cNvPr id="13" name="TextBox 12"/>
          <p:cNvSpPr txBox="1"/>
          <p:nvPr/>
        </p:nvSpPr>
        <p:spPr>
          <a:xfrm>
            <a:off x="433235" y="5571116"/>
            <a:ext cx="8370865" cy="40011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wrap="square">
            <a:spAutoFit/>
          </a:bodyPr>
          <a:lstStyle/>
          <a:p>
            <a:pPr algn="ctr">
              <a:defRPr/>
            </a:pPr>
            <a:r>
              <a:rPr lang="en-US" sz="2000" dirty="0">
                <a:latin typeface="+mn-lt"/>
              </a:rPr>
              <a:t>Depth of Experience and Educational Expertise</a:t>
            </a:r>
          </a:p>
        </p:txBody>
      </p:sp>
      <p:pic>
        <p:nvPicPr>
          <p:cNvPr id="2" name="Picture 1"/>
          <p:cNvPicPr>
            <a:picLocks noChangeAspect="1"/>
          </p:cNvPicPr>
          <p:nvPr/>
        </p:nvPicPr>
        <p:blipFill>
          <a:blip r:embed="rId2"/>
          <a:stretch>
            <a:fillRect/>
          </a:stretch>
        </p:blipFill>
        <p:spPr>
          <a:xfrm>
            <a:off x="433235" y="1070367"/>
            <a:ext cx="2679015" cy="201168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3271878" y="1070366"/>
            <a:ext cx="2686284" cy="201168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6114574" y="1070366"/>
            <a:ext cx="2689528" cy="201168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442742" y="3562461"/>
            <a:ext cx="2690320" cy="201168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stretch>
            <a:fillRect/>
          </a:stretch>
        </p:blipFill>
        <p:spPr>
          <a:xfrm>
            <a:off x="3279324" y="3562461"/>
            <a:ext cx="2693564" cy="201168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stretch>
            <a:fillRect/>
          </a:stretch>
        </p:blipFill>
        <p:spPr>
          <a:xfrm>
            <a:off x="6114576" y="3562462"/>
            <a:ext cx="2669297" cy="2011680"/>
          </a:xfrm>
          <a:prstGeom prst="rect">
            <a:avLst/>
          </a:prstGeom>
          <a:ln>
            <a:solidFill>
              <a:schemeClr val="tx1"/>
            </a:solidFill>
          </a:ln>
          <a:effectLst>
            <a:outerShdw blurRad="50800" dist="38100" dir="2700000" algn="tl" rotWithShape="0">
              <a:prstClr val="black">
                <a:alpha val="40000"/>
              </a:prstClr>
            </a:outerShdw>
          </a:effectLst>
        </p:spPr>
      </p:pic>
      <p:sp>
        <p:nvSpPr>
          <p:cNvPr id="19" name="TextBox 18"/>
          <p:cNvSpPr txBox="1"/>
          <p:nvPr/>
        </p:nvSpPr>
        <p:spPr>
          <a:xfrm>
            <a:off x="423081" y="3084876"/>
            <a:ext cx="2699831" cy="40011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txBody>
          <a:bodyPr wrap="square">
            <a:spAutoFit/>
          </a:bodyPr>
          <a:lstStyle/>
          <a:p>
            <a:pPr algn="ctr">
              <a:defRPr/>
            </a:pPr>
            <a:r>
              <a:rPr lang="en-US" sz="2000" dirty="0">
                <a:latin typeface="+mn-lt"/>
              </a:rPr>
              <a:t>Brand Name</a:t>
            </a:r>
            <a:endParaRPr lang="en-US" sz="2000" dirty="0">
              <a:latin typeface="+mn-lt"/>
              <a:cs typeface="+mn-cs"/>
            </a:endParaRPr>
          </a:p>
        </p:txBody>
      </p:sp>
    </p:spTree>
    <p:extLst>
      <p:ext uri="{BB962C8B-B14F-4D97-AF65-F5344CB8AC3E}">
        <p14:creationId xmlns:p14="http://schemas.microsoft.com/office/powerpoint/2010/main" val="308382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080408"/>
            <a:ext cx="7772400" cy="838200"/>
          </a:xfrm>
        </p:spPr>
        <p:txBody>
          <a:bodyPr/>
          <a:lstStyle/>
          <a:p>
            <a:r>
              <a:rPr lang="en-US" dirty="0"/>
              <a:t>Marketing and Recruiting:</a:t>
            </a:r>
            <a:br>
              <a:rPr lang="en-US" dirty="0"/>
            </a:br>
            <a:r>
              <a:rPr lang="en-US" dirty="0"/>
              <a:t>Boat Shows &amp; Public Events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057" y="2970274"/>
            <a:ext cx="3889527" cy="2768674"/>
          </a:xfrm>
          <a:prstGeom prst="rect">
            <a:avLst/>
          </a:prstGeom>
        </p:spPr>
      </p:pic>
    </p:spTree>
    <p:extLst>
      <p:ext uri="{BB962C8B-B14F-4D97-AF65-F5344CB8AC3E}">
        <p14:creationId xmlns:p14="http://schemas.microsoft.com/office/powerpoint/2010/main" val="96066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altLang="en-US" dirty="0"/>
              <a:t>                   Boat Shows: Objectives</a:t>
            </a:r>
          </a:p>
        </p:txBody>
      </p:sp>
      <p:sp>
        <p:nvSpPr>
          <p:cNvPr id="58375" name="Rectangle 7"/>
          <p:cNvSpPr>
            <a:spLocks noGrp="1" noChangeArrowheads="1"/>
          </p:cNvSpPr>
          <p:nvPr>
            <p:ph idx="1"/>
          </p:nvPr>
        </p:nvSpPr>
        <p:spPr>
          <a:xfrm>
            <a:off x="1271693" y="2196487"/>
            <a:ext cx="7462954" cy="3576992"/>
          </a:xfrm>
        </p:spPr>
        <p:txBody>
          <a:bodyPr/>
          <a:lstStyle/>
          <a:p>
            <a:r>
              <a:rPr lang="en-US" altLang="en-US" dirty="0"/>
              <a:t>Introduce visitor to America’s Boating Club – who we are and what we do</a:t>
            </a:r>
          </a:p>
          <a:p>
            <a:r>
              <a:rPr lang="en-US" altLang="en-US" dirty="0"/>
              <a:t>Find out their interests</a:t>
            </a:r>
          </a:p>
          <a:p>
            <a:r>
              <a:rPr lang="en-US" altLang="en-US" dirty="0"/>
              <a:t>Identify how we can help them</a:t>
            </a:r>
          </a:p>
          <a:p>
            <a:r>
              <a:rPr lang="en-US" altLang="en-US" dirty="0"/>
              <a:t>Get their contact information</a:t>
            </a:r>
          </a:p>
          <a:p>
            <a:r>
              <a:rPr lang="en-US" altLang="en-US" dirty="0"/>
              <a:t>Get them to the next step </a:t>
            </a:r>
          </a:p>
        </p:txBody>
      </p:sp>
      <p:pic>
        <p:nvPicPr>
          <p:cNvPr id="3" name="Picture 2" descr="A close up of text on a white background&#10;&#10;Description automatically generated">
            <a:extLst>
              <a:ext uri="{FF2B5EF4-FFF2-40B4-BE49-F238E27FC236}">
                <a16:creationId xmlns:a16="http://schemas.microsoft.com/office/drawing/2014/main" id="{ED92C011-AC4F-464F-90B2-DAAB0A88C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08" t="16921" r="4972" b="15575"/>
          <a:stretch/>
        </p:blipFill>
        <p:spPr>
          <a:xfrm>
            <a:off x="318976" y="292849"/>
            <a:ext cx="2424223" cy="1700301"/>
          </a:xfrm>
          <a:prstGeom prst="rect">
            <a:avLst/>
          </a:prstGeom>
        </p:spPr>
      </p:pic>
    </p:spTree>
    <p:extLst>
      <p:ext uri="{BB962C8B-B14F-4D97-AF65-F5344CB8AC3E}">
        <p14:creationId xmlns:p14="http://schemas.microsoft.com/office/powerpoint/2010/main" val="121648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Booth Layout &amp; Contents</a:t>
            </a:r>
            <a:endParaRPr lang="en-US" altLang="en-US" dirty="0"/>
          </a:p>
        </p:txBody>
      </p:sp>
      <p:sp>
        <p:nvSpPr>
          <p:cNvPr id="9219" name="Content Placeholder 2"/>
          <p:cNvSpPr>
            <a:spLocks noGrp="1"/>
          </p:cNvSpPr>
          <p:nvPr>
            <p:ph idx="1"/>
          </p:nvPr>
        </p:nvSpPr>
        <p:spPr/>
        <p:txBody>
          <a:bodyPr/>
          <a:lstStyle/>
          <a:p>
            <a:r>
              <a:rPr lang="en-US" altLang="en-US" dirty="0"/>
              <a:t>Layout open and inviting</a:t>
            </a:r>
          </a:p>
          <a:p>
            <a:pPr lvl="1"/>
            <a:r>
              <a:rPr lang="en-US" altLang="en-US" dirty="0"/>
              <a:t>No table between you and your audience</a:t>
            </a:r>
          </a:p>
          <a:p>
            <a:pPr lvl="1"/>
            <a:r>
              <a:rPr lang="en-US" altLang="en-US" dirty="0"/>
              <a:t>Keep it simple and un-cluttered</a:t>
            </a:r>
          </a:p>
          <a:p>
            <a:r>
              <a:rPr lang="en-US" altLang="en-US" dirty="0"/>
              <a:t>Have OUR Tri-fold Brochures prominent!!</a:t>
            </a:r>
          </a:p>
          <a:p>
            <a:r>
              <a:rPr lang="en-US" altLang="en-US" dirty="0"/>
              <a:t>Use OUR PowerPoint slides in kiosk mode</a:t>
            </a:r>
          </a:p>
          <a:p>
            <a:r>
              <a:rPr lang="en-US" altLang="en-US" dirty="0"/>
              <a:t>Hand out course schedules</a:t>
            </a:r>
          </a:p>
          <a:p>
            <a:r>
              <a:rPr lang="en-US" altLang="en-US" dirty="0"/>
              <a:t>Only a few freebies from DNR etc.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993" y="304801"/>
            <a:ext cx="1863048" cy="1295400"/>
          </a:xfrm>
          <a:prstGeom prst="rect">
            <a:avLst/>
          </a:prstGeom>
        </p:spPr>
      </p:pic>
    </p:spTree>
    <p:extLst>
      <p:ext uri="{BB962C8B-B14F-4D97-AF65-F5344CB8AC3E}">
        <p14:creationId xmlns:p14="http://schemas.microsoft.com/office/powerpoint/2010/main" val="275115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5dd3b5eab04799935286d652a75b776e2b83c"/>
  <p:tag name="ISPRING_RESOURCE_PATHS_HASH_PRESENTER" val="39191712ec31c5d152a6e1864739caf612d62d7f"/>
</p:tagLst>
</file>

<file path=ppt/tags/tag2.xml><?xml version="1.0" encoding="utf-8"?>
<p:tagLst xmlns:a="http://schemas.openxmlformats.org/drawingml/2006/main" xmlns:r="http://schemas.openxmlformats.org/officeDocument/2006/relationships" xmlns:p="http://schemas.openxmlformats.org/presentationml/2006/main">
  <p:tag name="TIMING" val="|4.1|6.3"/>
</p:tagLst>
</file>

<file path=ppt/theme/theme1.xml><?xml version="1.0" encoding="utf-8"?>
<a:theme xmlns:a="http://schemas.openxmlformats.org/drawingml/2006/main" name="New Wave">
  <a:themeElements>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lStrat Briefin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lStrat Briefing.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lStrat Briefing.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lStrat Briefing.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lStrat Briefing.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lStrat Briefing.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Club PPT Template.pptx" id="{CDA87D8D-C613-4148-B7E5-2D3C44FA0592}" vid="{AEEAB9D8-ADB3-4D9D-87E6-229310FBE4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5094</TotalTime>
  <Words>1160</Words>
  <Application>Microsoft Office PowerPoint</Application>
  <PresentationFormat>Letter Paper (8.5x11 in)</PresentationFormat>
  <Paragraphs>171</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New Wave</vt:lpstr>
      <vt:lpstr>Recruiting and Salesmanship Boat Shows, VSCs, &amp; Public Education</vt:lpstr>
      <vt:lpstr>Topics</vt:lpstr>
      <vt:lpstr>Selling to Existing Members</vt:lpstr>
      <vt:lpstr>Recruiting New Members: Marketing Materials</vt:lpstr>
      <vt:lpstr>Use the Two Trifold Brochures</vt:lpstr>
      <vt:lpstr>Slide Presentation</vt:lpstr>
      <vt:lpstr>Marketing and Recruiting: Boat Shows &amp; Public Events</vt:lpstr>
      <vt:lpstr>                   Boat Shows: Objectives</vt:lpstr>
      <vt:lpstr>Booth Layout &amp; Contents</vt:lpstr>
      <vt:lpstr>Common Sense Rules</vt:lpstr>
      <vt:lpstr>Contact </vt:lpstr>
      <vt:lpstr>Marketing and Recruiting: Public Education Events</vt:lpstr>
      <vt:lpstr>Introduce America’s Boating Club</vt:lpstr>
      <vt:lpstr>Introduce America’s Boating Club</vt:lpstr>
      <vt:lpstr>Making the Most of Vessel Safety Checks</vt:lpstr>
      <vt:lpstr>Vessel Safety Checks</vt:lpstr>
      <vt:lpstr>Sales and Salesmanship</vt:lpstr>
      <vt:lpstr>What Is Selling in OUR Context?</vt:lpstr>
      <vt:lpstr>Effective Salesmanship</vt:lpstr>
      <vt:lpstr>What You Always Want to Convey</vt:lpstr>
      <vt:lpstr>Identify Their Interests</vt:lpstr>
      <vt:lpstr>Respond To Their Needs</vt:lpstr>
      <vt:lpstr>Sales Skills</vt:lpstr>
      <vt:lpstr>Example</vt:lpstr>
      <vt:lpstr>Features vs. Benefits</vt:lpstr>
      <vt:lpstr>Example of Features Vs Benefits</vt:lpstr>
      <vt:lpstr>Use Open Ended Questions</vt:lpstr>
      <vt:lpstr>Follow Up</vt:lpstr>
      <vt:lpstr>Follow-up</vt:lpstr>
      <vt:lpstr>At Club Event</vt:lpstr>
      <vt:lpstr>Remember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Mermelstein</dc:creator>
  <cp:lastModifiedBy>Shirley Heald</cp:lastModifiedBy>
  <cp:revision>314</cp:revision>
  <cp:lastPrinted>1999-02-11T20:37:06Z</cp:lastPrinted>
  <dcterms:created xsi:type="dcterms:W3CDTF">2014-04-13T20:07:38Z</dcterms:created>
  <dcterms:modified xsi:type="dcterms:W3CDTF">2020-02-18T18:20:56Z</dcterms:modified>
</cp:coreProperties>
</file>