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9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8B26E-B448-4922-B2ED-379D674CEC2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1D52E-9EC5-45F9-B8F1-2083F786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68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Arial" panose="020B0604020202020204" pitchFamily="34" charset="0"/>
              </a:rPr>
              <a:t>Paragraph  152 – 158</a:t>
            </a:r>
          </a:p>
          <a:p>
            <a:pPr>
              <a:defRPr/>
            </a:pPr>
            <a:r>
              <a:rPr lang="en-US" altLang="en-US" dirty="0" smtClean="0"/>
              <a:t>SOS Electric Distress signal is USCG Approved Alternative to Pyrotechnic Marine Flares and Flare Guns</a:t>
            </a:r>
          </a:p>
          <a:p>
            <a:pPr>
              <a:defRPr/>
            </a:pPr>
            <a:r>
              <a:rPr lang="en-US" altLang="en-US" dirty="0" smtClean="0"/>
              <a:t>Weems &amp; Plath SOS Distress Light is an LED SOS Visual Distress  Signal Light Powered by a high-performance, programmable microprocessor controlling an SOS signal flashed.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 Visible for Over 10 Nautical Miles 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dirty="0" smtClean="0"/>
              <a:t>     (Power – 3 C Batteries)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One Time Purchase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No Expiration Date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No Disposal is Needed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>
              <a:latin typeface="Arial" panose="020B0604020202020204" pitchFamily="34" charset="0"/>
            </a:endParaRPr>
          </a:p>
          <a:p>
            <a:pPr>
              <a:defRPr/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38941A-0F4F-4F11-A0D2-07C395EC5B02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70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"/>
            <a:ext cx="9144000" cy="11207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3019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50800">
            <a:noFill/>
            <a:miter lim="800000"/>
            <a:headEnd/>
            <a:tailEnd type="none" w="med" len="lg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 rot="21540000">
            <a:off x="1168401" y="1042990"/>
            <a:ext cx="7840663" cy="130175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2494343" y="6424615"/>
            <a:ext cx="432041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200" b="0" i="1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Boating is fun… we’ll show you how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-8462" y="2825"/>
            <a:ext cx="1405463" cy="1360310"/>
          </a:xfrm>
          <a:prstGeom prst="ellipse">
            <a:avLst/>
          </a:prstGeom>
          <a:gradFill flip="none" rotWithShape="1">
            <a:gsLst>
              <a:gs pos="64000">
                <a:srgbClr val="00007E"/>
              </a:gs>
              <a:gs pos="50000">
                <a:schemeClr val="accent3">
                  <a:lumMod val="25000"/>
                  <a:shade val="67500"/>
                  <a:satMod val="115000"/>
                </a:schemeClr>
              </a:gs>
              <a:gs pos="37000">
                <a:srgbClr val="000046"/>
              </a:gs>
            </a:gsLst>
            <a:path path="circle">
              <a:fillToRect l="50000" t="50000" r="50000" b="50000"/>
            </a:path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800">
              <a:latin typeface="Arial" charset="0"/>
            </a:endParaRPr>
          </a:p>
        </p:txBody>
      </p:sp>
      <p:pic>
        <p:nvPicPr>
          <p:cNvPr id="8" name="Picture 15" descr="USPS wht2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1" y="47627"/>
            <a:ext cx="1260475" cy="12557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rc_r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2"/>
            <a:ext cx="91440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AMERICAboating cour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33" descr="npo000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273300"/>
            <a:ext cx="9296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pic>
        <p:nvPicPr>
          <p:cNvPr id="12" name="Picture 1030" descr="npo0000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2"/>
            <a:ext cx="91440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pic>
        <p:nvPicPr>
          <p:cNvPr id="13" name="Picture 9" descr="3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4" y="558800"/>
            <a:ext cx="1417637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3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58800"/>
            <a:ext cx="1417638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npo00000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0265"/>
            <a:ext cx="91440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sp>
        <p:nvSpPr>
          <p:cNvPr id="819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14500" y="4495800"/>
            <a:ext cx="5715000" cy="1752600"/>
          </a:xfrm>
          <a:prstGeom prst="rect">
            <a:avLst/>
          </a:prstGeom>
        </p:spPr>
        <p:txBody>
          <a:bodyPr/>
          <a:lstStyle>
            <a:lvl1pPr marL="0" indent="0" algn="ctr">
              <a:defRPr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  <a:prstGeom prst="rect">
            <a:avLst/>
          </a:prstGeom>
          <a:effectLst>
            <a:outerShdw dist="63500" dir="3187806" algn="ctr" rotWithShape="0">
              <a:schemeClr val="tx1"/>
            </a:outerShdw>
          </a:effectLst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781300" y="6400800"/>
            <a:ext cx="3581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Approved by DC-E USCG AuxA, Inc</a:t>
            </a:r>
          </a:p>
        </p:txBody>
      </p:sp>
    </p:spTree>
    <p:extLst>
      <p:ext uri="{BB962C8B-B14F-4D97-AF65-F5344CB8AC3E}">
        <p14:creationId xmlns:p14="http://schemas.microsoft.com/office/powerpoint/2010/main" val="93587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575" y="31534"/>
            <a:ext cx="7696200" cy="10556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4575" y="1732948"/>
            <a:ext cx="8305800" cy="4495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33918-3E14-4059-B599-811B9E1C5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50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9950" y="228600"/>
            <a:ext cx="2076450" cy="6019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28600"/>
            <a:ext cx="6076950" cy="6019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721D0-CF0A-42D7-A94F-4619651FAB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609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40767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752600"/>
            <a:ext cx="4076700" cy="2171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4076700" cy="2171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3ECD6-E80A-42D1-8C5D-A5E9EBC21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08204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752600"/>
            <a:ext cx="40767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752600"/>
            <a:ext cx="4076700" cy="2171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4076700" cy="2171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EB819-4F6C-4B8F-8072-8F1981F1E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31334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752600"/>
            <a:ext cx="40767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752600"/>
            <a:ext cx="40767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1A84E-CB2A-43BB-949F-6121CF27D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274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90600" y="228600"/>
            <a:ext cx="8305800" cy="6019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13C01-2FF6-4CF1-8EEA-3E61592ED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550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752600"/>
            <a:ext cx="40767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219700" y="1752600"/>
            <a:ext cx="4076700" cy="4495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8672F-12E7-4417-996E-018FBA72E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753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59BC7-8B90-4715-8A7B-DEE1ADA7A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97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575" y="31534"/>
            <a:ext cx="7696200" cy="10556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575" y="1732948"/>
            <a:ext cx="83058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85880-6B31-4627-A4CA-E12FAE460A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29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3A948-D628-4BCA-8940-8C46D0326D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92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575" y="31534"/>
            <a:ext cx="7696200" cy="10556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4076700" cy="4495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752600"/>
            <a:ext cx="4076700" cy="4495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95324-29A6-4639-B827-605D92B06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39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8E8DD-E86F-49BE-93FE-4AF2C44B3B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40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575" y="31534"/>
            <a:ext cx="7696200" cy="10556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85C4-E8D4-45E0-A214-FFA40F5760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17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"/>
            <a:ext cx="9144000" cy="11207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3019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50800">
            <a:noFill/>
            <a:miter lim="800000"/>
            <a:headEnd/>
            <a:tailEnd type="none" w="med" len="lg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 rot="21540000">
            <a:off x="1168401" y="1042990"/>
            <a:ext cx="7840663" cy="130175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2494343" y="6424615"/>
            <a:ext cx="432041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200" b="0" i="1">
                <a:solidFill>
                  <a:srgbClr val="CC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Boating is fun… we’ll show you how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-8462" y="2825"/>
            <a:ext cx="1405463" cy="1360310"/>
          </a:xfrm>
          <a:prstGeom prst="ellipse">
            <a:avLst/>
          </a:prstGeom>
          <a:gradFill flip="none" rotWithShape="1">
            <a:gsLst>
              <a:gs pos="64000">
                <a:srgbClr val="00007E"/>
              </a:gs>
              <a:gs pos="50000">
                <a:schemeClr val="accent3">
                  <a:lumMod val="25000"/>
                  <a:shade val="67500"/>
                  <a:satMod val="115000"/>
                </a:schemeClr>
              </a:gs>
              <a:gs pos="37000">
                <a:srgbClr val="000046"/>
              </a:gs>
            </a:gsLst>
            <a:path path="circle">
              <a:fillToRect l="50000" t="50000" r="50000" b="50000"/>
            </a:path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800">
              <a:latin typeface="Arial" charset="0"/>
            </a:endParaRPr>
          </a:p>
        </p:txBody>
      </p:sp>
      <p:pic>
        <p:nvPicPr>
          <p:cNvPr id="8" name="Picture 15" descr="USPS wht2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1" y="47627"/>
            <a:ext cx="1260475" cy="12557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1653" y="65312"/>
            <a:ext cx="7696200" cy="10559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829425" y="6534150"/>
            <a:ext cx="1905000" cy="457200"/>
          </a:xfrm>
        </p:spPr>
        <p:txBody>
          <a:bodyPr/>
          <a:lstStyle>
            <a:lvl1pPr>
              <a:defRPr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F92D0D8-FC8E-4C21-891A-0B8C0B301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07250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9FC1F-D417-47D2-A419-1B7A1AB59E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42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F5DDB-0D7E-47CB-B0F4-59B780B4D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70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2"/>
            <a:ext cx="9144000" cy="11207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3019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50800">
            <a:noFill/>
            <a:miter lim="800000"/>
            <a:headEnd/>
            <a:tailEnd type="none" w="med" len="lg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77002"/>
            <a:ext cx="4572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FFFF99"/>
                </a:solidFill>
                <a:latin typeface="Times New Roman" panose="02020603050405020304" pitchFamily="18" charset="0"/>
              </a:defRPr>
            </a:lvl1pPr>
          </a:lstStyle>
          <a:p>
            <a:fld id="{EF7B7EC9-2983-460D-A68E-83C107F229B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Line 12"/>
          <p:cNvSpPr>
            <a:spLocks noChangeShapeType="1"/>
          </p:cNvSpPr>
          <p:nvPr/>
        </p:nvSpPr>
        <p:spPr bwMode="auto">
          <a:xfrm rot="21540000">
            <a:off x="1168401" y="1042990"/>
            <a:ext cx="7840663" cy="130175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" name="Oval 14"/>
          <p:cNvSpPr/>
          <p:nvPr/>
        </p:nvSpPr>
        <p:spPr bwMode="auto">
          <a:xfrm>
            <a:off x="-8462" y="2825"/>
            <a:ext cx="1405463" cy="1360310"/>
          </a:xfrm>
          <a:prstGeom prst="ellipse">
            <a:avLst/>
          </a:prstGeom>
          <a:gradFill flip="none" rotWithShape="1">
            <a:gsLst>
              <a:gs pos="64000">
                <a:srgbClr val="00007E"/>
              </a:gs>
              <a:gs pos="50000">
                <a:schemeClr val="accent3">
                  <a:lumMod val="25000"/>
                  <a:shade val="67500"/>
                  <a:satMod val="115000"/>
                </a:schemeClr>
              </a:gs>
              <a:gs pos="37000">
                <a:srgbClr val="000046"/>
              </a:gs>
            </a:gsLst>
            <a:path path="circle">
              <a:fillToRect l="50000" t="50000" r="50000" b="50000"/>
            </a:path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triangle" w="med" len="lg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800">
              <a:latin typeface="Arial" charset="0"/>
            </a:endParaRPr>
          </a:p>
        </p:txBody>
      </p:sp>
      <p:pic>
        <p:nvPicPr>
          <p:cNvPr id="1032" name="Picture 15" descr="USPS wht2 copy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1" y="47627"/>
            <a:ext cx="1260475" cy="12557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8268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6858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Non-pyrotechnic VDS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524000"/>
            <a:ext cx="668655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1800"/>
              </a:spcBef>
              <a:spcAft>
                <a:spcPts val="2400"/>
              </a:spcAft>
              <a:buNone/>
            </a:pPr>
            <a:r>
              <a:rPr lang="en-US" altLang="en-US" dirty="0" smtClean="0"/>
              <a:t>Signal mirror – day</a:t>
            </a:r>
          </a:p>
          <a:p>
            <a:pPr marL="0" indent="0" eaLnBrk="1" hangingPunct="1">
              <a:spcBef>
                <a:spcPts val="1800"/>
              </a:spcBef>
              <a:spcAft>
                <a:spcPts val="2400"/>
              </a:spcAft>
              <a:buNone/>
            </a:pPr>
            <a:endParaRPr lang="en-US" altLang="en-US" dirty="0" smtClean="0"/>
          </a:p>
          <a:p>
            <a:pPr marL="0" indent="0" eaLnBrk="1" hangingPunct="1">
              <a:spcBef>
                <a:spcPts val="1800"/>
              </a:spcBef>
              <a:spcAft>
                <a:spcPts val="2400"/>
              </a:spcAft>
              <a:buNone/>
            </a:pPr>
            <a:r>
              <a:rPr lang="en-US" altLang="en-US" dirty="0" smtClean="0"/>
              <a:t>Orange distress flag – day</a:t>
            </a:r>
          </a:p>
          <a:p>
            <a:pPr marL="0" indent="0" eaLnBrk="1" hangingPunct="1">
              <a:spcBef>
                <a:spcPts val="1800"/>
              </a:spcBef>
              <a:spcAft>
                <a:spcPts val="2400"/>
              </a:spcAft>
              <a:buNone/>
            </a:pPr>
            <a:endParaRPr lang="en-US" altLang="en-US" dirty="0" smtClean="0"/>
          </a:p>
          <a:p>
            <a:pPr marL="0" indent="0" eaLnBrk="1" hangingPunct="1">
              <a:spcBef>
                <a:spcPts val="1800"/>
              </a:spcBef>
              <a:spcAft>
                <a:spcPts val="2400"/>
              </a:spcAft>
              <a:buNone/>
            </a:pPr>
            <a:r>
              <a:rPr lang="en-US" altLang="en-US" dirty="0" smtClean="0"/>
              <a:t>Electric distress light (SOS) - night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1363" indent="-284163"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1413" indent="-227013"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598613" indent="-227013"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5813" indent="-227013"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34708B-4503-483E-A67B-5A652B1A2EA4}" type="slidenum">
              <a:rPr lang="en-US" altLang="en-US" sz="1400" b="0">
                <a:solidFill>
                  <a:srgbClr val="FFFF99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400" b="0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8382000" y="6324602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>
                <a:solidFill>
                  <a:srgbClr val="FFFF00"/>
                </a:solidFill>
              </a:rPr>
              <a:t>&gt;&gt;</a:t>
            </a:r>
          </a:p>
        </p:txBody>
      </p:sp>
      <p:pic>
        <p:nvPicPr>
          <p:cNvPr id="56326" name="Picture 8" descr="Figure2-13b Non-Py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82519" y="1513681"/>
            <a:ext cx="13716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40" y="2992438"/>
            <a:ext cx="14192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271" y="4730496"/>
            <a:ext cx="979046" cy="174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8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/>
    </p:bldLst>
  </p:timing>
</p:sld>
</file>

<file path=ppt/theme/theme1.xml><?xml version="1.0" encoding="utf-8"?>
<a:theme xmlns:a="http://schemas.openxmlformats.org/drawingml/2006/main" name="1 USPS-USCG">
  <a:themeElements>
    <a:clrScheme name="1 USPS-USCG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 USPS-USC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 USPS-USC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USPS-USC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USPS-USC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USPS-USC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USPS-USC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USPS-USC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USPS-USC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93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Comic Sans MS</vt:lpstr>
      <vt:lpstr>Tahoma</vt:lpstr>
      <vt:lpstr>Times New Roman</vt:lpstr>
      <vt:lpstr>1 USPS-USCG</vt:lpstr>
      <vt:lpstr>Non-pyrotechnic VDS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Non-pyrotechnic VDS</dc:title>
  <dc:creator>Harold Brewer</dc:creator>
  <cp:lastModifiedBy>Harold Brewer</cp:lastModifiedBy>
  <cp:revision>2</cp:revision>
  <dcterms:created xsi:type="dcterms:W3CDTF">2016-07-22T16:45:28Z</dcterms:created>
  <dcterms:modified xsi:type="dcterms:W3CDTF">2016-07-22T16:57:24Z</dcterms:modified>
</cp:coreProperties>
</file>