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sldIdLst>
    <p:sldId id="445" r:id="rId2"/>
    <p:sldId id="570" r:id="rId3"/>
    <p:sldId id="569" r:id="rId4"/>
    <p:sldId id="520" r:id="rId5"/>
    <p:sldId id="555" r:id="rId6"/>
    <p:sldId id="519" r:id="rId7"/>
    <p:sldId id="549" r:id="rId8"/>
    <p:sldId id="575" r:id="rId9"/>
    <p:sldId id="576" r:id="rId10"/>
    <p:sldId id="574" r:id="rId11"/>
    <p:sldId id="557" r:id="rId12"/>
    <p:sldId id="558" r:id="rId13"/>
    <p:sldId id="522" r:id="rId14"/>
    <p:sldId id="521" r:id="rId15"/>
    <p:sldId id="559" r:id="rId16"/>
    <p:sldId id="523" r:id="rId17"/>
    <p:sldId id="561" r:id="rId18"/>
    <p:sldId id="563" r:id="rId19"/>
    <p:sldId id="562" r:id="rId20"/>
    <p:sldId id="564" r:id="rId21"/>
    <p:sldId id="530" r:id="rId22"/>
    <p:sldId id="571" r:id="rId23"/>
    <p:sldId id="531" r:id="rId24"/>
    <p:sldId id="532" r:id="rId25"/>
    <p:sldId id="533" r:id="rId26"/>
    <p:sldId id="534" r:id="rId27"/>
    <p:sldId id="573" r:id="rId28"/>
    <p:sldId id="548" r:id="rId29"/>
    <p:sldId id="515" r:id="rId30"/>
    <p:sldId id="572" r:id="rId31"/>
    <p:sldId id="556"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A1A1"/>
    <a:srgbClr val="FFFFFF"/>
    <a:srgbClr val="C0C0C0"/>
    <a:srgbClr val="FF3300"/>
    <a:srgbClr val="FFFF66"/>
    <a:srgbClr val="FFFF00"/>
    <a:srgbClr val="FFDDBB"/>
    <a:srgbClr val="FFEE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87700" autoAdjust="0"/>
  </p:normalViewPr>
  <p:slideViewPr>
    <p:cSldViewPr>
      <p:cViewPr varScale="1">
        <p:scale>
          <a:sx n="116" d="100"/>
          <a:sy n="116" d="100"/>
        </p:scale>
        <p:origin x="-14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21F396-01C7-4762-8E39-DCA95E4199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4DA46CF-92BA-40A7-9534-D0707DD26992}" type="slidenum">
              <a:rPr lang="en-US" smtClean="0"/>
              <a:pPr/>
              <a:t>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8B3C7D0-FF33-4341-B09A-D8B8E589B94D}" type="slidenum">
              <a:rPr lang="en-US" smtClean="0"/>
              <a:pPr/>
              <a:t>11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52D5D1A-AC88-4E90-B33C-7A0CCF8EA1E0}" type="slidenum">
              <a:rPr lang="en-US" smtClean="0"/>
              <a:pPr/>
              <a:t>12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5800" y="4343400"/>
            <a:ext cx="5486400" cy="4114800"/>
          </a:xfrm>
          <a:noFill/>
          <a:ln/>
        </p:spPr>
        <p:txBody>
          <a:bodyPr/>
          <a:lstStyle/>
          <a:p>
            <a:pPr eaLnBrk="1" hangingPunct="1"/>
            <a:r>
              <a:rPr lang="en-US" dirty="0" smtClean="0"/>
              <a:t>Note:  A slight</a:t>
            </a:r>
            <a:r>
              <a:rPr lang="en-US" baseline="0" dirty="0" smtClean="0"/>
              <a:t> improvement in accuracy can be had by deciding to use Eqn. of Time from the 00h column; but the difference is not significant for determining latitude. If you are west of Greenwich and your longitude is greater than 90 degrees west, you could use the 00h Eqn. of Time for the next day. If you are east of Greenwich and your longitude is greater than 90 degrees east, you could use the 00h Eqn. of Time from the previous day.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AEB7D92-F2E4-464E-8A4E-0408164FC377}" type="slidenum">
              <a:rPr lang="en-US" smtClean="0"/>
              <a:pPr/>
              <a:t>13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6788537-1CD5-4F8E-A7EA-F54EA39FE95F}" type="slidenum">
              <a:rPr lang="en-US" smtClean="0"/>
              <a:pPr/>
              <a:t>14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59642B3-7856-410C-A7B1-3A35FAD4DBB5}" type="slidenum">
              <a:rPr lang="en-US" smtClean="0"/>
              <a:pPr/>
              <a:t>15</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75E9B40-944E-4988-8660-E9803786E576}" type="slidenum">
              <a:rPr lang="en-US" smtClean="0"/>
              <a:pPr/>
              <a:t>16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C2E0BA5-B51F-4C02-83E3-DAF8F08DF907}" type="slidenum">
              <a:rPr lang="en-US" smtClean="0"/>
              <a:pPr/>
              <a:t>17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3DB61D3-9D3E-40C3-8559-5F2EEEF209B7}" type="slidenum">
              <a:rPr lang="en-US" smtClean="0"/>
              <a:pPr/>
              <a:t>18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685800" y="4343400"/>
            <a:ext cx="5486400" cy="41148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A slight</a:t>
            </a:r>
            <a:r>
              <a:rPr lang="en-US" baseline="0" dirty="0" smtClean="0"/>
              <a:t> improvement in accuracy can be had by deciding to use Eqn. of Time from the 00h column; but the difference is not significant for determining latitude. If you are west of Greenwich and your longitude is greater than 90 degrees west, you could use the 00h Eqn. of Time for the next day. If you are east of Greenwich and your longitude is greater than 90 degrees east, you could use the 00h Eqn. of Time from the previous day.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6AA839C-F34F-4A3B-818F-47FDB89472BF}" type="slidenum">
              <a:rPr lang="en-US" smtClean="0"/>
              <a:pPr/>
              <a:t>19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75E9B40-944E-4988-8660-E9803786E576}" type="slidenum">
              <a:rPr lang="en-US" smtClean="0"/>
              <a:pPr/>
              <a:t>20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6736D0A-8387-4862-815B-302ECBB1A827}" type="slidenum">
              <a:rPr lang="en-US" smtClean="0"/>
              <a:pPr/>
              <a:t>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B683AA6-2AE0-4A52-9B0E-140B2094D665}" type="slidenum">
              <a:rPr lang="en-US" smtClean="0"/>
              <a:pPr/>
              <a:t>21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443BDB3-AFFA-443C-95EA-C343BCE85E8B}" type="slidenum">
              <a:rPr lang="en-US" smtClean="0"/>
              <a:pPr/>
              <a:t>22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730DBB6-FA6C-42F2-827C-6370004A4FC1}" type="slidenum">
              <a:rPr lang="en-US" smtClean="0"/>
              <a:pPr/>
              <a:t>23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name of </a:t>
            </a:r>
            <a:r>
              <a:rPr lang="en-US" dirty="0" err="1" smtClean="0"/>
              <a:t>CoAlt</a:t>
            </a:r>
            <a:r>
              <a:rPr lang="en-US" dirty="0" smtClean="0"/>
              <a:t> is determined by the direction from the body to the observer, in this example</a:t>
            </a:r>
            <a:r>
              <a:rPr lang="en-US" baseline="0" dirty="0" smtClean="0"/>
              <a:t> </a:t>
            </a:r>
            <a:r>
              <a:rPr lang="en-US" baseline="0" dirty="0" err="1" smtClean="0"/>
              <a:t>CoAlt</a:t>
            </a:r>
            <a:r>
              <a:rPr lang="en-US" baseline="0" dirty="0" smtClean="0"/>
              <a:t>’ name is 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the names for </a:t>
            </a:r>
            <a:r>
              <a:rPr lang="en-US" baseline="0" dirty="0" err="1" smtClean="0"/>
              <a:t>CoAlt</a:t>
            </a:r>
            <a:r>
              <a:rPr lang="en-US" baseline="0" dirty="0" smtClean="0"/>
              <a:t> &amp; Dec. are the same observer’s Latitude = </a:t>
            </a:r>
            <a:r>
              <a:rPr lang="en-US" baseline="0" dirty="0" err="1" smtClean="0"/>
              <a:t>CoAlt</a:t>
            </a:r>
            <a:r>
              <a:rPr lang="en-US" baseline="0" dirty="0" smtClean="0"/>
              <a:t> +Dec.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the names for </a:t>
            </a:r>
            <a:r>
              <a:rPr lang="en-US" baseline="0" dirty="0" err="1" smtClean="0"/>
              <a:t>CoAlt</a:t>
            </a:r>
            <a:r>
              <a:rPr lang="en-US" baseline="0" dirty="0" smtClean="0"/>
              <a:t> &amp; Dec. are contrary observer’s Latitude = </a:t>
            </a:r>
            <a:r>
              <a:rPr lang="en-US" baseline="0" dirty="0" err="1" smtClean="0"/>
              <a:t>CoAlt</a:t>
            </a:r>
            <a:r>
              <a:rPr lang="en-US" baseline="0" dirty="0" smtClean="0"/>
              <a:t> –Dec.</a:t>
            </a:r>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4FA5C8F-53C1-4CCD-B070-2C8651D9AB6A}" type="slidenum">
              <a:rPr lang="en-US" smtClean="0"/>
              <a:pPr/>
              <a:t>24</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636835E-D5DF-4262-93E3-90D8C5A45548}" type="slidenum">
              <a:rPr lang="en-US" smtClean="0"/>
              <a:pPr/>
              <a:t>25</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3CDFC83-FCFB-4428-BEB0-FE2E2C0331E8}" type="slidenum">
              <a:rPr lang="en-US" smtClean="0"/>
              <a:pPr/>
              <a:t>26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8714F73-1529-4A24-80F8-99D7315F2C7B}" type="slidenum">
              <a:rPr lang="en-US" smtClean="0"/>
              <a:pPr/>
              <a:t>27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8714F73-1529-4A24-80F8-99D7315F2C7B}" type="slidenum">
              <a:rPr lang="en-US" smtClean="0"/>
              <a:pPr/>
              <a:t>28</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425BA8D-B9A1-4231-B997-9018265B611E}" type="slidenum">
              <a:rPr lang="en-US" smtClean="0"/>
              <a:pPr/>
              <a:t>29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0FDC5C6-E9F9-49B4-B1EF-B1F768DD358A}" type="slidenum">
              <a:rPr lang="en-US" smtClean="0"/>
              <a:pPr/>
              <a:t>30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EF03BA5-97AF-4261-AC8D-F5DD74FD5B36}" type="slidenum">
              <a:rPr lang="en-US" smtClean="0"/>
              <a:pPr/>
              <a:t>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32AFD2A-D6A3-4219-BA62-0F8BA4B83385}" type="slidenum">
              <a:rPr lang="en-US" smtClean="0"/>
              <a:pPr/>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3E701DB-090E-45AE-87D3-B374D466D617}" type="slidenum">
              <a:rPr lang="en-US" smtClean="0"/>
              <a:pPr/>
              <a:t>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3112664-DAE0-4184-B939-A11DCF24BDEB}" type="slidenum">
              <a:rPr lang="en-US" smtClean="0"/>
              <a:pPr/>
              <a:t>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800" y="4343400"/>
            <a:ext cx="5486400" cy="4114800"/>
          </a:xfrm>
          <a:noFill/>
          <a:ln/>
        </p:spPr>
        <p:txBody>
          <a:bodyPr/>
          <a:lstStyle/>
          <a:p>
            <a:pPr eaLnBrk="1" hangingPunct="1"/>
            <a:r>
              <a:rPr lang="en-US" dirty="0" smtClean="0"/>
              <a:t>A  slight improvement in accuracy can be had by observing the value for the 12h Eqn. of Time.</a:t>
            </a:r>
            <a:r>
              <a:rPr lang="en-US" baseline="0" dirty="0" smtClean="0"/>
              <a:t>  In this example we could use 12h 09m 55sec as the time for meridian passage.</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405406-CB7C-40F2-ADF9-4BD1932B4826}" type="slidenum">
              <a:rPr lang="en-US" smtClean="0"/>
              <a:pPr/>
              <a:t>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6CC937C-7E0B-4C13-90CA-D2EABF2EA8EB}"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6CC937C-7E0B-4C13-90CA-D2EABF2EA8EB}"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defRPr/>
            </a:pPr>
            <a:endParaRPr kumimoji="1" lang="en-US"/>
          </a:p>
        </p:txBody>
      </p:sp>
      <p:pic>
        <p:nvPicPr>
          <p:cNvPr id="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defRPr/>
            </a:pPr>
            <a:endParaRPr kumimoji="1" lang="en-US"/>
          </a:p>
        </p:txBody>
      </p:sp>
      <p:pic>
        <p:nvPicPr>
          <p:cNvPr id="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848902"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848903"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E08B39C8-C048-4151-9B1D-42C967DCE1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EF53995-9CE8-41EF-B150-FEA0D22091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63F4642-B2A7-4034-959A-12772316BD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D8F94AA-2167-4A7D-B685-7B2F0FBF56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46CCB79-C975-46A5-968B-C77AA66C46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9E38905-5516-492D-8BF2-3604C42F95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F2A319DF-782A-4FA1-93CA-E579DDFE79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EC5EC15-3059-493B-A749-1581E66AA2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D44C8963-AFC8-4508-98EF-9BB7AAA75E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99B31BE-5CB8-40B9-9E49-197239E1B5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7F7C466-A727-453C-A94D-A656074C6E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47874"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US"/>
          </a:p>
        </p:txBody>
      </p:sp>
      <p:sp>
        <p:nvSpPr>
          <p:cNvPr id="847875"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US"/>
          </a:p>
        </p:txBody>
      </p:sp>
      <p:pic>
        <p:nvPicPr>
          <p:cNvPr id="17412" name="Picture 4" descr="minispir"/>
          <p:cNvPicPr>
            <a:picLocks noChangeAspect="1" noChangeArrowheads="1"/>
          </p:cNvPicPr>
          <p:nvPr/>
        </p:nvPicPr>
        <p:blipFill>
          <a:blip r:embed="rId13" cstate="print"/>
          <a:srcRect b="5333"/>
          <a:stretch>
            <a:fillRect/>
          </a:stretch>
        </p:blipFill>
        <p:spPr bwMode="ltGray">
          <a:xfrm>
            <a:off x="0" y="50800"/>
            <a:ext cx="1181100" cy="4057650"/>
          </a:xfrm>
          <a:prstGeom prst="rect">
            <a:avLst/>
          </a:prstGeom>
          <a:noFill/>
          <a:ln w="9525">
            <a:noFill/>
            <a:miter lim="800000"/>
            <a:headEnd/>
            <a:tailEnd/>
          </a:ln>
        </p:spPr>
      </p:pic>
      <p:pic>
        <p:nvPicPr>
          <p:cNvPr id="17413" name="Picture 5" descr="minispir"/>
          <p:cNvPicPr>
            <a:picLocks noChangeAspect="1" noChangeArrowheads="1"/>
          </p:cNvPicPr>
          <p:nvPr/>
        </p:nvPicPr>
        <p:blipFill>
          <a:blip r:embed="rId13" cstate="print"/>
          <a:srcRect t="39999"/>
          <a:stretch>
            <a:fillRect/>
          </a:stretch>
        </p:blipFill>
        <p:spPr bwMode="ltGray">
          <a:xfrm>
            <a:off x="0" y="4222750"/>
            <a:ext cx="1181100" cy="2571750"/>
          </a:xfrm>
          <a:prstGeom prst="rect">
            <a:avLst/>
          </a:prstGeom>
          <a:noFill/>
          <a:ln w="9525">
            <a:noFill/>
            <a:miter lim="800000"/>
            <a:headEnd/>
            <a:tailEnd/>
          </a:ln>
        </p:spPr>
      </p:pic>
      <p:sp>
        <p:nvSpPr>
          <p:cNvPr id="17414"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5"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788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4788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47882"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CA00DF9-84D3-4014-8ABA-29DED46351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1"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a:xfrm>
            <a:off x="1066800" y="457200"/>
            <a:ext cx="7620000" cy="1143000"/>
          </a:xfrm>
        </p:spPr>
        <p:txBody>
          <a:bodyPr/>
          <a:lstStyle/>
          <a:p>
            <a:pPr eaLnBrk="1" hangingPunct="1">
              <a:defRPr/>
            </a:pPr>
            <a:r>
              <a:rPr lang="en-US" sz="4800" b="1" dirty="0" smtClean="0"/>
              <a:t>Meridian Transit</a:t>
            </a:r>
          </a:p>
        </p:txBody>
      </p:sp>
      <p:sp>
        <p:nvSpPr>
          <p:cNvPr id="3" name="AutoShape 31"/>
          <p:cNvSpPr>
            <a:spLocks noChangeArrowheads="1"/>
          </p:cNvSpPr>
          <p:nvPr/>
        </p:nvSpPr>
        <p:spPr bwMode="auto">
          <a:xfrm>
            <a:off x="3810000" y="2514600"/>
            <a:ext cx="2286000" cy="2286000"/>
          </a:xfrm>
          <a:prstGeom prst="sun">
            <a:avLst>
              <a:gd name="adj" fmla="val 25000"/>
            </a:avLst>
          </a:prstGeom>
          <a:solidFill>
            <a:srgbClr val="F2FD0D"/>
          </a:solidFill>
          <a:ln w="9525">
            <a:solidFill>
              <a:schemeClr val="tx1"/>
            </a:solidFill>
            <a:miter lim="800000"/>
            <a:headEnd/>
            <a:tailEnd/>
          </a:ln>
        </p:spPr>
        <p:txBody>
          <a:bodyPr wrap="none" anchor="ctr"/>
          <a:lstStyle/>
          <a:p>
            <a:pPr algn="ctr" eaLnBrk="0" hangingPunct="0"/>
            <a:endParaRPr lang="en-US" sz="1600" b="1" dirty="0"/>
          </a:p>
        </p:txBody>
      </p:sp>
      <p:sp>
        <p:nvSpPr>
          <p:cNvPr id="4" name="TextBox 3"/>
          <p:cNvSpPr txBox="1"/>
          <p:nvPr/>
        </p:nvSpPr>
        <p:spPr>
          <a:xfrm>
            <a:off x="7467600" y="6474768"/>
            <a:ext cx="1470274" cy="230832"/>
          </a:xfrm>
          <a:prstGeom prst="rect">
            <a:avLst/>
          </a:prstGeom>
          <a:noFill/>
        </p:spPr>
        <p:txBody>
          <a:bodyPr wrap="none" rtlCol="0">
            <a:spAutoFit/>
          </a:bodyPr>
          <a:lstStyle/>
          <a:p>
            <a:r>
              <a:rPr lang="en-US" sz="900" b="1" dirty="0" smtClean="0"/>
              <a:t>Revised 19 February 2016</a:t>
            </a:r>
            <a:endParaRPr lang="en-US" sz="9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71600" y="685800"/>
            <a:ext cx="7467600" cy="4770537"/>
          </a:xfrm>
          <a:prstGeom prst="rect">
            <a:avLst/>
          </a:prstGeom>
          <a:noFill/>
          <a:ln w="9525">
            <a:noFill/>
            <a:miter lim="800000"/>
            <a:headEnd/>
            <a:tailEnd/>
          </a:ln>
        </p:spPr>
        <p:txBody>
          <a:bodyPr>
            <a:spAutoFit/>
          </a:bodyPr>
          <a:lstStyle/>
          <a:p>
            <a:pPr algn="ctr"/>
            <a:r>
              <a:rPr lang="en-US" sz="4400" b="1" dirty="0" smtClean="0"/>
              <a:t>Calculating Apparent </a:t>
            </a:r>
            <a:r>
              <a:rPr lang="en-US" sz="4400" b="1" dirty="0"/>
              <a:t>Time</a:t>
            </a:r>
            <a:endParaRPr lang="en-US" sz="4400" b="1" i="1" dirty="0"/>
          </a:p>
          <a:p>
            <a:pPr algn="ctr"/>
            <a:endParaRPr lang="en-US" sz="1600" b="1" dirty="0"/>
          </a:p>
          <a:p>
            <a:r>
              <a:rPr lang="en-US" sz="2800" b="1" dirty="0"/>
              <a:t>If the apparent Sun is ahead of the mean Sun</a:t>
            </a:r>
          </a:p>
          <a:p>
            <a:r>
              <a:rPr lang="en-US" sz="1000" b="1" dirty="0"/>
              <a:t/>
            </a:r>
            <a:br>
              <a:rPr lang="en-US" sz="1000" b="1" dirty="0"/>
            </a:br>
            <a:r>
              <a:rPr lang="en-US" sz="2800" b="1" dirty="0"/>
              <a:t>then:  LAT  =  LMT + </a:t>
            </a:r>
            <a:r>
              <a:rPr lang="en-US" sz="2800" b="1" i="1" dirty="0"/>
              <a:t>Eqn. of Time</a:t>
            </a:r>
          </a:p>
          <a:p>
            <a:r>
              <a:rPr lang="en-US" sz="2800" b="1" dirty="0"/>
              <a:t>	</a:t>
            </a:r>
            <a:r>
              <a:rPr lang="en-US" sz="2800" b="1" dirty="0" smtClean="0"/>
              <a:t>LMT  </a:t>
            </a:r>
            <a:r>
              <a:rPr lang="en-US" sz="2800" b="1" dirty="0"/>
              <a:t>= </a:t>
            </a:r>
            <a:r>
              <a:rPr lang="en-US" sz="2800" b="1" dirty="0" smtClean="0"/>
              <a:t>LAT - </a:t>
            </a:r>
            <a:r>
              <a:rPr lang="en-US" sz="2800" b="1" i="1" dirty="0"/>
              <a:t>Eqn. of </a:t>
            </a:r>
            <a:r>
              <a:rPr lang="en-US" sz="2800" b="1" i="1" dirty="0" smtClean="0"/>
              <a:t>Time</a:t>
            </a:r>
          </a:p>
          <a:p>
            <a:endParaRPr lang="en-US" sz="2800" dirty="0"/>
          </a:p>
          <a:p>
            <a:r>
              <a:rPr lang="en-US" sz="2800" b="1" dirty="0"/>
              <a:t>If the mean Sun is ahead of the apparent Sun</a:t>
            </a:r>
          </a:p>
          <a:p>
            <a:endParaRPr lang="en-US" sz="1000" b="1" dirty="0"/>
          </a:p>
          <a:p>
            <a:r>
              <a:rPr lang="en-US" sz="2800" b="1" dirty="0"/>
              <a:t> then:  LAT  =  LMT – </a:t>
            </a:r>
            <a:r>
              <a:rPr lang="en-US" sz="2800" b="1" i="1" dirty="0"/>
              <a:t>Eqn. of Time</a:t>
            </a:r>
            <a:endParaRPr lang="en-US" sz="2800" b="1" dirty="0"/>
          </a:p>
          <a:p>
            <a:r>
              <a:rPr lang="en-US" sz="2800" b="1" dirty="0"/>
              <a:t>	</a:t>
            </a:r>
            <a:r>
              <a:rPr lang="en-US" sz="2800" b="1" dirty="0" smtClean="0"/>
              <a:t> LMT  </a:t>
            </a:r>
            <a:r>
              <a:rPr lang="en-US" sz="2800" b="1" dirty="0"/>
              <a:t>= </a:t>
            </a:r>
            <a:r>
              <a:rPr lang="en-US" sz="2800" b="1" dirty="0" smtClean="0"/>
              <a:t>LAT + </a:t>
            </a:r>
            <a:r>
              <a:rPr lang="en-US" sz="2800" b="1" i="1" dirty="0"/>
              <a:t>Eqn. of Time</a:t>
            </a:r>
            <a:r>
              <a:rPr lang="en-US" sz="2800" b="1" dirty="0"/>
              <a:t> </a:t>
            </a:r>
          </a:p>
          <a:p>
            <a:r>
              <a:rPr lang="en-US" sz="2800" b="1" dirty="0"/>
              <a:t>	</a:t>
            </a:r>
            <a:endParaRPr lang="en-US" sz="2800" dirty="0"/>
          </a:p>
        </p:txBody>
      </p:sp>
      <p:sp>
        <p:nvSpPr>
          <p:cNvPr id="3" name="Rectangle 2"/>
          <p:cNvSpPr>
            <a:spLocks noChangeArrowheads="1"/>
          </p:cNvSpPr>
          <p:nvPr/>
        </p:nvSpPr>
        <p:spPr bwMode="auto">
          <a:xfrm>
            <a:off x="7315200" y="2505075"/>
            <a:ext cx="1590675" cy="457200"/>
          </a:xfrm>
          <a:prstGeom prst="rect">
            <a:avLst/>
          </a:prstGeom>
          <a:solidFill>
            <a:schemeClr val="bg1"/>
          </a:solidFill>
          <a:ln w="9525" algn="ctr">
            <a:solidFill>
              <a:schemeClr val="tx1"/>
            </a:solidFill>
            <a:round/>
            <a:headEnd/>
            <a:tailEnd/>
          </a:ln>
        </p:spPr>
        <p:txBody>
          <a:bodyPr wrap="none"/>
          <a:lstStyle/>
          <a:p>
            <a:r>
              <a:rPr lang="en-US"/>
              <a:t>      </a:t>
            </a:r>
          </a:p>
        </p:txBody>
      </p:sp>
      <p:sp>
        <p:nvSpPr>
          <p:cNvPr id="4" name="Rectangle 3"/>
          <p:cNvSpPr>
            <a:spLocks noChangeArrowheads="1"/>
          </p:cNvSpPr>
          <p:nvPr/>
        </p:nvSpPr>
        <p:spPr bwMode="auto">
          <a:xfrm>
            <a:off x="7315200" y="4343400"/>
            <a:ext cx="1600200" cy="457200"/>
          </a:xfrm>
          <a:prstGeom prst="rect">
            <a:avLst/>
          </a:prstGeom>
          <a:solidFill>
            <a:srgbClr val="C0C0C0"/>
          </a:solidFill>
          <a:ln w="9525" algn="ctr">
            <a:solidFill>
              <a:schemeClr val="tx1"/>
            </a:solidFill>
            <a:round/>
            <a:headEnd/>
            <a:tailEnd/>
          </a:ln>
        </p:spPr>
        <p:txBody>
          <a:bodyPr wrap="none"/>
          <a:lstStyle/>
          <a:p>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3000" y="381000"/>
            <a:ext cx="7772400" cy="4586288"/>
          </a:xfrm>
          <a:prstGeom prst="rect">
            <a:avLst/>
          </a:prstGeom>
          <a:noFill/>
          <a:ln w="9525">
            <a:noFill/>
            <a:miter lim="800000"/>
            <a:headEnd/>
            <a:tailEnd/>
          </a:ln>
        </p:spPr>
        <p:txBody>
          <a:bodyPr>
            <a:spAutoFit/>
          </a:bodyPr>
          <a:lstStyle/>
          <a:p>
            <a:pPr algn="ctr"/>
            <a:r>
              <a:rPr lang="en-US" sz="3200" b="1" dirty="0"/>
              <a:t>Transit via </a:t>
            </a:r>
            <a:r>
              <a:rPr lang="en-US" sz="3200" b="1" i="1" dirty="0" smtClean="0"/>
              <a:t>Nautical Almanac </a:t>
            </a:r>
            <a:r>
              <a:rPr lang="en-US" sz="3200" b="1" dirty="0"/>
              <a:t>Mer. Pass.</a:t>
            </a:r>
          </a:p>
          <a:p>
            <a:endParaRPr lang="en-US" sz="1200" b="1" dirty="0"/>
          </a:p>
          <a:p>
            <a:r>
              <a:rPr lang="en-US" sz="2000" b="1" dirty="0"/>
              <a:t>On 22 December 2014 you plan on taking a meridian transit sight of the sun from Ediz Hook, </a:t>
            </a:r>
            <a:r>
              <a:rPr lang="en-US" sz="2000" b="1" dirty="0" smtClean="0"/>
              <a:t> L = 48</a:t>
            </a:r>
            <a:r>
              <a:rPr lang="en-US" sz="2000" b="1" dirty="0" smtClean="0">
                <a:sym typeface="Symbol"/>
              </a:rPr>
              <a:t></a:t>
            </a:r>
            <a:r>
              <a:rPr lang="en-US" sz="2000" b="1" dirty="0" smtClean="0"/>
              <a:t> 08.5' N;  Lo = 123º 26.1' W; (</a:t>
            </a:r>
            <a:r>
              <a:rPr lang="en-US" sz="2000" b="1" dirty="0"/>
              <a:t>ZD +8</a:t>
            </a:r>
            <a:r>
              <a:rPr lang="en-US" sz="2000" b="1" dirty="0" smtClean="0"/>
              <a:t>) </a:t>
            </a:r>
            <a:endParaRPr lang="en-US" sz="2000" b="1" dirty="0"/>
          </a:p>
          <a:p>
            <a:endParaRPr lang="en-US" sz="1200" b="1" dirty="0"/>
          </a:p>
          <a:p>
            <a:r>
              <a:rPr lang="en-US" sz="2000" b="1" dirty="0"/>
              <a:t>From the </a:t>
            </a:r>
            <a:r>
              <a:rPr lang="en-US" sz="2000" b="1" i="1" dirty="0"/>
              <a:t>Nautical Almanac</a:t>
            </a:r>
            <a:r>
              <a:rPr lang="en-US" sz="2000" b="1" dirty="0"/>
              <a:t> you determine that on 22 December 2014 meridian passage at the Greenwich meridian occurs at 1159 GMT. </a:t>
            </a:r>
          </a:p>
          <a:p>
            <a:endParaRPr lang="en-US" sz="1200" b="1" dirty="0"/>
          </a:p>
          <a:p>
            <a:r>
              <a:rPr lang="en-US" sz="2000" b="1" dirty="0"/>
              <a:t>Assume</a:t>
            </a:r>
            <a:r>
              <a:rPr lang="en-US" sz="2000" b="1" baseline="30000" dirty="0">
                <a:latin typeface="Stencil" pitchFamily="82" charset="0"/>
              </a:rPr>
              <a:t>†</a:t>
            </a:r>
            <a:r>
              <a:rPr lang="en-US" sz="2000" b="1" dirty="0"/>
              <a:t>  meridian passage at your Zone Meridian of </a:t>
            </a:r>
            <a:r>
              <a:rPr lang="en-US" sz="2000" b="1" dirty="0" smtClean="0"/>
              <a:t>120º W </a:t>
            </a:r>
            <a:r>
              <a:rPr lang="en-US" sz="2000" b="1" dirty="0"/>
              <a:t>also </a:t>
            </a:r>
            <a:br>
              <a:rPr lang="en-US" sz="2000" b="1" dirty="0"/>
            </a:br>
            <a:r>
              <a:rPr lang="en-US" sz="2000" b="1" dirty="0"/>
              <a:t>occurs at 1159 Zone Time.   Your </a:t>
            </a:r>
            <a:r>
              <a:rPr lang="en-US" sz="2000" b="1" dirty="0" err="1"/>
              <a:t>DLo</a:t>
            </a:r>
            <a:r>
              <a:rPr lang="en-US" sz="2000" b="1" dirty="0"/>
              <a:t> is 3º </a:t>
            </a:r>
            <a:r>
              <a:rPr lang="en-US" sz="2000" b="1" dirty="0" smtClean="0"/>
              <a:t>26.1' W </a:t>
            </a:r>
            <a:r>
              <a:rPr lang="en-US" sz="2000" b="1" dirty="0"/>
              <a:t>which equates </a:t>
            </a:r>
            <a:br>
              <a:rPr lang="en-US" sz="2000" b="1" dirty="0"/>
            </a:br>
            <a:r>
              <a:rPr lang="en-US" sz="2000" b="1" dirty="0"/>
              <a:t>to 13 minutes 44 seconds.  </a:t>
            </a:r>
          </a:p>
          <a:p>
            <a:endParaRPr lang="en-US" sz="1200" b="1" dirty="0">
              <a:sym typeface="Symbol" pitchFamily="18" charset="2"/>
            </a:endParaRPr>
          </a:p>
          <a:p>
            <a:r>
              <a:rPr lang="en-US" sz="1800" b="1" dirty="0"/>
              <a:t>	</a:t>
            </a:r>
          </a:p>
          <a:p>
            <a:r>
              <a:rPr lang="en-US" sz="1800" b="1" dirty="0"/>
              <a:t>	</a:t>
            </a:r>
            <a:r>
              <a:rPr lang="en-US" sz="1800" b="1" dirty="0" smtClean="0"/>
              <a:t>        Zone </a:t>
            </a:r>
            <a:r>
              <a:rPr lang="en-US" sz="1800" b="1" dirty="0"/>
              <a:t>Time of Meridian Passage @ 120ºW    </a:t>
            </a:r>
            <a:r>
              <a:rPr lang="en-US" sz="1800" b="1" dirty="0" smtClean="0"/>
              <a:t>11-59-00</a:t>
            </a:r>
            <a:endParaRPr lang="en-US" sz="1800" b="1" dirty="0"/>
          </a:p>
          <a:p>
            <a:r>
              <a:rPr lang="en-US" sz="1800" b="1" dirty="0"/>
              <a:t>			                    </a:t>
            </a:r>
            <a:r>
              <a:rPr lang="en-US" sz="1800" b="1" dirty="0" smtClean="0"/>
              <a:t>    </a:t>
            </a:r>
            <a:r>
              <a:rPr lang="en-US" sz="1800" b="1" dirty="0" err="1" smtClean="0"/>
              <a:t>DLo</a:t>
            </a:r>
            <a:r>
              <a:rPr lang="en-US" sz="1800" b="1" dirty="0" smtClean="0"/>
              <a:t> </a:t>
            </a:r>
            <a:r>
              <a:rPr lang="en-US" sz="1800" b="1" dirty="0"/>
              <a:t>West </a:t>
            </a:r>
            <a:r>
              <a:rPr lang="en-US" sz="1800" b="1" dirty="0">
                <a:sym typeface="Symbol" pitchFamily="18" charset="2"/>
              </a:rPr>
              <a:t>T</a:t>
            </a:r>
            <a:r>
              <a:rPr lang="en-US" sz="1800" b="1" dirty="0"/>
              <a:t>	   </a:t>
            </a:r>
            <a:r>
              <a:rPr lang="en-US" sz="1800" b="1" u="sng" dirty="0"/>
              <a:t>+   13-44</a:t>
            </a:r>
          </a:p>
          <a:p>
            <a:r>
              <a:rPr lang="en-US" sz="1800" b="1" dirty="0" smtClean="0"/>
              <a:t> 	Zone </a:t>
            </a:r>
            <a:r>
              <a:rPr lang="en-US" sz="1800" b="1" dirty="0"/>
              <a:t>Time of Meridian Passage @ 123º 26.1'W    12-12-44</a:t>
            </a:r>
            <a:endParaRPr lang="en-US" sz="2000" b="1" dirty="0"/>
          </a:p>
        </p:txBody>
      </p:sp>
      <p:grpSp>
        <p:nvGrpSpPr>
          <p:cNvPr id="2" name="Group 20"/>
          <p:cNvGrpSpPr>
            <a:grpSpLocks/>
          </p:cNvGrpSpPr>
          <p:nvPr/>
        </p:nvGrpSpPr>
        <p:grpSpPr bwMode="auto">
          <a:xfrm>
            <a:off x="1295400" y="5273675"/>
            <a:ext cx="2525713" cy="1384300"/>
            <a:chOff x="-2981325" y="4419600"/>
            <a:chExt cx="2525756" cy="1384995"/>
          </a:xfrm>
          <a:solidFill>
            <a:schemeClr val="accent3"/>
          </a:solidFill>
        </p:grpSpPr>
        <p:sp>
          <p:nvSpPr>
            <p:cNvPr id="29705" name="TextBox 3"/>
            <p:cNvSpPr txBox="1">
              <a:spLocks noChangeArrowheads="1"/>
            </p:cNvSpPr>
            <p:nvPr/>
          </p:nvSpPr>
          <p:spPr bwMode="auto">
            <a:xfrm>
              <a:off x="-2981325" y="4419600"/>
              <a:ext cx="2525756" cy="1384995"/>
            </a:xfrm>
            <a:prstGeom prst="rect">
              <a:avLst/>
            </a:prstGeom>
            <a:grpFill/>
            <a:ln w="9525">
              <a:solidFill>
                <a:schemeClr val="tx1"/>
              </a:solidFill>
              <a:miter lim="800000"/>
              <a:headEnd/>
              <a:tailEnd/>
            </a:ln>
          </p:spPr>
          <p:txBody>
            <a:bodyPr>
              <a:spAutoFit/>
            </a:bodyPr>
            <a:lstStyle/>
            <a:p>
              <a:pPr>
                <a:defRPr/>
              </a:pPr>
              <a:r>
                <a:rPr lang="en-US" sz="1200" b="1" dirty="0"/>
                <a:t>                        Sun  </a:t>
              </a:r>
            </a:p>
            <a:p>
              <a:pPr>
                <a:defRPr/>
              </a:pPr>
              <a:r>
                <a:rPr lang="en-US" sz="1200" b="1" dirty="0"/>
                <a:t>Day        </a:t>
              </a:r>
              <a:r>
                <a:rPr lang="en-US" sz="1200" b="1" i="1" dirty="0" err="1"/>
                <a:t>Eqn</a:t>
              </a:r>
              <a:r>
                <a:rPr lang="en-US" sz="1200" b="1" i="1" dirty="0"/>
                <a:t> of Time            </a:t>
              </a:r>
              <a:r>
                <a:rPr lang="en-US" sz="1200" b="1" dirty="0"/>
                <a:t>Mer.</a:t>
              </a:r>
            </a:p>
            <a:p>
              <a:pPr>
                <a:defRPr/>
              </a:pPr>
              <a:r>
                <a:rPr lang="en-US" sz="1200" b="1" dirty="0"/>
                <a:t>             00h         12h             Pass.</a:t>
              </a:r>
            </a:p>
            <a:p>
              <a:pPr>
                <a:defRPr/>
              </a:pPr>
              <a:r>
                <a:rPr lang="en-US" sz="1200" b="1" dirty="0"/>
                <a:t>     d        m    s    m    s        h      m</a:t>
              </a:r>
            </a:p>
            <a:p>
              <a:pPr>
                <a:defRPr/>
              </a:pPr>
              <a:r>
                <a:rPr lang="en-US" sz="1200" b="1" dirty="0"/>
                <a:t>    21     02   13   01   58      11    58</a:t>
              </a:r>
            </a:p>
            <a:p>
              <a:pPr>
                <a:defRPr/>
              </a:pPr>
              <a:r>
                <a:rPr lang="en-US" sz="1200" b="1" dirty="0"/>
                <a:t>    22     01   43   01   28      11    59    </a:t>
              </a:r>
            </a:p>
            <a:p>
              <a:pPr>
                <a:defRPr/>
              </a:pPr>
              <a:r>
                <a:rPr lang="en-US" sz="1200" b="1" dirty="0"/>
                <a:t>    23     01   13   00   58      11    59</a:t>
              </a:r>
            </a:p>
          </p:txBody>
        </p:sp>
        <p:cxnSp>
          <p:nvCxnSpPr>
            <p:cNvPr id="29706" name="Straight Connector 14"/>
            <p:cNvCxnSpPr>
              <a:cxnSpLocks noChangeShapeType="1"/>
            </p:cNvCxnSpPr>
            <p:nvPr/>
          </p:nvCxnSpPr>
          <p:spPr bwMode="auto">
            <a:xfrm flipV="1">
              <a:off x="-2524125" y="4419600"/>
              <a:ext cx="0" cy="1371600"/>
            </a:xfrm>
            <a:prstGeom prst="line">
              <a:avLst/>
            </a:prstGeom>
            <a:grpFill/>
            <a:ln w="9525" algn="ctr">
              <a:solidFill>
                <a:schemeClr val="tx1"/>
              </a:solidFill>
              <a:round/>
              <a:headEnd/>
              <a:tailEnd/>
            </a:ln>
          </p:spPr>
        </p:cxnSp>
        <p:cxnSp>
          <p:nvCxnSpPr>
            <p:cNvPr id="29707" name="Straight Connector 15"/>
            <p:cNvCxnSpPr>
              <a:cxnSpLocks noChangeShapeType="1"/>
            </p:cNvCxnSpPr>
            <p:nvPr/>
          </p:nvCxnSpPr>
          <p:spPr bwMode="auto">
            <a:xfrm flipV="1">
              <a:off x="-1304925" y="4419600"/>
              <a:ext cx="0" cy="1371600"/>
            </a:xfrm>
            <a:prstGeom prst="line">
              <a:avLst/>
            </a:prstGeom>
            <a:grpFill/>
            <a:ln w="9525" algn="ctr">
              <a:solidFill>
                <a:schemeClr val="tx1"/>
              </a:solidFill>
              <a:round/>
              <a:headEnd/>
              <a:tailEnd/>
            </a:ln>
          </p:spPr>
        </p:cxnSp>
        <p:cxnSp>
          <p:nvCxnSpPr>
            <p:cNvPr id="29708" name="Straight Connector 16"/>
            <p:cNvCxnSpPr>
              <a:cxnSpLocks noChangeShapeType="1"/>
            </p:cNvCxnSpPr>
            <p:nvPr/>
          </p:nvCxnSpPr>
          <p:spPr bwMode="auto">
            <a:xfrm flipV="1">
              <a:off x="-1914525" y="4876800"/>
              <a:ext cx="0" cy="914400"/>
            </a:xfrm>
            <a:prstGeom prst="line">
              <a:avLst/>
            </a:prstGeom>
            <a:grpFill/>
            <a:ln w="9525" algn="ctr">
              <a:solidFill>
                <a:schemeClr val="tx1"/>
              </a:solidFill>
              <a:round/>
              <a:headEnd/>
              <a:tailEnd/>
            </a:ln>
          </p:spPr>
        </p:cxnSp>
        <p:cxnSp>
          <p:nvCxnSpPr>
            <p:cNvPr id="29709" name="Straight Connector 19"/>
            <p:cNvCxnSpPr>
              <a:cxnSpLocks noChangeShapeType="1"/>
            </p:cNvCxnSpPr>
            <p:nvPr/>
          </p:nvCxnSpPr>
          <p:spPr bwMode="auto">
            <a:xfrm>
              <a:off x="-2981325" y="5013623"/>
              <a:ext cx="2514600" cy="0"/>
            </a:xfrm>
            <a:prstGeom prst="line">
              <a:avLst/>
            </a:prstGeom>
            <a:grpFill/>
            <a:ln w="9525" algn="ctr">
              <a:solidFill>
                <a:schemeClr val="tx1"/>
              </a:solidFill>
              <a:round/>
              <a:headEnd/>
              <a:tailEnd/>
            </a:ln>
          </p:spPr>
        </p:cxnSp>
      </p:grpSp>
      <p:cxnSp>
        <p:nvCxnSpPr>
          <p:cNvPr id="10" name="Straight Arrow Connector 9"/>
          <p:cNvCxnSpPr>
            <a:cxnSpLocks noChangeShapeType="1"/>
          </p:cNvCxnSpPr>
          <p:nvPr/>
        </p:nvCxnSpPr>
        <p:spPr bwMode="auto">
          <a:xfrm>
            <a:off x="685800" y="6315075"/>
            <a:ext cx="838200" cy="9525"/>
          </a:xfrm>
          <a:prstGeom prst="straightConnector1">
            <a:avLst/>
          </a:prstGeom>
          <a:noFill/>
          <a:ln w="25400" algn="ctr">
            <a:solidFill>
              <a:srgbClr val="FF0000"/>
            </a:solidFill>
            <a:round/>
            <a:headEnd/>
            <a:tailEnd type="arrow" w="med" len="med"/>
          </a:ln>
        </p:spPr>
      </p:cxnSp>
      <p:sp>
        <p:nvSpPr>
          <p:cNvPr id="13" name="Frame 12"/>
          <p:cNvSpPr/>
          <p:nvPr/>
        </p:nvSpPr>
        <p:spPr bwMode="auto">
          <a:xfrm>
            <a:off x="2971800" y="6210300"/>
            <a:ext cx="685800" cy="228600"/>
          </a:xfrm>
          <a:prstGeom prst="frame">
            <a:avLst/>
          </a:prstGeom>
          <a:solidFill>
            <a:srgbClr val="FF0000"/>
          </a:solidFill>
          <a:ln w="9525" cap="flat" cmpd="sng" algn="ctr">
            <a:noFill/>
            <a:prstDash val="solid"/>
            <a:round/>
            <a:headEnd type="none" w="med" len="med"/>
            <a:tailEnd type="none" w="med" len="med"/>
          </a:ln>
          <a:effectLst/>
        </p:spPr>
        <p:txBody>
          <a:bodyPr wrap="none"/>
          <a:lstStyle/>
          <a:p>
            <a:pPr>
              <a:defRPr/>
            </a:pPr>
            <a:endParaRPr lang="en-US"/>
          </a:p>
        </p:txBody>
      </p:sp>
      <p:sp>
        <p:nvSpPr>
          <p:cNvPr id="14" name="TextBox 13"/>
          <p:cNvSpPr txBox="1"/>
          <p:nvPr/>
        </p:nvSpPr>
        <p:spPr>
          <a:xfrm>
            <a:off x="5115848" y="4953000"/>
            <a:ext cx="3647152" cy="369332"/>
          </a:xfrm>
          <a:prstGeom prst="rect">
            <a:avLst/>
          </a:prstGeom>
          <a:noFill/>
        </p:spPr>
        <p:txBody>
          <a:bodyPr wrap="none">
            <a:spAutoFit/>
          </a:bodyPr>
          <a:lstStyle/>
          <a:p>
            <a:pPr>
              <a:defRPr/>
            </a:pPr>
            <a:r>
              <a:rPr lang="en-US" sz="1800" dirty="0" smtClean="0">
                <a:latin typeface="+mn-lt"/>
              </a:rPr>
              <a:t>Maximum error less than </a:t>
            </a:r>
            <a:r>
              <a:rPr lang="en-US" sz="1800" dirty="0" smtClean="0">
                <a:latin typeface="+mn-lt"/>
                <a:sym typeface="Symbol" pitchFamily="18" charset="2"/>
              </a:rPr>
              <a:t>30 </a:t>
            </a:r>
            <a:r>
              <a:rPr lang="en-US" sz="1800" dirty="0">
                <a:latin typeface="+mn-lt"/>
                <a:sym typeface="Symbol" pitchFamily="18" charset="2"/>
              </a:rPr>
              <a:t>seconds </a:t>
            </a:r>
            <a:endParaRPr lang="en-US" sz="1800" dirty="0">
              <a:latin typeface="+mn-lt"/>
            </a:endParaRPr>
          </a:p>
        </p:txBody>
      </p:sp>
      <p:sp>
        <p:nvSpPr>
          <p:cNvPr id="12" name="TextBox 11"/>
          <p:cNvSpPr txBox="1">
            <a:spLocks noChangeArrowheads="1"/>
          </p:cNvSpPr>
          <p:nvPr/>
        </p:nvSpPr>
        <p:spPr bwMode="auto">
          <a:xfrm>
            <a:off x="3962400" y="5410200"/>
            <a:ext cx="4876800" cy="1169551"/>
          </a:xfrm>
          <a:prstGeom prst="rect">
            <a:avLst/>
          </a:prstGeom>
          <a:noFill/>
          <a:ln w="9525">
            <a:noFill/>
            <a:miter lim="800000"/>
            <a:headEnd/>
            <a:tailEnd/>
          </a:ln>
        </p:spPr>
        <p:txBody>
          <a:bodyPr wrap="square">
            <a:spAutoFit/>
          </a:bodyPr>
          <a:lstStyle/>
          <a:p>
            <a:r>
              <a:rPr lang="en-US" sz="1400" dirty="0">
                <a:latin typeface="Stencil" pitchFamily="82" charset="0"/>
              </a:rPr>
              <a:t>† </a:t>
            </a:r>
            <a:r>
              <a:rPr lang="en-US" sz="1400" dirty="0"/>
              <a:t>Accuracy is degraded by rounding time of  Mer. Pass. to a  </a:t>
            </a:r>
            <a:br>
              <a:rPr lang="en-US" sz="1400" dirty="0"/>
            </a:br>
            <a:r>
              <a:rPr lang="en-US" sz="1400" dirty="0"/>
              <a:t>   whole minute and the change in the value of the </a:t>
            </a:r>
            <a:r>
              <a:rPr lang="en-US" sz="1400" b="1" i="1" dirty="0"/>
              <a:t>Eqn. of Time </a:t>
            </a:r>
            <a:br>
              <a:rPr lang="en-US" sz="1400" b="1" i="1" dirty="0"/>
            </a:br>
            <a:r>
              <a:rPr lang="en-US" sz="1400" b="1" i="1" dirty="0"/>
              <a:t>   </a:t>
            </a:r>
            <a:r>
              <a:rPr lang="en-US" sz="1400" dirty="0"/>
              <a:t>between </a:t>
            </a:r>
            <a:r>
              <a:rPr lang="en-US" sz="1400" b="1" dirty="0"/>
              <a:t>1200 GMT </a:t>
            </a:r>
            <a:r>
              <a:rPr lang="en-US" sz="1400" dirty="0"/>
              <a:t>&amp; </a:t>
            </a:r>
            <a:r>
              <a:rPr lang="en-US" sz="1400" b="1" dirty="0"/>
              <a:t>1200 LAT </a:t>
            </a:r>
            <a:r>
              <a:rPr lang="en-US" sz="1400" dirty="0"/>
              <a:t>at observer’s </a:t>
            </a:r>
            <a:r>
              <a:rPr lang="en-US" sz="1400" dirty="0" smtClean="0"/>
              <a:t>meridian.    </a:t>
            </a:r>
            <a:br>
              <a:rPr lang="en-US" sz="1400" dirty="0" smtClean="0"/>
            </a:br>
            <a:r>
              <a:rPr lang="en-US" sz="1400" dirty="0" smtClean="0"/>
              <a:t>   Accuracy could be improved  by using </a:t>
            </a:r>
            <a:r>
              <a:rPr lang="en-US" sz="1400" b="1" dirty="0" smtClean="0"/>
              <a:t>11:58:32</a:t>
            </a:r>
            <a:r>
              <a:rPr lang="en-US" sz="1400" dirty="0" smtClean="0"/>
              <a:t> as mer. Pass. </a:t>
            </a:r>
            <a:br>
              <a:rPr lang="en-US" sz="1400" dirty="0" smtClean="0"/>
            </a:br>
            <a:r>
              <a:rPr lang="en-US" sz="1400" dirty="0" smtClean="0"/>
              <a:t>   time. (See Analemma)</a:t>
            </a:r>
            <a:endParaRPr lang="en-US" sz="1400" dirty="0"/>
          </a:p>
        </p:txBody>
      </p:sp>
      <p:sp>
        <p:nvSpPr>
          <p:cNvPr id="16" name="TextBox 15"/>
          <p:cNvSpPr txBox="1">
            <a:spLocks noChangeArrowheads="1"/>
          </p:cNvSpPr>
          <p:nvPr/>
        </p:nvSpPr>
        <p:spPr bwMode="auto">
          <a:xfrm>
            <a:off x="990600" y="3238500"/>
            <a:ext cx="7924800" cy="708025"/>
          </a:xfrm>
          <a:prstGeom prst="rect">
            <a:avLst/>
          </a:prstGeom>
          <a:noFill/>
          <a:ln w="9525">
            <a:noFill/>
            <a:miter lim="800000"/>
            <a:headEnd/>
            <a:tailEnd/>
          </a:ln>
        </p:spPr>
        <p:txBody>
          <a:bodyPr>
            <a:spAutoFit/>
          </a:bodyPr>
          <a:lstStyle/>
          <a:p>
            <a:r>
              <a:rPr lang="en-US" sz="2000" b="1" dirty="0"/>
              <a:t>			    You can now calculate meridian passage </a:t>
            </a:r>
            <a:br>
              <a:rPr lang="en-US" sz="2000" b="1" dirty="0"/>
            </a:br>
            <a:r>
              <a:rPr lang="en-US" sz="2000" b="1" dirty="0"/>
              <a:t>   at  Ediz Hook on 22 December </a:t>
            </a:r>
            <a:r>
              <a:rPr lang="en-US" sz="2000" b="1" dirty="0" smtClean="0"/>
              <a:t>2014</a:t>
            </a:r>
            <a:endParaRPr lang="en-US" sz="2000" b="1" dirty="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4">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3000" y="381000"/>
            <a:ext cx="7772400" cy="5570756"/>
          </a:xfrm>
          <a:prstGeom prst="rect">
            <a:avLst/>
          </a:prstGeom>
          <a:noFill/>
          <a:ln w="9525">
            <a:noFill/>
            <a:miter lim="800000"/>
            <a:headEnd/>
            <a:tailEnd/>
          </a:ln>
        </p:spPr>
        <p:txBody>
          <a:bodyPr>
            <a:spAutoFit/>
          </a:bodyPr>
          <a:lstStyle/>
          <a:p>
            <a:pPr algn="ctr"/>
            <a:r>
              <a:rPr lang="en-US" sz="3200" b="1" dirty="0"/>
              <a:t>Transit via  </a:t>
            </a:r>
            <a:r>
              <a:rPr lang="en-US" sz="3200" b="1" i="1" dirty="0" smtClean="0"/>
              <a:t>Nautical Almanac Eqn</a:t>
            </a:r>
            <a:r>
              <a:rPr lang="en-US" sz="3200" b="1" i="1" dirty="0"/>
              <a:t>. of Time</a:t>
            </a:r>
            <a:endParaRPr lang="en-US" sz="3200" b="1" dirty="0"/>
          </a:p>
          <a:p>
            <a:endParaRPr lang="en-US" sz="1200" b="1" dirty="0"/>
          </a:p>
          <a:p>
            <a:r>
              <a:rPr lang="en-US" sz="2000" b="1" dirty="0"/>
              <a:t>On 22 December 2014 you plan on taking a meridian transit sight of the sun from Ediz Hook, </a:t>
            </a:r>
            <a:r>
              <a:rPr lang="en-US" sz="2000" b="1" dirty="0" smtClean="0"/>
              <a:t> L = 48</a:t>
            </a:r>
            <a:r>
              <a:rPr lang="en-US" sz="2000" b="1" dirty="0" smtClean="0">
                <a:sym typeface="Symbol"/>
              </a:rPr>
              <a:t></a:t>
            </a:r>
            <a:r>
              <a:rPr lang="en-US" sz="2000" b="1" dirty="0" smtClean="0"/>
              <a:t> 08.5' N;  Lo = 123º 26.1' W;(</a:t>
            </a:r>
            <a:r>
              <a:rPr lang="en-US" sz="2000" b="1" dirty="0"/>
              <a:t>ZD +8</a:t>
            </a:r>
            <a:r>
              <a:rPr lang="en-US" sz="2000" b="1" dirty="0" smtClean="0"/>
              <a:t>) </a:t>
            </a:r>
            <a:endParaRPr lang="en-US" sz="2000" b="1" dirty="0"/>
          </a:p>
          <a:p>
            <a:endParaRPr lang="en-US" sz="1200" b="1" dirty="0"/>
          </a:p>
          <a:p>
            <a:r>
              <a:rPr lang="en-US" sz="2000" b="1" dirty="0"/>
              <a:t>From the </a:t>
            </a:r>
            <a:r>
              <a:rPr lang="en-US" sz="2000" b="1" i="1" dirty="0"/>
              <a:t>Nautical Almanac</a:t>
            </a:r>
            <a:r>
              <a:rPr lang="en-US" sz="2000" b="1" dirty="0"/>
              <a:t> you determine that on 22 December 2014 </a:t>
            </a:r>
            <a:r>
              <a:rPr lang="en-US" sz="2000" b="1" i="1" dirty="0"/>
              <a:t>Eqn. of Time </a:t>
            </a:r>
            <a:r>
              <a:rPr lang="en-US" sz="2000" b="1" dirty="0"/>
              <a:t>at 1200 GMT is </a:t>
            </a:r>
            <a:r>
              <a:rPr lang="en-US" sz="2000" b="1" dirty="0" smtClean="0"/>
              <a:t>1 minute 28 </a:t>
            </a:r>
            <a:r>
              <a:rPr lang="en-US" sz="2000" b="1" dirty="0"/>
              <a:t>seconds.  Apparent Sun is ahead of the Mean Sun. Meridian passage at your Zone Meridian will be at 1200 LAT. </a:t>
            </a:r>
            <a:r>
              <a:rPr lang="en-US" sz="1800" b="1" dirty="0"/>
              <a:t>Since your is Zone Meridian is 120ºW your </a:t>
            </a:r>
            <a:r>
              <a:rPr lang="en-US" sz="1800" b="1" dirty="0" err="1"/>
              <a:t>DLo</a:t>
            </a:r>
            <a:r>
              <a:rPr lang="en-US" sz="1800" b="1" dirty="0"/>
              <a:t> </a:t>
            </a:r>
            <a:r>
              <a:rPr lang="en-US" sz="1800" b="1" dirty="0" smtClean="0"/>
              <a:t>is </a:t>
            </a:r>
            <a:br>
              <a:rPr lang="en-US" sz="1800" b="1" dirty="0" smtClean="0"/>
            </a:br>
            <a:r>
              <a:rPr lang="en-US" sz="1800" b="1" dirty="0" smtClean="0"/>
              <a:t>3º </a:t>
            </a:r>
            <a:r>
              <a:rPr lang="en-US" sz="1800" b="1" dirty="0"/>
              <a:t>26.1'W which equates to 13 minutes 44 seconds. </a:t>
            </a:r>
          </a:p>
          <a:p>
            <a:r>
              <a:rPr lang="en-US" sz="1200" b="1" dirty="0"/>
              <a:t> </a:t>
            </a:r>
          </a:p>
          <a:p>
            <a:r>
              <a:rPr lang="en-US" sz="1800" b="1" dirty="0"/>
              <a:t>Using 01 min 28 seconds as the</a:t>
            </a:r>
            <a:r>
              <a:rPr lang="en-US" sz="1800" b="1" i="1" dirty="0"/>
              <a:t> </a:t>
            </a:r>
            <a:r>
              <a:rPr lang="en-US" sz="1800" b="1" dirty="0"/>
              <a:t>value of the </a:t>
            </a:r>
            <a:r>
              <a:rPr lang="en-US" sz="1800" b="1" i="1" dirty="0"/>
              <a:t>Eqn. of Time, </a:t>
            </a:r>
            <a:r>
              <a:rPr lang="en-US" sz="1800" b="1" dirty="0"/>
              <a:t>determine</a:t>
            </a:r>
            <a:r>
              <a:rPr lang="en-US" sz="1800" b="1" i="1" dirty="0"/>
              <a:t> </a:t>
            </a:r>
            <a:r>
              <a:rPr lang="en-US" sz="1800" b="1" dirty="0"/>
              <a:t>meridian passage at Ediz Hook on 22 December 2014</a:t>
            </a:r>
          </a:p>
          <a:p>
            <a:r>
              <a:rPr lang="en-US" sz="1800" b="1" dirty="0"/>
              <a:t>					</a:t>
            </a:r>
          </a:p>
          <a:p>
            <a:r>
              <a:rPr lang="en-US" sz="1800" b="1" dirty="0"/>
              <a:t>					        </a:t>
            </a:r>
            <a:r>
              <a:rPr lang="en-US" sz="1800" b="1" dirty="0" smtClean="0"/>
              <a:t>Noon LAT	  </a:t>
            </a:r>
            <a:r>
              <a:rPr lang="en-US" sz="1800" b="1" dirty="0"/>
              <a:t>12-00-00</a:t>
            </a:r>
          </a:p>
          <a:p>
            <a:r>
              <a:rPr lang="en-US" sz="1800" b="1" dirty="0"/>
              <a:t>					     Eqn. of Time	  </a:t>
            </a:r>
            <a:r>
              <a:rPr lang="en-US" sz="1800" b="1" u="sng" dirty="0"/>
              <a:t>-    01-28</a:t>
            </a:r>
          </a:p>
          <a:p>
            <a:r>
              <a:rPr lang="en-US" sz="1800" b="1" dirty="0"/>
              <a:t>					 	   LMT	  11-58-32</a:t>
            </a:r>
          </a:p>
          <a:p>
            <a:r>
              <a:rPr lang="en-US" sz="1800" b="1" dirty="0"/>
              <a:t>				         </a:t>
            </a:r>
            <a:r>
              <a:rPr lang="en-US" sz="1800" b="1" dirty="0" err="1"/>
              <a:t>DLo</a:t>
            </a:r>
            <a:r>
              <a:rPr lang="en-US" sz="1800" b="1" dirty="0"/>
              <a:t> of 3º 26.1'W </a:t>
            </a:r>
            <a:r>
              <a:rPr lang="en-US" sz="1800" b="1" dirty="0">
                <a:sym typeface="Symbol" pitchFamily="18" charset="2"/>
              </a:rPr>
              <a:t>T</a:t>
            </a:r>
            <a:r>
              <a:rPr lang="en-US" sz="1800" b="1" dirty="0"/>
              <a:t>	  </a:t>
            </a:r>
            <a:r>
              <a:rPr lang="en-US" sz="1800" b="1" u="sng" dirty="0"/>
              <a:t>+   13-44</a:t>
            </a:r>
          </a:p>
          <a:p>
            <a:r>
              <a:rPr lang="en-US" sz="1800" b="1" dirty="0"/>
              <a:t>					          Zone Time	  12-12-16</a:t>
            </a:r>
            <a:endParaRPr lang="en-US" sz="2000" b="1" dirty="0"/>
          </a:p>
        </p:txBody>
      </p:sp>
      <p:sp>
        <p:nvSpPr>
          <p:cNvPr id="3" name="TextBox 2"/>
          <p:cNvSpPr txBox="1"/>
          <p:nvPr/>
        </p:nvSpPr>
        <p:spPr>
          <a:xfrm>
            <a:off x="1219200" y="4191000"/>
            <a:ext cx="3962400" cy="1077218"/>
          </a:xfrm>
          <a:prstGeom prst="rect">
            <a:avLst/>
          </a:prstGeom>
          <a:noFill/>
        </p:spPr>
        <p:txBody>
          <a:bodyPr wrap="square">
            <a:spAutoFit/>
          </a:bodyPr>
          <a:lstStyle/>
          <a:p>
            <a:pPr>
              <a:defRPr/>
            </a:pPr>
            <a:r>
              <a:rPr lang="en-US" sz="1600" dirty="0">
                <a:latin typeface="+mj-lt"/>
              </a:rPr>
              <a:t>Maximum error</a:t>
            </a:r>
            <a:r>
              <a:rPr lang="en-US" sz="1600" baseline="30000" dirty="0">
                <a:latin typeface="Stencil" pitchFamily="82" charset="0"/>
              </a:rPr>
              <a:t>†</a:t>
            </a:r>
            <a:r>
              <a:rPr lang="en-US" sz="1600" dirty="0">
                <a:latin typeface="+mj-lt"/>
              </a:rPr>
              <a:t> is less than </a:t>
            </a:r>
            <a:r>
              <a:rPr lang="en-US" sz="1600" dirty="0">
                <a:latin typeface="+mj-lt"/>
                <a:sym typeface="Symbol"/>
              </a:rPr>
              <a:t>15 seconds</a:t>
            </a:r>
          </a:p>
          <a:p>
            <a:pPr>
              <a:defRPr/>
            </a:pPr>
            <a:r>
              <a:rPr lang="en-US" sz="1600" dirty="0">
                <a:latin typeface="+mj-lt"/>
                <a:sym typeface="Symbol"/>
              </a:rPr>
              <a:t>Accuracy varies through the year </a:t>
            </a:r>
            <a:r>
              <a:rPr lang="en-US" sz="1600" dirty="0" smtClean="0">
                <a:latin typeface="+mj-lt"/>
                <a:sym typeface="Symbol"/>
              </a:rPr>
              <a:t>from </a:t>
            </a:r>
            <a:r>
              <a:rPr lang="en-US" sz="1600" dirty="0" smtClean="0">
                <a:latin typeface="Calibri"/>
                <a:sym typeface="Symbol"/>
              </a:rPr>
              <a:t>≈</a:t>
            </a:r>
            <a:r>
              <a:rPr lang="en-US" sz="1600" dirty="0" smtClean="0">
                <a:latin typeface="+mj-lt"/>
                <a:sym typeface="Symbol"/>
              </a:rPr>
              <a:t>1 to </a:t>
            </a:r>
            <a:r>
              <a:rPr lang="en-US" sz="1600" dirty="0" smtClean="0">
                <a:latin typeface="Calibri"/>
                <a:sym typeface="Symbol"/>
              </a:rPr>
              <a:t>≈15 seconds,  </a:t>
            </a:r>
            <a:r>
              <a:rPr lang="en-US" sz="1600" dirty="0" smtClean="0">
                <a:latin typeface="+mj-lt"/>
                <a:sym typeface="Symbol"/>
              </a:rPr>
              <a:t>depending on </a:t>
            </a:r>
            <a:r>
              <a:rPr lang="en-US" sz="1600" dirty="0">
                <a:latin typeface="+mj-lt"/>
                <a:sym typeface="Symbol"/>
              </a:rPr>
              <a:t>the rate of change in the </a:t>
            </a:r>
            <a:r>
              <a:rPr lang="en-US" sz="1600" b="1" i="1" dirty="0">
                <a:latin typeface="+mj-lt"/>
                <a:sym typeface="Symbol"/>
              </a:rPr>
              <a:t>Eqn. of </a:t>
            </a:r>
            <a:r>
              <a:rPr lang="en-US" sz="1600" b="1" i="1" dirty="0" smtClean="0">
                <a:latin typeface="+mj-lt"/>
                <a:sym typeface="Symbol"/>
              </a:rPr>
              <a:t>Time </a:t>
            </a:r>
            <a:r>
              <a:rPr lang="en-US" sz="1600" dirty="0" smtClean="0"/>
              <a:t>(See Analemma)</a:t>
            </a:r>
            <a:endParaRPr lang="en-US" sz="1600" b="1" i="1" dirty="0">
              <a:latin typeface="+mj-lt"/>
            </a:endParaRPr>
          </a:p>
        </p:txBody>
      </p:sp>
      <p:grpSp>
        <p:nvGrpSpPr>
          <p:cNvPr id="2" name="Group 20"/>
          <p:cNvGrpSpPr>
            <a:grpSpLocks/>
          </p:cNvGrpSpPr>
          <p:nvPr/>
        </p:nvGrpSpPr>
        <p:grpSpPr bwMode="auto">
          <a:xfrm>
            <a:off x="1143000" y="5245100"/>
            <a:ext cx="2535238" cy="1384300"/>
            <a:chOff x="2047875" y="4495800"/>
            <a:chExt cx="2535281" cy="1384995"/>
          </a:xfrm>
          <a:solidFill>
            <a:schemeClr val="accent3"/>
          </a:solidFill>
        </p:grpSpPr>
        <p:sp>
          <p:nvSpPr>
            <p:cNvPr id="30727" name="TextBox 3"/>
            <p:cNvSpPr txBox="1">
              <a:spLocks noChangeArrowheads="1"/>
            </p:cNvSpPr>
            <p:nvPr/>
          </p:nvSpPr>
          <p:spPr bwMode="auto">
            <a:xfrm>
              <a:off x="2057400" y="4495800"/>
              <a:ext cx="2525756" cy="1384995"/>
            </a:xfrm>
            <a:prstGeom prst="rect">
              <a:avLst/>
            </a:prstGeom>
            <a:grpFill/>
            <a:ln w="9525">
              <a:solidFill>
                <a:schemeClr val="tx1"/>
              </a:solidFill>
              <a:miter lim="800000"/>
              <a:headEnd/>
              <a:tailEnd/>
            </a:ln>
          </p:spPr>
          <p:txBody>
            <a:bodyPr wrap="none">
              <a:spAutoFit/>
            </a:bodyPr>
            <a:lstStyle/>
            <a:p>
              <a:pPr>
                <a:defRPr/>
              </a:pPr>
              <a:r>
                <a:rPr lang="en-US" sz="1200" b="1" dirty="0"/>
                <a:t>                        Sun  </a:t>
              </a:r>
            </a:p>
            <a:p>
              <a:pPr>
                <a:defRPr/>
              </a:pPr>
              <a:r>
                <a:rPr lang="en-US" sz="1200" b="1" dirty="0"/>
                <a:t>Day        </a:t>
              </a:r>
              <a:r>
                <a:rPr lang="en-US" sz="1200" b="1" i="1" dirty="0"/>
                <a:t>Eqn. of Time           </a:t>
              </a:r>
              <a:r>
                <a:rPr lang="en-US" sz="1200" b="1" dirty="0"/>
                <a:t>Mer.</a:t>
              </a:r>
            </a:p>
            <a:p>
              <a:pPr>
                <a:defRPr/>
              </a:pPr>
              <a:r>
                <a:rPr lang="en-US" sz="1200" b="1" dirty="0"/>
                <a:t>             00h         12h             Pass.</a:t>
              </a:r>
            </a:p>
            <a:p>
              <a:pPr>
                <a:defRPr/>
              </a:pPr>
              <a:r>
                <a:rPr lang="en-US" sz="1200" b="1" dirty="0"/>
                <a:t>     d         m    s    m    s        h      m</a:t>
              </a:r>
            </a:p>
            <a:p>
              <a:pPr>
                <a:defRPr/>
              </a:pPr>
              <a:r>
                <a:rPr lang="en-US" sz="1200" b="1" dirty="0"/>
                <a:t>     21     02   13   01   58      11    58</a:t>
              </a:r>
            </a:p>
            <a:p>
              <a:pPr>
                <a:defRPr/>
              </a:pPr>
              <a:r>
                <a:rPr lang="en-US" sz="1200" b="1" dirty="0"/>
                <a:t>     22     01   43   01   28      11    59    </a:t>
              </a:r>
            </a:p>
            <a:p>
              <a:pPr>
                <a:defRPr/>
              </a:pPr>
              <a:r>
                <a:rPr lang="en-US" sz="1200" b="1" dirty="0"/>
                <a:t>     23     01   13   00   58      11    59</a:t>
              </a:r>
            </a:p>
          </p:txBody>
        </p:sp>
        <p:cxnSp>
          <p:nvCxnSpPr>
            <p:cNvPr id="30728" name="Straight Connector 14"/>
            <p:cNvCxnSpPr>
              <a:cxnSpLocks noChangeShapeType="1"/>
            </p:cNvCxnSpPr>
            <p:nvPr/>
          </p:nvCxnSpPr>
          <p:spPr bwMode="auto">
            <a:xfrm flipV="1">
              <a:off x="2514600" y="4495800"/>
              <a:ext cx="0" cy="1371600"/>
            </a:xfrm>
            <a:prstGeom prst="line">
              <a:avLst/>
            </a:prstGeom>
            <a:grpFill/>
            <a:ln w="9525" algn="ctr">
              <a:solidFill>
                <a:schemeClr val="tx1"/>
              </a:solidFill>
              <a:round/>
              <a:headEnd/>
              <a:tailEnd/>
            </a:ln>
          </p:spPr>
        </p:cxnSp>
        <p:cxnSp>
          <p:nvCxnSpPr>
            <p:cNvPr id="30729" name="Straight Connector 15"/>
            <p:cNvCxnSpPr>
              <a:cxnSpLocks noChangeShapeType="1"/>
            </p:cNvCxnSpPr>
            <p:nvPr/>
          </p:nvCxnSpPr>
          <p:spPr bwMode="auto">
            <a:xfrm flipV="1">
              <a:off x="3733800" y="4495800"/>
              <a:ext cx="0" cy="1371600"/>
            </a:xfrm>
            <a:prstGeom prst="line">
              <a:avLst/>
            </a:prstGeom>
            <a:grpFill/>
            <a:ln w="9525" algn="ctr">
              <a:solidFill>
                <a:schemeClr val="tx1"/>
              </a:solidFill>
              <a:round/>
              <a:headEnd/>
              <a:tailEnd/>
            </a:ln>
          </p:spPr>
        </p:cxnSp>
        <p:cxnSp>
          <p:nvCxnSpPr>
            <p:cNvPr id="30730" name="Straight Connector 16"/>
            <p:cNvCxnSpPr>
              <a:cxnSpLocks noChangeShapeType="1"/>
            </p:cNvCxnSpPr>
            <p:nvPr/>
          </p:nvCxnSpPr>
          <p:spPr bwMode="auto">
            <a:xfrm flipV="1">
              <a:off x="3124200" y="4953000"/>
              <a:ext cx="0" cy="914400"/>
            </a:xfrm>
            <a:prstGeom prst="line">
              <a:avLst/>
            </a:prstGeom>
            <a:grpFill/>
            <a:ln w="9525" algn="ctr">
              <a:solidFill>
                <a:schemeClr val="tx1"/>
              </a:solidFill>
              <a:round/>
              <a:headEnd/>
              <a:tailEnd/>
            </a:ln>
          </p:spPr>
        </p:cxnSp>
        <p:cxnSp>
          <p:nvCxnSpPr>
            <p:cNvPr id="30731" name="Straight Connector 19"/>
            <p:cNvCxnSpPr>
              <a:cxnSpLocks noChangeShapeType="1"/>
            </p:cNvCxnSpPr>
            <p:nvPr/>
          </p:nvCxnSpPr>
          <p:spPr bwMode="auto">
            <a:xfrm>
              <a:off x="2047875" y="5105400"/>
              <a:ext cx="2514600" cy="0"/>
            </a:xfrm>
            <a:prstGeom prst="line">
              <a:avLst/>
            </a:prstGeom>
            <a:grpFill/>
            <a:ln w="9525" algn="ctr">
              <a:solidFill>
                <a:schemeClr val="tx1"/>
              </a:solidFill>
              <a:round/>
              <a:headEnd/>
              <a:tailEnd/>
            </a:ln>
          </p:spPr>
        </p:cxnSp>
      </p:grpSp>
      <p:cxnSp>
        <p:nvCxnSpPr>
          <p:cNvPr id="11" name="Straight Arrow Connector 10"/>
          <p:cNvCxnSpPr>
            <a:cxnSpLocks noChangeShapeType="1"/>
          </p:cNvCxnSpPr>
          <p:nvPr/>
        </p:nvCxnSpPr>
        <p:spPr bwMode="auto">
          <a:xfrm>
            <a:off x="466725" y="6286500"/>
            <a:ext cx="914400" cy="0"/>
          </a:xfrm>
          <a:prstGeom prst="straightConnector1">
            <a:avLst/>
          </a:prstGeom>
          <a:noFill/>
          <a:ln w="25400" algn="ctr">
            <a:solidFill>
              <a:srgbClr val="FF0000"/>
            </a:solidFill>
            <a:round/>
            <a:headEnd/>
            <a:tailEnd type="arrow" w="med" len="med"/>
          </a:ln>
        </p:spPr>
      </p:cxnSp>
      <p:sp>
        <p:nvSpPr>
          <p:cNvPr id="12" name="Frame 11"/>
          <p:cNvSpPr/>
          <p:nvPr/>
        </p:nvSpPr>
        <p:spPr bwMode="auto">
          <a:xfrm>
            <a:off x="2190750" y="6172200"/>
            <a:ext cx="685800" cy="228600"/>
          </a:xfrm>
          <a:prstGeom prst="frame">
            <a:avLst/>
          </a:prstGeom>
          <a:solidFill>
            <a:srgbClr val="FF0000"/>
          </a:solidFill>
          <a:ln w="9525" cap="flat" cmpd="sng" algn="ctr">
            <a:noFill/>
            <a:prstDash val="solid"/>
            <a:round/>
            <a:headEnd type="none" w="med" len="med"/>
            <a:tailEnd type="none" w="med" len="med"/>
          </a:ln>
          <a:effectLst/>
        </p:spPr>
        <p:txBody>
          <a:bodyPr wrap="none"/>
          <a:lstStyle/>
          <a:p>
            <a:pPr>
              <a:defRPr/>
            </a:pPr>
            <a:endParaRPr lang="en-US"/>
          </a:p>
        </p:txBody>
      </p:sp>
      <p:sp>
        <p:nvSpPr>
          <p:cNvPr id="13" name="TextBox 12"/>
          <p:cNvSpPr txBox="1">
            <a:spLocks noChangeArrowheads="1"/>
          </p:cNvSpPr>
          <p:nvPr/>
        </p:nvSpPr>
        <p:spPr bwMode="auto">
          <a:xfrm>
            <a:off x="3733800" y="5943600"/>
            <a:ext cx="4800600" cy="738664"/>
          </a:xfrm>
          <a:prstGeom prst="rect">
            <a:avLst/>
          </a:prstGeom>
          <a:noFill/>
          <a:ln w="9525">
            <a:noFill/>
            <a:miter lim="800000"/>
            <a:headEnd/>
            <a:tailEnd/>
          </a:ln>
        </p:spPr>
        <p:txBody>
          <a:bodyPr>
            <a:spAutoFit/>
          </a:bodyPr>
          <a:lstStyle/>
          <a:p>
            <a:r>
              <a:rPr lang="en-US" sz="1400" dirty="0">
                <a:latin typeface="Stencil" pitchFamily="82" charset="0"/>
              </a:rPr>
              <a:t>† </a:t>
            </a:r>
            <a:r>
              <a:rPr lang="en-US" sz="1400" dirty="0"/>
              <a:t>Accuracy is degraded by the change in the value of the </a:t>
            </a:r>
            <a:br>
              <a:rPr lang="en-US" sz="1400" dirty="0"/>
            </a:br>
            <a:r>
              <a:rPr lang="en-US" sz="1400" dirty="0"/>
              <a:t>    </a:t>
            </a:r>
            <a:r>
              <a:rPr lang="en-US" sz="1400" b="1" i="1" dirty="0"/>
              <a:t>Eqn. of Time </a:t>
            </a:r>
            <a:r>
              <a:rPr lang="en-US" sz="1400" dirty="0"/>
              <a:t>between </a:t>
            </a:r>
            <a:r>
              <a:rPr lang="en-US" sz="1400" b="1" dirty="0"/>
              <a:t>1200 GMT </a:t>
            </a:r>
            <a:r>
              <a:rPr lang="en-US" sz="1400" dirty="0"/>
              <a:t>&amp; </a:t>
            </a:r>
            <a:r>
              <a:rPr lang="en-US" sz="1400" b="1" dirty="0"/>
              <a:t>1200 LAT </a:t>
            </a:r>
            <a:r>
              <a:rPr lang="en-US" sz="1400" dirty="0"/>
              <a:t>at observer’s   </a:t>
            </a:r>
            <a:br>
              <a:rPr lang="en-US" sz="1400" dirty="0"/>
            </a:br>
            <a:r>
              <a:rPr lang="en-US" sz="1400" dirty="0"/>
              <a:t>    meridian. </a:t>
            </a:r>
            <a:r>
              <a:rPr lang="en-US" sz="1400" dirty="0" smtClean="0"/>
              <a:t>(See Analemma)</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794">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Text Box 2"/>
          <p:cNvSpPr txBox="1">
            <a:spLocks noChangeArrowheads="1"/>
          </p:cNvSpPr>
          <p:nvPr/>
        </p:nvSpPr>
        <p:spPr bwMode="auto">
          <a:xfrm>
            <a:off x="1066800" y="304800"/>
            <a:ext cx="7772400" cy="6186309"/>
          </a:xfrm>
          <a:prstGeom prst="rect">
            <a:avLst/>
          </a:prstGeom>
          <a:noFill/>
          <a:ln w="9525">
            <a:noFill/>
            <a:miter lim="800000"/>
            <a:headEnd/>
            <a:tailEnd/>
          </a:ln>
        </p:spPr>
        <p:txBody>
          <a:bodyPr>
            <a:spAutoFit/>
          </a:bodyPr>
          <a:lstStyle/>
          <a:p>
            <a:pPr algn="ctr">
              <a:defRPr/>
            </a:pPr>
            <a:r>
              <a:rPr lang="en-US" sz="2800" b="1" dirty="0"/>
              <a:t>Determining </a:t>
            </a:r>
            <a:r>
              <a:rPr lang="en-US" sz="2800" b="1" dirty="0" smtClean="0"/>
              <a:t>UT for GHA = LHA</a:t>
            </a:r>
            <a:endParaRPr lang="en-US" sz="2800" b="1" dirty="0"/>
          </a:p>
          <a:p>
            <a:pPr>
              <a:defRPr/>
            </a:pPr>
            <a:endParaRPr lang="en-US" sz="2000" dirty="0"/>
          </a:p>
          <a:p>
            <a:pPr>
              <a:defRPr/>
            </a:pPr>
            <a:r>
              <a:rPr lang="en-US" sz="2000" b="1" dirty="0"/>
              <a:t>If you are West of Greenwich, select the latest UT hour from the </a:t>
            </a:r>
            <a:r>
              <a:rPr lang="en-US" sz="2000" b="1" i="1" dirty="0"/>
              <a:t>Nautical Almanac </a:t>
            </a:r>
            <a:r>
              <a:rPr lang="en-US" sz="2000" b="1" dirty="0"/>
              <a:t>where GHA is less than your meridian. </a:t>
            </a:r>
          </a:p>
          <a:p>
            <a:pPr>
              <a:defRPr/>
            </a:pPr>
            <a:endParaRPr lang="en-US" sz="2000" b="1" dirty="0"/>
          </a:p>
          <a:p>
            <a:pPr>
              <a:defRPr/>
            </a:pPr>
            <a:r>
              <a:rPr lang="en-US" sz="2000" b="1" dirty="0"/>
              <a:t>If you are East of Greenwich, select the latest UT hour from the </a:t>
            </a:r>
            <a:r>
              <a:rPr lang="en-US" sz="2000" b="1" i="1" dirty="0"/>
              <a:t>Nautical Almanac </a:t>
            </a:r>
            <a:r>
              <a:rPr lang="en-US" sz="2000" b="1" dirty="0"/>
              <a:t>where GHA is less than 360</a:t>
            </a:r>
            <a:r>
              <a:rPr lang="en-US" sz="2000" b="1" dirty="0">
                <a:cs typeface="Times New Roman" pitchFamily="18" charset="0"/>
              </a:rPr>
              <a:t>°</a:t>
            </a:r>
            <a:r>
              <a:rPr lang="en-US" sz="2000" b="1" dirty="0"/>
              <a:t> minus your meridian.</a:t>
            </a:r>
          </a:p>
          <a:p>
            <a:pPr>
              <a:defRPr/>
            </a:pPr>
            <a:endParaRPr lang="en-US" sz="2000" b="1" dirty="0"/>
          </a:p>
          <a:p>
            <a:pPr>
              <a:defRPr/>
            </a:pPr>
            <a:r>
              <a:rPr lang="en-US" sz="2000" b="1" dirty="0"/>
              <a:t>Take difference between your meridian and the above GHA</a:t>
            </a:r>
          </a:p>
          <a:p>
            <a:pPr>
              <a:defRPr/>
            </a:pPr>
            <a:endParaRPr lang="en-US" sz="2000" b="1" dirty="0"/>
          </a:p>
          <a:p>
            <a:pPr>
              <a:defRPr/>
            </a:pPr>
            <a:r>
              <a:rPr lang="en-US" sz="2000" b="1" dirty="0"/>
              <a:t>Go to the </a:t>
            </a:r>
            <a:r>
              <a:rPr lang="en-US" sz="2000" b="1" i="1" dirty="0"/>
              <a:t>Yellow Pages </a:t>
            </a:r>
            <a:r>
              <a:rPr lang="en-US" sz="2000" b="1" dirty="0"/>
              <a:t>and determine the minutes and seconds that correspond to the above difference.</a:t>
            </a:r>
          </a:p>
          <a:p>
            <a:pPr>
              <a:defRPr/>
            </a:pPr>
            <a:endParaRPr lang="en-US" sz="2000" b="1" dirty="0"/>
          </a:p>
          <a:p>
            <a:pPr>
              <a:defRPr/>
            </a:pPr>
            <a:r>
              <a:rPr lang="en-US" sz="2000" b="1" dirty="0"/>
              <a:t>The Time of Meridian Passage is the above UT hour + the minutes and seconds you determined from the </a:t>
            </a:r>
            <a:r>
              <a:rPr lang="en-US" sz="2000" b="1" i="1" dirty="0"/>
              <a:t>Yellow Pages</a:t>
            </a:r>
            <a:r>
              <a:rPr lang="en-US" sz="2000" b="1" dirty="0"/>
              <a:t>.</a:t>
            </a:r>
            <a:r>
              <a:rPr lang="en-US" sz="2000" dirty="0"/>
              <a:t> </a:t>
            </a:r>
          </a:p>
          <a:p>
            <a:pPr>
              <a:defRPr/>
            </a:pPr>
            <a:endParaRPr lang="en-US" sz="2000" dirty="0"/>
          </a:p>
          <a:p>
            <a:pPr>
              <a:defRPr/>
            </a:pPr>
            <a:r>
              <a:rPr lang="en-US" sz="2000" b="1" dirty="0"/>
              <a:t>At Meridian Passage </a:t>
            </a:r>
            <a:r>
              <a:rPr lang="en-US" sz="2000" b="1" dirty="0" smtClean="0"/>
              <a:t>the </a:t>
            </a:r>
            <a:r>
              <a:rPr lang="en-US" sz="2000" b="1" dirty="0"/>
              <a:t>LHA of the Sun = 0° 0.0</a:t>
            </a:r>
            <a:r>
              <a:rPr lang="el-GR" sz="2000" b="1" dirty="0"/>
              <a:t>´</a:t>
            </a:r>
            <a:r>
              <a:rPr lang="en-US" sz="2000" dirty="0">
                <a:cs typeface="Times New Roman" pitchFamily="18" charset="0"/>
              </a:rPr>
              <a:t> </a:t>
            </a:r>
          </a:p>
          <a:p>
            <a:pPr marL="400050" indent="-285750">
              <a:spcBef>
                <a:spcPct val="20000"/>
              </a:spcBef>
            </a:pPr>
            <a:r>
              <a:rPr lang="en-US" sz="2000" b="1" dirty="0" smtClean="0">
                <a:sym typeface="Symbol" pitchFamily="18" charset="2"/>
              </a:rPr>
              <a:t>     GHA = Observer’s Meridian for West Longitudes</a:t>
            </a:r>
          </a:p>
          <a:p>
            <a:pPr marL="400050" indent="-285750">
              <a:spcBef>
                <a:spcPct val="20000"/>
              </a:spcBef>
            </a:pPr>
            <a:r>
              <a:rPr lang="en-US" sz="2000" b="1" dirty="0" smtClean="0">
                <a:sym typeface="Symbol" pitchFamily="18" charset="2"/>
              </a:rPr>
              <a:t>	 GHA = 360</a:t>
            </a:r>
            <a:r>
              <a:rPr lang="en-US" sz="2000" b="1" dirty="0" smtClean="0">
                <a:sym typeface="Symbol"/>
              </a:rPr>
              <a:t></a:t>
            </a:r>
            <a:r>
              <a:rPr lang="en-US" sz="2000" b="1" dirty="0" smtClean="0">
                <a:sym typeface="Symbol" pitchFamily="18" charset="2"/>
              </a:rPr>
              <a:t> -Observer’s Meridian for East Longitudes</a:t>
            </a:r>
            <a:endParaRPr lang="en-US" sz="2000" dirty="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90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905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905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905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905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9058">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9058">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905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3000" y="381000"/>
            <a:ext cx="7696200" cy="6155531"/>
          </a:xfrm>
          <a:prstGeom prst="rect">
            <a:avLst/>
          </a:prstGeom>
          <a:noFill/>
          <a:ln w="9525">
            <a:noFill/>
            <a:miter lim="800000"/>
            <a:headEnd/>
            <a:tailEnd/>
          </a:ln>
        </p:spPr>
        <p:txBody>
          <a:bodyPr wrap="square">
            <a:spAutoFit/>
          </a:bodyPr>
          <a:lstStyle/>
          <a:p>
            <a:pPr algn="ctr"/>
            <a:r>
              <a:rPr lang="en-US" sz="3200" b="1" dirty="0"/>
              <a:t>Transit via  </a:t>
            </a:r>
            <a:r>
              <a:rPr lang="en-US" sz="3200" b="1" dirty="0" smtClean="0"/>
              <a:t>GHA </a:t>
            </a:r>
            <a:r>
              <a:rPr lang="en-US" sz="3200" b="1" dirty="0"/>
              <a:t>= Observer’s Meridian</a:t>
            </a:r>
          </a:p>
          <a:p>
            <a:endParaRPr lang="en-US" sz="2000" b="1" dirty="0" smtClean="0"/>
          </a:p>
          <a:p>
            <a:r>
              <a:rPr lang="en-US" sz="2000" b="1" dirty="0" smtClean="0"/>
              <a:t>On </a:t>
            </a:r>
            <a:r>
              <a:rPr lang="en-US" sz="2000" b="1" dirty="0"/>
              <a:t>22 December 2014 you plan on taking a meridian transit sight of the sun from Ediz Hook, </a:t>
            </a:r>
            <a:r>
              <a:rPr lang="en-US" sz="2000" b="1" dirty="0" smtClean="0"/>
              <a:t>L = 48</a:t>
            </a:r>
            <a:r>
              <a:rPr lang="en-US" sz="2000" b="1" dirty="0" smtClean="0">
                <a:sym typeface="Symbol"/>
              </a:rPr>
              <a:t></a:t>
            </a:r>
            <a:r>
              <a:rPr lang="en-US" sz="2000" b="1" dirty="0" smtClean="0"/>
              <a:t> 08.5' N;  Lo = 123º 26.1' W;(</a:t>
            </a:r>
            <a:r>
              <a:rPr lang="en-US" sz="2000" b="1" dirty="0"/>
              <a:t>ZD +8</a:t>
            </a:r>
            <a:r>
              <a:rPr lang="en-US" sz="2000" b="1" dirty="0" smtClean="0"/>
              <a:t>) </a:t>
            </a:r>
            <a:endParaRPr lang="en-US" sz="2000" b="1" dirty="0"/>
          </a:p>
          <a:p>
            <a:endParaRPr lang="en-US" sz="1200" b="1" dirty="0"/>
          </a:p>
          <a:p>
            <a:r>
              <a:rPr lang="en-US" sz="2000" b="1" dirty="0"/>
              <a:t>From the </a:t>
            </a:r>
            <a:r>
              <a:rPr lang="en-US" sz="2000" b="1" i="1" dirty="0"/>
              <a:t>Nautical Almanac</a:t>
            </a:r>
            <a:r>
              <a:rPr lang="en-US" sz="2000" b="1" dirty="0"/>
              <a:t> you determine that at UT 2000 the GHA of the Sun will be 120 </a:t>
            </a:r>
            <a:r>
              <a:rPr lang="en-US" sz="2000" b="1" dirty="0">
                <a:cs typeface="Times New Roman" pitchFamily="18" charset="0"/>
              </a:rPr>
              <a:t>º</a:t>
            </a:r>
            <a:r>
              <a:rPr lang="en-US" sz="2000" b="1" dirty="0"/>
              <a:t> 19.4</a:t>
            </a:r>
            <a:r>
              <a:rPr lang="en-US" sz="2000" b="1" dirty="0">
                <a:cs typeface="Times New Roman" pitchFamily="18" charset="0"/>
              </a:rPr>
              <a:t>'</a:t>
            </a:r>
            <a:r>
              <a:rPr lang="en-US" sz="2000" b="1" dirty="0"/>
              <a:t>  with a Declination of 23</a:t>
            </a:r>
            <a:r>
              <a:rPr lang="en-US" sz="2000" b="1" dirty="0">
                <a:cs typeface="Times New Roman" pitchFamily="18" charset="0"/>
              </a:rPr>
              <a:t>° 25.9'S</a:t>
            </a:r>
          </a:p>
          <a:p>
            <a:endParaRPr lang="en-US" sz="1200" b="1" dirty="0"/>
          </a:p>
          <a:p>
            <a:r>
              <a:rPr lang="en-US" sz="2000" b="1" dirty="0"/>
              <a:t>Then the Difference between 123</a:t>
            </a:r>
            <a:r>
              <a:rPr lang="en-US" sz="2000" b="1" dirty="0">
                <a:cs typeface="Times New Roman" pitchFamily="18" charset="0"/>
              </a:rPr>
              <a:t>º</a:t>
            </a:r>
            <a:r>
              <a:rPr lang="en-US" sz="2000" b="1" dirty="0"/>
              <a:t> 26.1</a:t>
            </a:r>
            <a:r>
              <a:rPr lang="en-US" sz="2000" b="1" dirty="0">
                <a:cs typeface="Times New Roman" pitchFamily="18" charset="0"/>
              </a:rPr>
              <a:t>'</a:t>
            </a:r>
            <a:r>
              <a:rPr lang="en-US" sz="2000" b="1" dirty="0"/>
              <a:t> and 120 </a:t>
            </a:r>
            <a:r>
              <a:rPr lang="en-US" sz="2000" b="1" dirty="0">
                <a:cs typeface="Times New Roman" pitchFamily="18" charset="0"/>
              </a:rPr>
              <a:t>º</a:t>
            </a:r>
            <a:r>
              <a:rPr lang="en-US" sz="2000" b="1" dirty="0"/>
              <a:t> 19.4</a:t>
            </a:r>
            <a:r>
              <a:rPr lang="en-US" sz="2000" b="1" dirty="0">
                <a:cs typeface="Times New Roman" pitchFamily="18" charset="0"/>
              </a:rPr>
              <a:t>'</a:t>
            </a:r>
            <a:r>
              <a:rPr lang="en-US" sz="2000" b="1" dirty="0"/>
              <a:t> is 03</a:t>
            </a:r>
            <a:r>
              <a:rPr lang="en-US" sz="2000" b="1" dirty="0">
                <a:cs typeface="Times New Roman" pitchFamily="18" charset="0"/>
              </a:rPr>
              <a:t>º 06.7'</a:t>
            </a:r>
            <a:r>
              <a:rPr lang="en-US" sz="2000" b="1" dirty="0"/>
              <a:t> </a:t>
            </a:r>
            <a:endParaRPr lang="en-US" sz="2000" b="1" dirty="0">
              <a:cs typeface="Times New Roman" pitchFamily="18" charset="0"/>
            </a:endParaRPr>
          </a:p>
          <a:p>
            <a:endParaRPr lang="en-US" sz="1200" b="1" dirty="0"/>
          </a:p>
          <a:p>
            <a:r>
              <a:rPr lang="en-US" sz="2000" b="1" dirty="0"/>
              <a:t>From the yellow pages we find that 03</a:t>
            </a:r>
            <a:r>
              <a:rPr lang="en-US" sz="2000" b="1" dirty="0">
                <a:cs typeface="Times New Roman" pitchFamily="18" charset="0"/>
              </a:rPr>
              <a:t>º 06.7'</a:t>
            </a:r>
            <a:r>
              <a:rPr lang="en-US" sz="2000" b="1" dirty="0"/>
              <a:t> converted to time is </a:t>
            </a:r>
            <a:br>
              <a:rPr lang="en-US" sz="2000" b="1" dirty="0"/>
            </a:br>
            <a:r>
              <a:rPr lang="en-US" sz="2000" b="1" dirty="0"/>
              <a:t>12 minutes 27 seconds</a:t>
            </a:r>
          </a:p>
          <a:p>
            <a:endParaRPr lang="en-US" sz="1200" b="1" dirty="0"/>
          </a:p>
          <a:p>
            <a:r>
              <a:rPr lang="en-US" sz="2000" b="1" dirty="0">
                <a:sym typeface="Symbol" pitchFamily="18" charset="2"/>
              </a:rPr>
              <a:t>	</a:t>
            </a:r>
            <a:r>
              <a:rPr lang="en-US" sz="2000" b="1" dirty="0" smtClean="0"/>
              <a:t> GHA of the Sun = 120 </a:t>
            </a:r>
            <a:r>
              <a:rPr lang="en-US" sz="2000" b="1" dirty="0" smtClean="0">
                <a:cs typeface="Times New Roman" pitchFamily="18" charset="0"/>
              </a:rPr>
              <a:t>º</a:t>
            </a:r>
            <a:r>
              <a:rPr lang="en-US" sz="2000" b="1" dirty="0" smtClean="0"/>
              <a:t> 19.4</a:t>
            </a:r>
            <a:r>
              <a:rPr lang="en-US" sz="2000" b="1" dirty="0" smtClean="0">
                <a:cs typeface="Times New Roman" pitchFamily="18" charset="0"/>
              </a:rPr>
              <a:t>'</a:t>
            </a:r>
            <a:r>
              <a:rPr lang="en-US" sz="2000" b="1" dirty="0" smtClean="0"/>
              <a:t> @</a:t>
            </a:r>
            <a:r>
              <a:rPr lang="en-US" sz="2000" b="1" dirty="0" smtClean="0">
                <a:sym typeface="Symbol" pitchFamily="18" charset="2"/>
              </a:rPr>
              <a:t>	UT 	20-00-00</a:t>
            </a:r>
          </a:p>
          <a:p>
            <a:r>
              <a:rPr lang="en-US" sz="2000" b="1" dirty="0" smtClean="0">
                <a:sym typeface="Symbol" pitchFamily="18" charset="2"/>
              </a:rPr>
              <a:t>		</a:t>
            </a:r>
            <a:r>
              <a:rPr lang="en-US" sz="2000" b="1" dirty="0" smtClean="0"/>
              <a:t>      3º 26.1' converted to time         </a:t>
            </a:r>
            <a:r>
              <a:rPr lang="en-US" sz="2000" b="1" u="sng" dirty="0" smtClean="0">
                <a:sym typeface="Symbol" pitchFamily="18" charset="2"/>
              </a:rPr>
              <a:t>+  12-27</a:t>
            </a:r>
          </a:p>
          <a:p>
            <a:r>
              <a:rPr lang="en-US" sz="2000" b="1" dirty="0">
                <a:sym typeface="Symbol" pitchFamily="18" charset="2"/>
              </a:rPr>
              <a:t>	</a:t>
            </a:r>
            <a:r>
              <a:rPr lang="en-US" sz="2000" b="1" dirty="0" smtClean="0"/>
              <a:t> GHA of the Sun = 120 </a:t>
            </a:r>
            <a:r>
              <a:rPr lang="en-US" sz="2000" b="1" dirty="0" smtClean="0">
                <a:cs typeface="Times New Roman" pitchFamily="18" charset="0"/>
              </a:rPr>
              <a:t>º</a:t>
            </a:r>
            <a:r>
              <a:rPr lang="en-US" sz="2000" b="1" dirty="0" smtClean="0"/>
              <a:t> 26.1</a:t>
            </a:r>
            <a:r>
              <a:rPr lang="en-US" sz="2000" b="1" dirty="0" smtClean="0">
                <a:cs typeface="Times New Roman" pitchFamily="18" charset="0"/>
              </a:rPr>
              <a:t>'</a:t>
            </a:r>
            <a:r>
              <a:rPr lang="en-US" sz="2000" b="1" dirty="0" smtClean="0"/>
              <a:t> @   </a:t>
            </a:r>
            <a:r>
              <a:rPr lang="en-US" sz="2000" b="1" dirty="0" smtClean="0">
                <a:sym typeface="Symbol" pitchFamily="18" charset="2"/>
              </a:rPr>
              <a:t>UT 	20-12-27</a:t>
            </a:r>
          </a:p>
          <a:p>
            <a:r>
              <a:rPr lang="en-US" sz="2000" b="1" dirty="0">
                <a:sym typeface="Symbol" pitchFamily="18" charset="2"/>
              </a:rPr>
              <a:t>	</a:t>
            </a:r>
            <a:r>
              <a:rPr lang="en-US" sz="2000" b="1" dirty="0" smtClean="0">
                <a:sym typeface="Symbol" pitchFamily="18" charset="2"/>
              </a:rPr>
              <a:t>			              ZD 	</a:t>
            </a:r>
            <a:r>
              <a:rPr lang="en-US" sz="2000" b="1" u="sng" dirty="0" smtClean="0">
                <a:sym typeface="Symbol" pitchFamily="18" charset="2"/>
              </a:rPr>
              <a:t> +8  (rev)</a:t>
            </a:r>
            <a:r>
              <a:rPr lang="en-US" sz="2000" b="1" u="sng" dirty="0">
                <a:sym typeface="Symbol" pitchFamily="18" charset="2"/>
              </a:rPr>
              <a:t> </a:t>
            </a:r>
            <a:endParaRPr lang="en-US" sz="2000" b="1" u="sng" dirty="0" smtClean="0">
              <a:sym typeface="Symbol" pitchFamily="18" charset="2"/>
            </a:endParaRPr>
          </a:p>
          <a:p>
            <a:r>
              <a:rPr lang="en-US" sz="2000" b="1" dirty="0">
                <a:sym typeface="Symbol" pitchFamily="18" charset="2"/>
              </a:rPr>
              <a:t>	</a:t>
            </a:r>
            <a:r>
              <a:rPr lang="en-US" sz="2000" b="1" dirty="0" smtClean="0">
                <a:sym typeface="Symbol" pitchFamily="18" charset="2"/>
              </a:rPr>
              <a:t>           Zone Time of meridian transit	12-12-27 </a:t>
            </a:r>
          </a:p>
          <a:p>
            <a:endParaRPr lang="en-US" sz="2000" b="1" dirty="0">
              <a:sym typeface="Symbol" pitchFamily="18" charset="2"/>
            </a:endParaRPr>
          </a:p>
          <a:p>
            <a:r>
              <a:rPr lang="en-US" sz="2000" b="1" dirty="0" smtClean="0">
                <a:sym typeface="Symbol" pitchFamily="18" charset="2"/>
              </a:rPr>
              <a:t>					Accuracy  </a:t>
            </a:r>
            <a:r>
              <a:rPr lang="en-US" sz="2000" b="1" dirty="0" smtClean="0">
                <a:sym typeface="Symbol"/>
              </a:rPr>
              <a:t>  1 second</a:t>
            </a:r>
            <a:endParaRPr lang="en-US" sz="1200" b="1" dirty="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4">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4">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794">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79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3000" y="304800"/>
            <a:ext cx="7772400" cy="5970588"/>
          </a:xfrm>
          <a:prstGeom prst="rect">
            <a:avLst/>
          </a:prstGeom>
          <a:noFill/>
          <a:ln w="9525">
            <a:noFill/>
            <a:miter lim="800000"/>
            <a:headEnd/>
            <a:tailEnd/>
          </a:ln>
        </p:spPr>
        <p:txBody>
          <a:bodyPr>
            <a:spAutoFit/>
          </a:bodyPr>
          <a:lstStyle/>
          <a:p>
            <a:pPr algn="ctr">
              <a:defRPr/>
            </a:pPr>
            <a:r>
              <a:rPr lang="en-US" sz="3200" b="1" dirty="0"/>
              <a:t>Comparison of Methods</a:t>
            </a:r>
          </a:p>
          <a:p>
            <a:pPr>
              <a:defRPr/>
            </a:pPr>
            <a:endParaRPr lang="en-US" sz="1400" b="1" dirty="0"/>
          </a:p>
          <a:p>
            <a:pPr>
              <a:defRPr/>
            </a:pPr>
            <a:r>
              <a:rPr lang="en-US" b="1" dirty="0">
                <a:latin typeface="Arial Black"/>
              </a:rPr>
              <a:t>■ </a:t>
            </a:r>
            <a:r>
              <a:rPr lang="en-US" b="1" dirty="0">
                <a:sym typeface="Symbol" pitchFamily="18" charset="2"/>
              </a:rPr>
              <a:t>The rate of change in the value of the </a:t>
            </a:r>
            <a:r>
              <a:rPr lang="en-US" b="1" i="1" dirty="0">
                <a:sym typeface="Symbol" pitchFamily="18" charset="2"/>
              </a:rPr>
              <a:t>Eqn. of Time </a:t>
            </a:r>
            <a:r>
              <a:rPr lang="en-US" b="1" dirty="0">
                <a:sym typeface="Symbol" pitchFamily="18" charset="2"/>
              </a:rPr>
              <a:t>is at </a:t>
            </a:r>
            <a:br>
              <a:rPr lang="en-US" b="1" dirty="0">
                <a:sym typeface="Symbol" pitchFamily="18" charset="2"/>
              </a:rPr>
            </a:br>
            <a:r>
              <a:rPr lang="en-US" b="1" dirty="0">
                <a:sym typeface="Symbol" pitchFamily="18" charset="2"/>
              </a:rPr>
              <a:t>    it’s maximum value on 22 December (</a:t>
            </a:r>
            <a:r>
              <a:rPr lang="en-US" b="1" dirty="0">
                <a:latin typeface="Calibri"/>
                <a:sym typeface="Symbol" pitchFamily="18" charset="2"/>
              </a:rPr>
              <a:t>≈30 seconds/day)</a:t>
            </a:r>
            <a:endParaRPr lang="en-US" sz="1200" dirty="0">
              <a:sym typeface="Symbol" pitchFamily="18" charset="2"/>
            </a:endParaRPr>
          </a:p>
          <a:p>
            <a:pPr>
              <a:defRPr/>
            </a:pPr>
            <a:endParaRPr lang="en-US" sz="1200" b="1" dirty="0">
              <a:latin typeface="Arial Black"/>
            </a:endParaRPr>
          </a:p>
          <a:p>
            <a:pPr>
              <a:defRPr/>
            </a:pPr>
            <a:r>
              <a:rPr lang="en-US" b="1" dirty="0">
                <a:latin typeface="Arial Black"/>
              </a:rPr>
              <a:t>■ </a:t>
            </a:r>
            <a:r>
              <a:rPr lang="en-US" b="1" i="1" dirty="0" smtClean="0"/>
              <a:t>Nautical Almanac </a:t>
            </a:r>
            <a:r>
              <a:rPr lang="en-US" b="1" dirty="0" smtClean="0"/>
              <a:t>Mer</a:t>
            </a:r>
            <a:r>
              <a:rPr lang="en-US" b="1" dirty="0"/>
              <a:t>. Pass. method</a:t>
            </a:r>
          </a:p>
          <a:p>
            <a:pPr>
              <a:defRPr/>
            </a:pPr>
            <a:r>
              <a:rPr lang="en-US" b="1" dirty="0"/>
              <a:t>	</a:t>
            </a:r>
            <a:r>
              <a:rPr lang="en-US" b="1" dirty="0">
                <a:sym typeface="Symbol" pitchFamily="18" charset="2"/>
              </a:rPr>
              <a:t> Zone Time of 12-12-44    	</a:t>
            </a:r>
            <a:r>
              <a:rPr lang="en-US" b="1" dirty="0" err="1"/>
              <a:t>Hc</a:t>
            </a:r>
            <a:r>
              <a:rPr lang="en-US" b="1" dirty="0"/>
              <a:t> = 18</a:t>
            </a:r>
            <a:r>
              <a:rPr lang="en-US" b="1" dirty="0">
                <a:sym typeface="Symbol"/>
              </a:rPr>
              <a:t></a:t>
            </a:r>
            <a:r>
              <a:rPr lang="en-US" b="1" dirty="0"/>
              <a:t> 25.61'</a:t>
            </a:r>
            <a:endParaRPr lang="en-US" b="1" dirty="0">
              <a:sym typeface="Symbol" pitchFamily="18" charset="2"/>
            </a:endParaRPr>
          </a:p>
          <a:p>
            <a:pPr>
              <a:defRPr/>
            </a:pPr>
            <a:endParaRPr lang="en-US" sz="1200" b="1" dirty="0"/>
          </a:p>
          <a:p>
            <a:pPr>
              <a:defRPr/>
            </a:pPr>
            <a:r>
              <a:rPr lang="en-US" b="1" dirty="0">
                <a:latin typeface="Arial Black"/>
              </a:rPr>
              <a:t>■</a:t>
            </a:r>
            <a:r>
              <a:rPr lang="en-US" b="1" i="1" dirty="0">
                <a:latin typeface="Arial Black"/>
              </a:rPr>
              <a:t> </a:t>
            </a:r>
            <a:r>
              <a:rPr lang="en-US" b="1" i="1" dirty="0" smtClean="0"/>
              <a:t>Nautical Almanac Eqn</a:t>
            </a:r>
            <a:r>
              <a:rPr lang="en-US" b="1" i="1" dirty="0"/>
              <a:t>. of Time </a:t>
            </a:r>
            <a:r>
              <a:rPr lang="en-US" b="1" dirty="0"/>
              <a:t>method</a:t>
            </a:r>
          </a:p>
          <a:p>
            <a:pPr>
              <a:defRPr/>
            </a:pPr>
            <a:r>
              <a:rPr lang="en-US" b="1" dirty="0">
                <a:sym typeface="Symbol" pitchFamily="18" charset="2"/>
              </a:rPr>
              <a:t>	Zone Time of 12-12-16     	</a:t>
            </a:r>
            <a:r>
              <a:rPr lang="en-US" b="1" dirty="0" err="1"/>
              <a:t>Hc</a:t>
            </a:r>
            <a:r>
              <a:rPr lang="en-US" b="1" dirty="0"/>
              <a:t> = 18</a:t>
            </a:r>
            <a:r>
              <a:rPr lang="en-US" b="1" dirty="0">
                <a:sym typeface="Symbol"/>
              </a:rPr>
              <a:t></a:t>
            </a:r>
            <a:r>
              <a:rPr lang="en-US" b="1" dirty="0"/>
              <a:t> 25.61'</a:t>
            </a:r>
          </a:p>
          <a:p>
            <a:pPr>
              <a:defRPr/>
            </a:pPr>
            <a:endParaRPr lang="en-US" sz="1200" b="1" dirty="0"/>
          </a:p>
          <a:p>
            <a:pPr>
              <a:defRPr/>
            </a:pPr>
            <a:r>
              <a:rPr lang="en-US" b="1" dirty="0">
                <a:latin typeface="Arial Black"/>
              </a:rPr>
              <a:t>■ </a:t>
            </a:r>
            <a:r>
              <a:rPr lang="en-US" b="1" dirty="0"/>
              <a:t>GHA = Observer’s Meridian method</a:t>
            </a:r>
          </a:p>
          <a:p>
            <a:pPr>
              <a:defRPr/>
            </a:pPr>
            <a:r>
              <a:rPr lang="en-US" b="1" dirty="0"/>
              <a:t>	 Zone Time of 12-12-27    	</a:t>
            </a:r>
            <a:r>
              <a:rPr lang="en-US" b="1" dirty="0" err="1"/>
              <a:t>Hc</a:t>
            </a:r>
            <a:r>
              <a:rPr lang="en-US" b="1" dirty="0"/>
              <a:t> = 18</a:t>
            </a:r>
            <a:r>
              <a:rPr lang="en-US" b="1" dirty="0">
                <a:sym typeface="Symbol"/>
              </a:rPr>
              <a:t></a:t>
            </a:r>
            <a:r>
              <a:rPr lang="en-US" b="1" dirty="0"/>
              <a:t> 25.61'</a:t>
            </a:r>
          </a:p>
          <a:p>
            <a:pPr>
              <a:defRPr/>
            </a:pPr>
            <a:endParaRPr lang="en-US" b="1" dirty="0"/>
          </a:p>
          <a:p>
            <a:pPr>
              <a:defRPr/>
            </a:pPr>
            <a:r>
              <a:rPr lang="en-US" dirty="0">
                <a:latin typeface="+mn-lt"/>
                <a:sym typeface="Symbol" pitchFamily="18" charset="2"/>
              </a:rPr>
              <a:t>■ </a:t>
            </a:r>
            <a:r>
              <a:rPr lang="en-US" b="1" dirty="0">
                <a:latin typeface="+mn-lt"/>
                <a:sym typeface="Symbol" pitchFamily="18" charset="2"/>
              </a:rPr>
              <a:t>For Zone Time of  </a:t>
            </a:r>
            <a:r>
              <a:rPr lang="en-US" b="1" dirty="0" smtClean="0">
                <a:latin typeface="+mn-lt"/>
                <a:sym typeface="Symbol" pitchFamily="18" charset="2"/>
              </a:rPr>
              <a:t>12-10-45 </a:t>
            </a:r>
            <a:r>
              <a:rPr lang="en-US" b="1" dirty="0">
                <a:latin typeface="+mn-lt"/>
                <a:sym typeface="Symbol" pitchFamily="18" charset="2"/>
              </a:rPr>
              <a:t>	</a:t>
            </a:r>
            <a:r>
              <a:rPr lang="en-US" b="1" dirty="0" err="1">
                <a:latin typeface="+mn-lt"/>
                <a:sym typeface="Symbol" pitchFamily="18" charset="2"/>
              </a:rPr>
              <a:t>Hc</a:t>
            </a:r>
            <a:r>
              <a:rPr lang="en-US" b="1" dirty="0">
                <a:latin typeface="+mn-lt"/>
                <a:sym typeface="Symbol" pitchFamily="18" charset="2"/>
              </a:rPr>
              <a:t> = 18</a:t>
            </a:r>
            <a:r>
              <a:rPr lang="en-US" b="1" dirty="0">
                <a:latin typeface="+mn-lt"/>
                <a:sym typeface="Symbol"/>
              </a:rPr>
              <a:t></a:t>
            </a:r>
            <a:r>
              <a:rPr lang="en-US" b="1" dirty="0">
                <a:latin typeface="+mn-lt"/>
                <a:sym typeface="Symbol" pitchFamily="18" charset="2"/>
              </a:rPr>
              <a:t> </a:t>
            </a:r>
            <a:r>
              <a:rPr lang="en-US" b="1" dirty="0" smtClean="0">
                <a:latin typeface="+mn-lt"/>
                <a:sym typeface="Symbol" pitchFamily="18" charset="2"/>
              </a:rPr>
              <a:t>25.55'</a:t>
            </a:r>
            <a:r>
              <a:rPr lang="en-US" b="1" dirty="0" smtClean="0">
                <a:sym typeface="Symbol" pitchFamily="18" charset="2"/>
              </a:rPr>
              <a:t> </a:t>
            </a:r>
            <a:endParaRPr lang="en-US" b="1" dirty="0">
              <a:sym typeface="Symbol" pitchFamily="18" charset="2"/>
            </a:endParaRPr>
          </a:p>
          <a:p>
            <a:pPr>
              <a:defRPr/>
            </a:pPr>
            <a:endParaRPr lang="en-US" b="1" dirty="0">
              <a:sym typeface="Symbol" pitchFamily="18" charset="2"/>
            </a:endParaRPr>
          </a:p>
          <a:p>
            <a:pPr>
              <a:defRPr/>
            </a:pPr>
            <a:r>
              <a:rPr lang="en-US" dirty="0">
                <a:sym typeface="Symbol" pitchFamily="18" charset="2"/>
              </a:rPr>
              <a:t>■ </a:t>
            </a:r>
            <a:r>
              <a:rPr lang="en-US" b="1" dirty="0">
                <a:sym typeface="Symbol" pitchFamily="18" charset="2"/>
              </a:rPr>
              <a:t>For Zone Time of </a:t>
            </a:r>
            <a:r>
              <a:rPr lang="en-US" b="1" dirty="0" smtClean="0">
                <a:sym typeface="Symbol" pitchFamily="18" charset="2"/>
              </a:rPr>
              <a:t> 12-13-55 </a:t>
            </a:r>
            <a:r>
              <a:rPr lang="en-US" b="1" dirty="0">
                <a:sym typeface="Symbol" pitchFamily="18" charset="2"/>
              </a:rPr>
              <a:t>	</a:t>
            </a:r>
            <a:r>
              <a:rPr lang="en-US" b="1" dirty="0" err="1">
                <a:sym typeface="Symbol" pitchFamily="18" charset="2"/>
              </a:rPr>
              <a:t>Hc</a:t>
            </a:r>
            <a:r>
              <a:rPr lang="en-US" b="1" dirty="0">
                <a:sym typeface="Symbol" pitchFamily="18" charset="2"/>
              </a:rPr>
              <a:t> = 18</a:t>
            </a:r>
            <a:r>
              <a:rPr lang="en-US" b="1" dirty="0">
                <a:sym typeface="Symbol"/>
              </a:rPr>
              <a:t></a:t>
            </a:r>
            <a:r>
              <a:rPr lang="en-US" b="1" dirty="0">
                <a:sym typeface="Symbol" pitchFamily="18" charset="2"/>
              </a:rPr>
              <a:t> </a:t>
            </a:r>
            <a:r>
              <a:rPr lang="en-US" b="1" dirty="0" smtClean="0">
                <a:sym typeface="Symbol" pitchFamily="18" charset="2"/>
              </a:rPr>
              <a:t>25.56' </a:t>
            </a:r>
            <a:r>
              <a:rPr lang="en-US" b="1" dirty="0">
                <a:sym typeface="Symbol" pitchFamily="18" charset="2"/>
              </a:rPr>
              <a:t>	</a:t>
            </a:r>
            <a:endParaRPr lang="en-US" b="1" dirty="0">
              <a:latin typeface="+mn-lt"/>
            </a:endParaRPr>
          </a:p>
          <a:p>
            <a:pPr>
              <a:defRPr/>
            </a:pPr>
            <a:endParaRPr lang="en-US" sz="1200" b="1" dirty="0">
              <a:sym typeface="Symbol" pitchFamily="18" charset="2"/>
            </a:endParaRPr>
          </a:p>
        </p:txBody>
      </p:sp>
      <p:cxnSp>
        <p:nvCxnSpPr>
          <p:cNvPr id="4" name="Straight Arrow Connector 3"/>
          <p:cNvCxnSpPr>
            <a:cxnSpLocks noChangeShapeType="1"/>
          </p:cNvCxnSpPr>
          <p:nvPr/>
        </p:nvCxnSpPr>
        <p:spPr bwMode="auto">
          <a:xfrm>
            <a:off x="1447800" y="5248275"/>
            <a:ext cx="0" cy="457200"/>
          </a:xfrm>
          <a:prstGeom prst="straightConnector1">
            <a:avLst/>
          </a:prstGeom>
          <a:noFill/>
          <a:ln w="25400" algn="ctr">
            <a:solidFill>
              <a:srgbClr val="FF0000"/>
            </a:solidFill>
            <a:round/>
            <a:headEnd/>
            <a:tailEnd type="arrow" w="med" len="med"/>
          </a:ln>
        </p:spPr>
      </p:cxnSp>
      <p:cxnSp>
        <p:nvCxnSpPr>
          <p:cNvPr id="5" name="Straight Arrow Connector 4"/>
          <p:cNvCxnSpPr>
            <a:cxnSpLocks noChangeShapeType="1"/>
          </p:cNvCxnSpPr>
          <p:nvPr/>
        </p:nvCxnSpPr>
        <p:spPr bwMode="auto">
          <a:xfrm>
            <a:off x="7848600" y="5257800"/>
            <a:ext cx="0" cy="457200"/>
          </a:xfrm>
          <a:prstGeom prst="straightConnector1">
            <a:avLst/>
          </a:prstGeom>
          <a:noFill/>
          <a:ln w="25400" algn="ctr">
            <a:solidFill>
              <a:srgbClr val="FF0000"/>
            </a:solidFill>
            <a:round/>
            <a:headEnd/>
            <a:tailEnd type="arrow" w="med" len="med"/>
          </a:ln>
        </p:spPr>
      </p:cxnSp>
      <p:sp>
        <p:nvSpPr>
          <p:cNvPr id="6" name="TextBox 5"/>
          <p:cNvSpPr txBox="1"/>
          <p:nvPr/>
        </p:nvSpPr>
        <p:spPr>
          <a:xfrm>
            <a:off x="457200" y="5257800"/>
            <a:ext cx="8534400" cy="400110"/>
          </a:xfrm>
          <a:prstGeom prst="rect">
            <a:avLst/>
          </a:prstGeom>
          <a:noFill/>
        </p:spPr>
        <p:txBody>
          <a:bodyPr wrap="square">
            <a:spAutoFit/>
          </a:bodyPr>
          <a:lstStyle/>
          <a:p>
            <a:pPr algn="ctr">
              <a:defRPr/>
            </a:pPr>
            <a:r>
              <a:rPr lang="en-US" sz="2000" b="1" dirty="0">
                <a:solidFill>
                  <a:srgbClr val="FF0000"/>
                </a:solidFill>
                <a:effectLst>
                  <a:outerShdw blurRad="38100" dist="38100" dir="2700000" algn="tl">
                    <a:srgbClr val="000000">
                      <a:alpha val="43137"/>
                    </a:srgbClr>
                  </a:outerShdw>
                </a:effectLst>
              </a:rPr>
              <a:t>No significant change in </a:t>
            </a:r>
            <a:r>
              <a:rPr lang="en-US" sz="2000" b="1" dirty="0" err="1">
                <a:solidFill>
                  <a:srgbClr val="FF0000"/>
                </a:solidFill>
                <a:effectLst>
                  <a:outerShdw blurRad="38100" dist="38100" dir="2700000" algn="tl">
                    <a:srgbClr val="000000">
                      <a:alpha val="43137"/>
                    </a:srgbClr>
                  </a:outerShdw>
                </a:effectLst>
              </a:rPr>
              <a:t>Hc</a:t>
            </a:r>
            <a:r>
              <a:rPr lang="en-US" sz="2000" b="1" dirty="0">
                <a:solidFill>
                  <a:srgbClr val="FF0000"/>
                </a:solidFill>
                <a:effectLst>
                  <a:outerShdw blurRad="38100" dist="38100" dir="2700000" algn="tl">
                    <a:srgbClr val="000000">
                      <a:alpha val="43137"/>
                    </a:srgbClr>
                  </a:outerShdw>
                </a:effectLst>
              </a:rPr>
              <a:t> over this time period</a:t>
            </a:r>
          </a:p>
        </p:txBody>
      </p:sp>
      <p:sp>
        <p:nvSpPr>
          <p:cNvPr id="7" name="TextBox 6"/>
          <p:cNvSpPr txBox="1"/>
          <p:nvPr/>
        </p:nvSpPr>
        <p:spPr>
          <a:xfrm>
            <a:off x="1143000" y="6172200"/>
            <a:ext cx="7652288" cy="461665"/>
          </a:xfrm>
          <a:prstGeom prst="rect">
            <a:avLst/>
          </a:prstGeom>
          <a:noFill/>
        </p:spPr>
        <p:txBody>
          <a:bodyPr wrap="none" rtlCol="0">
            <a:spAutoFit/>
          </a:bodyPr>
          <a:lstStyle/>
          <a:p>
            <a:r>
              <a:rPr lang="en-US" b="1" dirty="0" smtClean="0"/>
              <a:t>So ...What difference does it make which method is used!</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79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794">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66800" y="228600"/>
            <a:ext cx="7620000" cy="990600"/>
          </a:xfrm>
          <a:prstGeom prst="rect">
            <a:avLst/>
          </a:prstGeom>
          <a:noFill/>
          <a:ln w="9525">
            <a:noFill/>
            <a:miter lim="800000"/>
            <a:headEnd/>
            <a:tailEnd/>
          </a:ln>
        </p:spPr>
        <p:txBody>
          <a:bodyPr anchor="ctr"/>
          <a:lstStyle/>
          <a:p>
            <a:pPr algn="ctr"/>
            <a:r>
              <a:rPr lang="en-US" sz="4400" dirty="0" smtClean="0">
                <a:solidFill>
                  <a:schemeClr val="tx2"/>
                </a:solidFill>
              </a:rPr>
              <a:t>Time </a:t>
            </a:r>
            <a:r>
              <a:rPr lang="en-US" sz="4400" dirty="0">
                <a:solidFill>
                  <a:schemeClr val="tx2"/>
                </a:solidFill>
              </a:rPr>
              <a:t>of </a:t>
            </a:r>
            <a:r>
              <a:rPr lang="en-US" sz="4400" dirty="0" smtClean="0">
                <a:solidFill>
                  <a:schemeClr val="tx2"/>
                </a:solidFill>
              </a:rPr>
              <a:t>Transit Example</a:t>
            </a:r>
            <a:endParaRPr lang="en-US" sz="4400" dirty="0">
              <a:solidFill>
                <a:schemeClr val="tx2"/>
              </a:solidFill>
            </a:endParaRPr>
          </a:p>
        </p:txBody>
      </p:sp>
      <p:sp>
        <p:nvSpPr>
          <p:cNvPr id="35843" name="Rectangle 4"/>
          <p:cNvSpPr>
            <a:spLocks noChangeArrowheads="1"/>
          </p:cNvSpPr>
          <p:nvPr/>
        </p:nvSpPr>
        <p:spPr bwMode="auto">
          <a:xfrm>
            <a:off x="1066800" y="1219200"/>
            <a:ext cx="7772400" cy="4708525"/>
          </a:xfrm>
          <a:prstGeom prst="rect">
            <a:avLst/>
          </a:prstGeom>
          <a:noFill/>
          <a:ln w="9525">
            <a:noFill/>
            <a:miter lim="800000"/>
            <a:headEnd/>
            <a:tailEnd/>
          </a:ln>
        </p:spPr>
        <p:txBody>
          <a:bodyPr>
            <a:spAutoFit/>
          </a:bodyPr>
          <a:lstStyle/>
          <a:p>
            <a:r>
              <a:rPr lang="en-US" sz="2000" b="1" dirty="0"/>
              <a:t>On 29 February you plan on taking a meridian transit sight of the sun from Ediz Hook, </a:t>
            </a:r>
            <a:r>
              <a:rPr lang="en-US" sz="2000" b="1" dirty="0" smtClean="0"/>
              <a:t> L = 48</a:t>
            </a:r>
            <a:r>
              <a:rPr lang="en-US" sz="2000" b="1" dirty="0" smtClean="0">
                <a:sym typeface="Symbol"/>
              </a:rPr>
              <a:t></a:t>
            </a:r>
            <a:r>
              <a:rPr lang="en-US" sz="2000" b="1" dirty="0" smtClean="0"/>
              <a:t> 08.5' N;  Lo = 123º </a:t>
            </a:r>
            <a:r>
              <a:rPr lang="en-US" sz="2000" b="1" dirty="0"/>
              <a:t>26.1' </a:t>
            </a:r>
            <a:r>
              <a:rPr lang="en-US" sz="2000" b="1" dirty="0" smtClean="0"/>
              <a:t>W;  (</a:t>
            </a:r>
            <a:r>
              <a:rPr lang="en-US" sz="2000" b="1" dirty="0"/>
              <a:t>ZD +8).  </a:t>
            </a:r>
          </a:p>
          <a:p>
            <a:endParaRPr lang="en-US" sz="2000" b="1" dirty="0"/>
          </a:p>
          <a:p>
            <a:r>
              <a:rPr lang="en-US" sz="2000" b="1" dirty="0"/>
              <a:t>Use Excerpts from </a:t>
            </a:r>
            <a:r>
              <a:rPr lang="en-US" sz="2000" b="1" i="1" dirty="0"/>
              <a:t>Nautical Almanac </a:t>
            </a:r>
            <a:r>
              <a:rPr lang="en-US" sz="2000" b="1" dirty="0"/>
              <a:t>supplied with JN Student  Manual to determine Zone Time of meridian transit using the three methods shown below:</a:t>
            </a:r>
          </a:p>
          <a:p>
            <a:endParaRPr lang="en-US" sz="2000" b="1" dirty="0"/>
          </a:p>
          <a:p>
            <a:r>
              <a:rPr lang="en-US" sz="2000" b="1" dirty="0">
                <a:latin typeface="Arial Black" pitchFamily="34" charset="0"/>
              </a:rPr>
              <a:t>	■ </a:t>
            </a:r>
            <a:r>
              <a:rPr lang="en-US" sz="2000" b="1" i="1" dirty="0" smtClean="0"/>
              <a:t>Nautical Almanac </a:t>
            </a:r>
            <a:r>
              <a:rPr lang="en-US" sz="2000" b="1" dirty="0" smtClean="0"/>
              <a:t>Mer</a:t>
            </a:r>
            <a:r>
              <a:rPr lang="en-US" sz="2000" b="1" dirty="0"/>
              <a:t>. Pass. method</a:t>
            </a:r>
          </a:p>
          <a:p>
            <a:r>
              <a:rPr lang="en-US" sz="2000" b="1" dirty="0"/>
              <a:t>	</a:t>
            </a:r>
            <a:endParaRPr lang="en-US" sz="1100" b="1" dirty="0"/>
          </a:p>
          <a:p>
            <a:r>
              <a:rPr lang="en-US" sz="2000" b="1" dirty="0">
                <a:latin typeface="Arial Black" pitchFamily="34" charset="0"/>
              </a:rPr>
              <a:t>	■</a:t>
            </a:r>
            <a:r>
              <a:rPr lang="en-US" sz="2000" b="1" i="1" dirty="0">
                <a:latin typeface="Arial Black" pitchFamily="34" charset="0"/>
              </a:rPr>
              <a:t> </a:t>
            </a:r>
            <a:r>
              <a:rPr lang="en-US" sz="2000" b="1" i="1" dirty="0" smtClean="0"/>
              <a:t>Nautical Almanac Eqn</a:t>
            </a:r>
            <a:r>
              <a:rPr lang="en-US" sz="2000" b="1" i="1" dirty="0"/>
              <a:t>. of Time </a:t>
            </a:r>
            <a:r>
              <a:rPr lang="en-US" sz="2000" b="1" dirty="0"/>
              <a:t>method</a:t>
            </a:r>
          </a:p>
          <a:p>
            <a:r>
              <a:rPr lang="en-US" sz="2000" b="1" dirty="0">
                <a:sym typeface="Symbol" pitchFamily="18" charset="2"/>
              </a:rPr>
              <a:t>	</a:t>
            </a:r>
            <a:endParaRPr lang="en-US" sz="1100" b="1" dirty="0"/>
          </a:p>
          <a:p>
            <a:r>
              <a:rPr lang="en-US" sz="2000" b="1" dirty="0">
                <a:latin typeface="Arial Black" pitchFamily="34" charset="0"/>
              </a:rPr>
              <a:t>	■ </a:t>
            </a:r>
            <a:r>
              <a:rPr lang="en-US" sz="2000" b="1" dirty="0"/>
              <a:t>GHA = Observer’s Meridian method</a:t>
            </a:r>
          </a:p>
          <a:p>
            <a:endParaRPr lang="en-US" sz="2000" b="1" dirty="0"/>
          </a:p>
          <a:p>
            <a:r>
              <a:rPr lang="en-US" sz="2000" b="1" dirty="0"/>
              <a:t>Also compute </a:t>
            </a:r>
            <a:r>
              <a:rPr lang="en-US" sz="2000" b="1" dirty="0" err="1"/>
              <a:t>Hc</a:t>
            </a:r>
            <a:r>
              <a:rPr lang="en-US" sz="2000" b="1" dirty="0"/>
              <a:t> for each of the above meridian transit times.</a:t>
            </a:r>
          </a:p>
          <a:p>
            <a:r>
              <a:rPr lang="en-US" sz="2000" b="1"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66800" y="228600"/>
            <a:ext cx="7620000" cy="990600"/>
          </a:xfrm>
          <a:prstGeom prst="rect">
            <a:avLst/>
          </a:prstGeom>
          <a:noFill/>
          <a:ln w="9525">
            <a:noFill/>
            <a:miter lim="800000"/>
            <a:headEnd/>
            <a:tailEnd/>
          </a:ln>
        </p:spPr>
        <p:txBody>
          <a:bodyPr anchor="ctr"/>
          <a:lstStyle/>
          <a:p>
            <a:pPr algn="ctr"/>
            <a:r>
              <a:rPr lang="en-US" sz="3600" b="1" i="1" dirty="0" smtClean="0"/>
              <a:t>Nautical Almanac </a:t>
            </a:r>
            <a:r>
              <a:rPr lang="en-US" sz="3600" b="1" dirty="0"/>
              <a:t>Mer. Pass. method</a:t>
            </a:r>
            <a:endParaRPr lang="en-US" sz="3600" dirty="0">
              <a:solidFill>
                <a:schemeClr val="tx2"/>
              </a:solidFill>
            </a:endParaRPr>
          </a:p>
        </p:txBody>
      </p:sp>
      <p:sp>
        <p:nvSpPr>
          <p:cNvPr id="5" name="Rectangle 4"/>
          <p:cNvSpPr>
            <a:spLocks noChangeArrowheads="1"/>
          </p:cNvSpPr>
          <p:nvPr/>
        </p:nvSpPr>
        <p:spPr bwMode="auto">
          <a:xfrm>
            <a:off x="1066800" y="1219200"/>
            <a:ext cx="7772400" cy="4401205"/>
          </a:xfrm>
          <a:prstGeom prst="rect">
            <a:avLst/>
          </a:prstGeom>
          <a:noFill/>
          <a:ln w="9525">
            <a:noFill/>
            <a:miter lim="800000"/>
            <a:headEnd/>
            <a:tailEnd/>
          </a:ln>
        </p:spPr>
        <p:txBody>
          <a:bodyPr>
            <a:spAutoFit/>
          </a:bodyPr>
          <a:lstStyle/>
          <a:p>
            <a:r>
              <a:rPr lang="en-US" sz="2000" b="1" dirty="0"/>
              <a:t>On 29 February you plan on taking a meridian transit sight of the sun from Ediz Hook, </a:t>
            </a:r>
            <a:r>
              <a:rPr lang="en-US" sz="2000" b="1" dirty="0" smtClean="0"/>
              <a:t>L = 48</a:t>
            </a:r>
            <a:r>
              <a:rPr lang="en-US" sz="2000" b="1" dirty="0" smtClean="0">
                <a:sym typeface="Symbol"/>
              </a:rPr>
              <a:t></a:t>
            </a:r>
            <a:r>
              <a:rPr lang="en-US" sz="2000" b="1" dirty="0" smtClean="0"/>
              <a:t> 08.5' N; Lo 123º </a:t>
            </a:r>
            <a:r>
              <a:rPr lang="en-US" sz="2000" b="1" dirty="0"/>
              <a:t>26.1' </a:t>
            </a:r>
            <a:r>
              <a:rPr lang="en-US" sz="2000" b="1" dirty="0" smtClean="0"/>
              <a:t>W; </a:t>
            </a:r>
            <a:r>
              <a:rPr lang="en-US" sz="2000" b="1" dirty="0"/>
              <a:t>(ZD +8).  </a:t>
            </a:r>
            <a:r>
              <a:rPr lang="en-US" sz="2000" b="1" dirty="0" smtClean="0"/>
              <a:t/>
            </a:r>
            <a:br>
              <a:rPr lang="en-US" sz="2000" b="1" dirty="0" smtClean="0"/>
            </a:br>
            <a:r>
              <a:rPr lang="en-US" sz="2000" b="1" dirty="0" smtClean="0"/>
              <a:t>Use </a:t>
            </a:r>
            <a:r>
              <a:rPr lang="en-US" sz="2000" b="1" dirty="0"/>
              <a:t>Excerpts from </a:t>
            </a:r>
            <a:r>
              <a:rPr lang="en-US" sz="2000" b="1" i="1" dirty="0"/>
              <a:t>Nautical Almanac </a:t>
            </a:r>
            <a:r>
              <a:rPr lang="en-US" sz="2000" b="1" dirty="0"/>
              <a:t>supplied with JN course materials to find Zone Time of Transit. </a:t>
            </a:r>
            <a:endParaRPr lang="en-US" sz="2000" b="1" dirty="0" smtClean="0"/>
          </a:p>
          <a:p>
            <a:endParaRPr lang="en-US" sz="2000" b="1" dirty="0"/>
          </a:p>
          <a:p>
            <a:endParaRPr lang="en-US" sz="2000" b="1" dirty="0" smtClean="0"/>
          </a:p>
          <a:p>
            <a:r>
              <a:rPr lang="en-US" sz="2000" b="1" dirty="0" smtClean="0"/>
              <a:t>	Zone </a:t>
            </a:r>
            <a:r>
              <a:rPr lang="en-US" sz="2000" b="1" dirty="0"/>
              <a:t>Time of Meridian Passage @ 120ºW    12-13-00</a:t>
            </a:r>
          </a:p>
          <a:p>
            <a:r>
              <a:rPr lang="en-US" sz="2000" b="1" dirty="0"/>
              <a:t>			                    </a:t>
            </a:r>
            <a:r>
              <a:rPr lang="en-US" sz="2000" b="1" dirty="0" err="1"/>
              <a:t>DLo</a:t>
            </a:r>
            <a:r>
              <a:rPr lang="en-US" sz="2000" b="1" dirty="0"/>
              <a:t> West </a:t>
            </a:r>
            <a:r>
              <a:rPr lang="en-US" sz="2000" b="1" dirty="0">
                <a:sym typeface="Symbol" pitchFamily="18" charset="2"/>
              </a:rPr>
              <a:t>T</a:t>
            </a:r>
            <a:r>
              <a:rPr lang="en-US" sz="2000" b="1" dirty="0"/>
              <a:t>	   </a:t>
            </a:r>
            <a:r>
              <a:rPr lang="en-US" sz="2000" b="1" u="sng" dirty="0"/>
              <a:t>+   13-44</a:t>
            </a:r>
          </a:p>
          <a:p>
            <a:r>
              <a:rPr lang="en-US" sz="2000" b="1" dirty="0"/>
              <a:t>      Zone Time of Meridian Passage @ 123º 26.1'W   12-26-44</a:t>
            </a:r>
          </a:p>
          <a:p>
            <a:endParaRPr lang="en-US" sz="2000" b="1" dirty="0"/>
          </a:p>
          <a:p>
            <a:endParaRPr lang="en-US" sz="2000" b="1" dirty="0"/>
          </a:p>
          <a:p>
            <a:endParaRPr lang="en-US" sz="2000" b="1" dirty="0"/>
          </a:p>
          <a:p>
            <a:endParaRPr lang="en-US" sz="2000" b="1" dirty="0"/>
          </a:p>
          <a:p>
            <a:endParaRPr lang="en-US" sz="2000" b="1" dirty="0"/>
          </a:p>
        </p:txBody>
      </p:sp>
      <p:grpSp>
        <p:nvGrpSpPr>
          <p:cNvPr id="2" name="Group 19"/>
          <p:cNvGrpSpPr>
            <a:grpSpLocks/>
          </p:cNvGrpSpPr>
          <p:nvPr/>
        </p:nvGrpSpPr>
        <p:grpSpPr bwMode="auto">
          <a:xfrm>
            <a:off x="1295400" y="5273675"/>
            <a:ext cx="2525713" cy="1392238"/>
            <a:chOff x="1295400" y="5273675"/>
            <a:chExt cx="2525713" cy="1392457"/>
          </a:xfrm>
        </p:grpSpPr>
        <p:grpSp>
          <p:nvGrpSpPr>
            <p:cNvPr id="30727" name="Group 3"/>
            <p:cNvGrpSpPr>
              <a:grpSpLocks/>
            </p:cNvGrpSpPr>
            <p:nvPr/>
          </p:nvGrpSpPr>
          <p:grpSpPr bwMode="auto">
            <a:xfrm>
              <a:off x="1295400" y="5273675"/>
              <a:ext cx="2525713" cy="1392457"/>
              <a:chOff x="1295400" y="5273675"/>
              <a:chExt cx="2525713" cy="1392457"/>
            </a:xfrm>
          </p:grpSpPr>
          <p:grpSp>
            <p:nvGrpSpPr>
              <p:cNvPr id="4" name="Group 20"/>
              <p:cNvGrpSpPr>
                <a:grpSpLocks/>
              </p:cNvGrpSpPr>
              <p:nvPr/>
            </p:nvGrpSpPr>
            <p:grpSpPr bwMode="auto">
              <a:xfrm>
                <a:off x="1295400" y="5273675"/>
                <a:ext cx="2525713" cy="1384300"/>
                <a:chOff x="-2981325" y="4419600"/>
                <a:chExt cx="2525756" cy="1384995"/>
              </a:xfrm>
              <a:solidFill>
                <a:schemeClr val="accent3"/>
              </a:solidFill>
            </p:grpSpPr>
            <p:sp>
              <p:nvSpPr>
                <p:cNvPr id="9" name="TextBox 3"/>
                <p:cNvSpPr txBox="1">
                  <a:spLocks noChangeArrowheads="1"/>
                </p:cNvSpPr>
                <p:nvPr/>
              </p:nvSpPr>
              <p:spPr bwMode="auto">
                <a:xfrm>
                  <a:off x="-2981325" y="4419600"/>
                  <a:ext cx="2525756" cy="1384995"/>
                </a:xfrm>
                <a:prstGeom prst="rect">
                  <a:avLst/>
                </a:prstGeom>
                <a:grpFill/>
                <a:ln w="9525">
                  <a:solidFill>
                    <a:schemeClr val="tx1"/>
                  </a:solidFill>
                  <a:miter lim="800000"/>
                  <a:headEnd/>
                  <a:tailEnd/>
                </a:ln>
              </p:spPr>
              <p:txBody>
                <a:bodyPr>
                  <a:spAutoFit/>
                </a:bodyPr>
                <a:lstStyle/>
                <a:p>
                  <a:pPr>
                    <a:defRPr/>
                  </a:pPr>
                  <a:r>
                    <a:rPr lang="en-US" sz="1200" b="1" dirty="0"/>
                    <a:t>                        Sun  </a:t>
                  </a:r>
                </a:p>
                <a:p>
                  <a:pPr>
                    <a:defRPr/>
                  </a:pPr>
                  <a:r>
                    <a:rPr lang="en-US" sz="1200" b="1" dirty="0"/>
                    <a:t>Day        </a:t>
                  </a:r>
                  <a:r>
                    <a:rPr lang="en-US" sz="1200" b="1" i="1" dirty="0" err="1"/>
                    <a:t>Eqn</a:t>
                  </a:r>
                  <a:r>
                    <a:rPr lang="en-US" sz="1200" b="1" i="1" dirty="0"/>
                    <a:t> of Time            </a:t>
                  </a:r>
                  <a:r>
                    <a:rPr lang="en-US" sz="1200" b="1" dirty="0"/>
                    <a:t>Mer.</a:t>
                  </a:r>
                </a:p>
                <a:p>
                  <a:pPr>
                    <a:defRPr/>
                  </a:pPr>
                  <a:r>
                    <a:rPr lang="en-US" sz="1200" b="1" dirty="0"/>
                    <a:t>             00h         12h             Pass.</a:t>
                  </a:r>
                </a:p>
                <a:p>
                  <a:pPr>
                    <a:defRPr/>
                  </a:pPr>
                  <a:r>
                    <a:rPr lang="en-US" sz="1200" b="1" dirty="0"/>
                    <a:t>     d        m    s    m    s        h      m</a:t>
                  </a:r>
                </a:p>
                <a:p>
                  <a:pPr>
                    <a:defRPr/>
                  </a:pPr>
                  <a:r>
                    <a:rPr lang="en-US" sz="1200" b="1" dirty="0"/>
                    <a:t>    27     02   13   01   58      12    13</a:t>
                  </a:r>
                </a:p>
                <a:p>
                  <a:pPr>
                    <a:defRPr/>
                  </a:pPr>
                  <a:r>
                    <a:rPr lang="en-US" sz="1200" b="1" dirty="0"/>
                    <a:t>    28     01   43   01   28      12    13    </a:t>
                  </a:r>
                </a:p>
                <a:p>
                  <a:pPr>
                    <a:defRPr/>
                  </a:pPr>
                  <a:r>
                    <a:rPr lang="en-US" sz="1200" b="1" dirty="0"/>
                    <a:t>    29     01   13   00   58      12    13</a:t>
                  </a:r>
                </a:p>
              </p:txBody>
            </p:sp>
            <p:cxnSp>
              <p:nvCxnSpPr>
                <p:cNvPr id="10" name="Straight Connector 14"/>
                <p:cNvCxnSpPr>
                  <a:cxnSpLocks noChangeShapeType="1"/>
                </p:cNvCxnSpPr>
                <p:nvPr/>
              </p:nvCxnSpPr>
              <p:spPr bwMode="auto">
                <a:xfrm flipV="1">
                  <a:off x="-2524125" y="4419600"/>
                  <a:ext cx="0" cy="1371600"/>
                </a:xfrm>
                <a:prstGeom prst="line">
                  <a:avLst/>
                </a:prstGeom>
                <a:grpFill/>
                <a:ln w="9525" algn="ctr">
                  <a:solidFill>
                    <a:schemeClr val="tx1"/>
                  </a:solidFill>
                  <a:round/>
                  <a:headEnd/>
                  <a:tailEnd/>
                </a:ln>
              </p:spPr>
            </p:cxnSp>
            <p:cxnSp>
              <p:nvCxnSpPr>
                <p:cNvPr id="11" name="Straight Connector 15"/>
                <p:cNvCxnSpPr>
                  <a:cxnSpLocks noChangeShapeType="1"/>
                </p:cNvCxnSpPr>
                <p:nvPr/>
              </p:nvCxnSpPr>
              <p:spPr bwMode="auto">
                <a:xfrm flipV="1">
                  <a:off x="-1304925" y="4419600"/>
                  <a:ext cx="0" cy="1371600"/>
                </a:xfrm>
                <a:prstGeom prst="line">
                  <a:avLst/>
                </a:prstGeom>
                <a:grpFill/>
                <a:ln w="9525" algn="ctr">
                  <a:solidFill>
                    <a:schemeClr val="tx1"/>
                  </a:solidFill>
                  <a:round/>
                  <a:headEnd/>
                  <a:tailEnd/>
                </a:ln>
              </p:spPr>
            </p:cxnSp>
            <p:cxnSp>
              <p:nvCxnSpPr>
                <p:cNvPr id="12" name="Straight Connector 16"/>
                <p:cNvCxnSpPr>
                  <a:cxnSpLocks noChangeShapeType="1"/>
                </p:cNvCxnSpPr>
                <p:nvPr/>
              </p:nvCxnSpPr>
              <p:spPr bwMode="auto">
                <a:xfrm flipV="1">
                  <a:off x="-1914525" y="4876800"/>
                  <a:ext cx="0" cy="914400"/>
                </a:xfrm>
                <a:prstGeom prst="line">
                  <a:avLst/>
                </a:prstGeom>
                <a:grpFill/>
                <a:ln w="9525" algn="ctr">
                  <a:solidFill>
                    <a:schemeClr val="tx1"/>
                  </a:solidFill>
                  <a:round/>
                  <a:headEnd/>
                  <a:tailEnd/>
                </a:ln>
              </p:spPr>
            </p:cxnSp>
            <p:cxnSp>
              <p:nvCxnSpPr>
                <p:cNvPr id="13" name="Straight Connector 19"/>
                <p:cNvCxnSpPr>
                  <a:cxnSpLocks noChangeShapeType="1"/>
                </p:cNvCxnSpPr>
                <p:nvPr/>
              </p:nvCxnSpPr>
              <p:spPr bwMode="auto">
                <a:xfrm>
                  <a:off x="-2981325" y="5013623"/>
                  <a:ext cx="2514600" cy="0"/>
                </a:xfrm>
                <a:prstGeom prst="line">
                  <a:avLst/>
                </a:prstGeom>
                <a:grpFill/>
                <a:ln w="9525" algn="ctr">
                  <a:solidFill>
                    <a:schemeClr val="tx1"/>
                  </a:solidFill>
                  <a:round/>
                  <a:headEnd/>
                  <a:tailEnd/>
                </a:ln>
              </p:spPr>
            </p:cxnSp>
          </p:grpSp>
          <p:sp>
            <p:nvSpPr>
              <p:cNvPr id="7" name="TextBox 6"/>
              <p:cNvSpPr txBox="1"/>
              <p:nvPr/>
            </p:nvSpPr>
            <p:spPr>
              <a:xfrm>
                <a:off x="1782763" y="6019917"/>
                <a:ext cx="569912" cy="646215"/>
              </a:xfrm>
              <a:prstGeom prst="rect">
                <a:avLst/>
              </a:prstGeom>
              <a:solidFill>
                <a:schemeClr val="tx1">
                  <a:lumMod val="50000"/>
                  <a:lumOff val="50000"/>
                </a:schemeClr>
              </a:solidFill>
            </p:spPr>
            <p:txBody>
              <a:bodyPr>
                <a:spAutoFit/>
              </a:bodyPr>
              <a:lstStyle/>
              <a:p>
                <a:pPr marL="457200" indent="-457200">
                  <a:defRPr/>
                </a:pPr>
                <a:r>
                  <a:rPr lang="en-US" sz="1200" dirty="0"/>
                  <a:t>13  01</a:t>
                </a:r>
              </a:p>
              <a:p>
                <a:pPr marL="457200" indent="-457200">
                  <a:defRPr/>
                </a:pPr>
                <a:r>
                  <a:rPr lang="en-US" sz="1200" dirty="0"/>
                  <a:t>12  51</a:t>
                </a:r>
              </a:p>
              <a:p>
                <a:pPr marL="457200" indent="-457200">
                  <a:defRPr/>
                </a:pPr>
                <a:r>
                  <a:rPr lang="en-US" sz="1200" dirty="0"/>
                  <a:t>12  40</a:t>
                </a:r>
              </a:p>
            </p:txBody>
          </p:sp>
          <p:sp>
            <p:nvSpPr>
              <p:cNvPr id="8" name="TextBox 7"/>
              <p:cNvSpPr txBox="1"/>
              <p:nvPr/>
            </p:nvSpPr>
            <p:spPr>
              <a:xfrm>
                <a:off x="2371725" y="6019917"/>
                <a:ext cx="569913" cy="646215"/>
              </a:xfrm>
              <a:prstGeom prst="rect">
                <a:avLst/>
              </a:prstGeom>
              <a:solidFill>
                <a:schemeClr val="tx1">
                  <a:lumMod val="50000"/>
                  <a:lumOff val="50000"/>
                </a:schemeClr>
              </a:solidFill>
            </p:spPr>
            <p:txBody>
              <a:bodyPr wrap="none">
                <a:spAutoFit/>
              </a:bodyPr>
              <a:lstStyle/>
              <a:p>
                <a:pPr marL="457200" indent="-457200">
                  <a:defRPr/>
                </a:pPr>
                <a:r>
                  <a:rPr lang="en-US" sz="1200" dirty="0"/>
                  <a:t>12  56</a:t>
                </a:r>
              </a:p>
              <a:p>
                <a:pPr marL="457200" indent="-457200">
                  <a:defRPr/>
                </a:pPr>
                <a:r>
                  <a:rPr lang="en-US" sz="1200" dirty="0"/>
                  <a:t>12  45</a:t>
                </a:r>
              </a:p>
              <a:p>
                <a:pPr marL="457200" indent="-457200">
                  <a:defRPr/>
                </a:pPr>
                <a:r>
                  <a:rPr lang="en-US" sz="1200" dirty="0"/>
                  <a:t>12  34</a:t>
                </a:r>
              </a:p>
            </p:txBody>
          </p:sp>
        </p:grpSp>
        <p:sp>
          <p:nvSpPr>
            <p:cNvPr id="19" name="Frame 18"/>
            <p:cNvSpPr/>
            <p:nvPr/>
          </p:nvSpPr>
          <p:spPr bwMode="auto">
            <a:xfrm>
              <a:off x="2971800" y="6400977"/>
              <a:ext cx="685800" cy="228636"/>
            </a:xfrm>
            <a:prstGeom prst="frame">
              <a:avLst/>
            </a:prstGeom>
            <a:solidFill>
              <a:srgbClr val="FF0000"/>
            </a:solidFill>
            <a:ln w="9525" cap="flat" cmpd="sng" algn="ctr">
              <a:noFill/>
              <a:prstDash val="solid"/>
              <a:round/>
              <a:headEnd type="none" w="med" len="med"/>
              <a:tailEnd type="none" w="med" len="med"/>
            </a:ln>
            <a:effectLst/>
          </p:spPr>
          <p:txBody>
            <a:bodyPr wrap="none"/>
            <a:lstStyle/>
            <a:p>
              <a:pPr>
                <a:defRPr/>
              </a:pPr>
              <a:endParaRPr lang="en-US"/>
            </a:p>
          </p:txBody>
        </p:sp>
      </p:grpSp>
      <p:sp>
        <p:nvSpPr>
          <p:cNvPr id="21" name="Rectangle 20"/>
          <p:cNvSpPr>
            <a:spLocks noChangeArrowheads="1"/>
          </p:cNvSpPr>
          <p:nvPr/>
        </p:nvSpPr>
        <p:spPr bwMode="auto">
          <a:xfrm>
            <a:off x="1143000" y="2568714"/>
            <a:ext cx="7772400" cy="400110"/>
          </a:xfrm>
          <a:prstGeom prst="rect">
            <a:avLst/>
          </a:prstGeom>
          <a:noFill/>
          <a:ln w="9525">
            <a:noFill/>
            <a:miter lim="800000"/>
            <a:headEnd/>
            <a:tailEnd/>
          </a:ln>
        </p:spPr>
        <p:txBody>
          <a:bodyPr wrap="square">
            <a:spAutoFit/>
          </a:bodyPr>
          <a:lstStyle/>
          <a:p>
            <a:r>
              <a:rPr lang="en-US" sz="2000" b="1" dirty="0"/>
              <a:t>Your </a:t>
            </a:r>
            <a:r>
              <a:rPr lang="en-US" sz="2000" b="1" dirty="0" err="1"/>
              <a:t>DLo</a:t>
            </a:r>
            <a:r>
              <a:rPr lang="en-US" sz="2000" b="1" dirty="0"/>
              <a:t> is 3º 26.1'W which equates to 13 minutes 44 seconds. </a:t>
            </a:r>
          </a:p>
        </p:txBody>
      </p:sp>
      <p:sp>
        <p:nvSpPr>
          <p:cNvPr id="16" name="TextBox 15"/>
          <p:cNvSpPr txBox="1">
            <a:spLocks noChangeArrowheads="1"/>
          </p:cNvSpPr>
          <p:nvPr/>
        </p:nvSpPr>
        <p:spPr bwMode="auto">
          <a:xfrm>
            <a:off x="4419600" y="4343400"/>
            <a:ext cx="3810000" cy="461665"/>
          </a:xfrm>
          <a:prstGeom prst="rect">
            <a:avLst/>
          </a:prstGeom>
          <a:noFill/>
          <a:ln w="9525">
            <a:noFill/>
            <a:miter lim="800000"/>
            <a:headEnd/>
            <a:tailEnd/>
          </a:ln>
        </p:spPr>
        <p:txBody>
          <a:bodyPr wrap="square">
            <a:spAutoFit/>
          </a:bodyPr>
          <a:lstStyle/>
          <a:p>
            <a:r>
              <a:rPr lang="en-US" sz="2000" b="1" dirty="0" smtClean="0"/>
              <a:t>Zn = 180</a:t>
            </a:r>
            <a:r>
              <a:rPr lang="en-US" sz="2000" b="1" dirty="0" smtClean="0">
                <a:sym typeface="Symbol"/>
              </a:rPr>
              <a:t></a:t>
            </a:r>
            <a:r>
              <a:rPr lang="en-US" sz="2000" b="1" dirty="0" smtClean="0"/>
              <a:t>   	</a:t>
            </a:r>
            <a:r>
              <a:rPr lang="en-US" sz="2000" b="1" dirty="0" err="1" smtClean="0"/>
              <a:t>Hc</a:t>
            </a:r>
            <a:r>
              <a:rPr lang="en-US" sz="2000" b="1" dirty="0" smtClean="0"/>
              <a:t> </a:t>
            </a:r>
            <a:r>
              <a:rPr lang="en-US" sz="2000" b="1" dirty="0"/>
              <a:t>= 34</a:t>
            </a:r>
            <a:r>
              <a:rPr lang="en-US" sz="2000" b="1" dirty="0">
                <a:sym typeface="Symbol" pitchFamily="18" charset="2"/>
              </a:rPr>
              <a:t></a:t>
            </a:r>
            <a:r>
              <a:rPr lang="en-US" sz="2000" b="1" dirty="0"/>
              <a:t> </a:t>
            </a:r>
            <a:r>
              <a:rPr lang="en-US" sz="2000" b="1" dirty="0" smtClean="0"/>
              <a:t>10.48</a:t>
            </a:r>
            <a:r>
              <a:rPr lang="en-US" b="1" dirty="0"/>
              <a:t>'</a:t>
            </a:r>
          </a:p>
        </p:txBody>
      </p:sp>
      <p:sp>
        <p:nvSpPr>
          <p:cNvPr id="18" name="TextBox 17"/>
          <p:cNvSpPr txBox="1"/>
          <p:nvPr/>
        </p:nvSpPr>
        <p:spPr>
          <a:xfrm>
            <a:off x="1143000" y="4258270"/>
            <a:ext cx="1992853" cy="923330"/>
          </a:xfrm>
          <a:prstGeom prst="rect">
            <a:avLst/>
          </a:prstGeom>
          <a:noFill/>
        </p:spPr>
        <p:txBody>
          <a:bodyPr wrap="none" rtlCol="0">
            <a:spAutoFit/>
          </a:bodyPr>
          <a:lstStyle/>
          <a:p>
            <a:r>
              <a:rPr lang="en-US" sz="1800" dirty="0" smtClean="0"/>
              <a:t>LHA 	</a:t>
            </a:r>
            <a:r>
              <a:rPr lang="en-US" sz="1800" u="sng" dirty="0" smtClean="0"/>
              <a:t>  0.00000</a:t>
            </a:r>
          </a:p>
          <a:p>
            <a:r>
              <a:rPr lang="en-US" sz="1800" dirty="0" smtClean="0"/>
              <a:t>Lat    	</a:t>
            </a:r>
            <a:r>
              <a:rPr lang="en-US" sz="1800" u="sng" dirty="0" smtClean="0"/>
              <a:t>48.14167</a:t>
            </a:r>
          </a:p>
          <a:p>
            <a:r>
              <a:rPr lang="en-US" sz="1800" dirty="0" smtClean="0"/>
              <a:t>Dec 	 </a:t>
            </a:r>
            <a:r>
              <a:rPr lang="en-US" sz="1800" u="sng" dirty="0" smtClean="0"/>
              <a:t>-7.68367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066800" y="228600"/>
            <a:ext cx="7620000" cy="990600"/>
          </a:xfrm>
          <a:prstGeom prst="rect">
            <a:avLst/>
          </a:prstGeom>
          <a:noFill/>
          <a:ln w="9525">
            <a:noFill/>
            <a:miter lim="800000"/>
            <a:headEnd/>
            <a:tailEnd/>
          </a:ln>
        </p:spPr>
        <p:txBody>
          <a:bodyPr anchor="ctr"/>
          <a:lstStyle/>
          <a:p>
            <a:pPr algn="ctr"/>
            <a:r>
              <a:rPr lang="en-US" sz="3200" b="1" i="1" dirty="0" smtClean="0"/>
              <a:t>Nautical Almanac Eqn</a:t>
            </a:r>
            <a:r>
              <a:rPr lang="en-US" sz="3200" b="1" i="1" dirty="0"/>
              <a:t>. of Time </a:t>
            </a:r>
            <a:r>
              <a:rPr lang="en-US" sz="3200" b="1" dirty="0"/>
              <a:t>method</a:t>
            </a:r>
            <a:endParaRPr lang="en-US" sz="3200" dirty="0">
              <a:solidFill>
                <a:schemeClr val="tx2"/>
              </a:solidFill>
            </a:endParaRPr>
          </a:p>
        </p:txBody>
      </p:sp>
      <p:sp>
        <p:nvSpPr>
          <p:cNvPr id="5" name="Rectangle 4"/>
          <p:cNvSpPr>
            <a:spLocks noChangeArrowheads="1"/>
          </p:cNvSpPr>
          <p:nvPr/>
        </p:nvSpPr>
        <p:spPr bwMode="auto">
          <a:xfrm>
            <a:off x="1066800" y="1219200"/>
            <a:ext cx="7772400" cy="4586288"/>
          </a:xfrm>
          <a:prstGeom prst="rect">
            <a:avLst/>
          </a:prstGeom>
          <a:noFill/>
          <a:ln w="9525">
            <a:noFill/>
            <a:miter lim="800000"/>
            <a:headEnd/>
            <a:tailEnd/>
          </a:ln>
        </p:spPr>
        <p:txBody>
          <a:bodyPr>
            <a:spAutoFit/>
          </a:bodyPr>
          <a:lstStyle/>
          <a:p>
            <a:r>
              <a:rPr lang="en-US" sz="2000" b="1" dirty="0"/>
              <a:t>On 29 February you plan on taking a meridian transit sight of the sun from Ediz Hook, </a:t>
            </a:r>
            <a:r>
              <a:rPr lang="en-US" sz="2000" b="1" dirty="0" smtClean="0"/>
              <a:t>L = 48</a:t>
            </a:r>
            <a:r>
              <a:rPr lang="en-US" sz="2000" b="1" dirty="0" smtClean="0">
                <a:sym typeface="Symbol"/>
              </a:rPr>
              <a:t></a:t>
            </a:r>
            <a:r>
              <a:rPr lang="en-US" sz="2000" b="1" dirty="0" smtClean="0"/>
              <a:t> 08.5' N; Lo 123º 26.1' W; (</a:t>
            </a:r>
            <a:r>
              <a:rPr lang="en-US" sz="2000" b="1" dirty="0"/>
              <a:t>ZD +8).  </a:t>
            </a:r>
            <a:r>
              <a:rPr lang="en-US" sz="2000" b="1" dirty="0" smtClean="0"/>
              <a:t/>
            </a:r>
            <a:br>
              <a:rPr lang="en-US" sz="2000" b="1" dirty="0" smtClean="0"/>
            </a:br>
            <a:r>
              <a:rPr lang="en-US" sz="2000" b="1" dirty="0" smtClean="0"/>
              <a:t>Use </a:t>
            </a:r>
            <a:r>
              <a:rPr lang="en-US" sz="2000" b="1" dirty="0"/>
              <a:t>Excerpts from </a:t>
            </a:r>
            <a:r>
              <a:rPr lang="en-US" sz="2000" b="1" i="1" dirty="0"/>
              <a:t>Nautical Almanac </a:t>
            </a:r>
            <a:r>
              <a:rPr lang="en-US" sz="2000" b="1" dirty="0"/>
              <a:t>supplied with JN course materials to find Zone Time of Transit. </a:t>
            </a:r>
          </a:p>
          <a:p>
            <a:endParaRPr lang="en-US" sz="1200" b="1" dirty="0"/>
          </a:p>
          <a:p>
            <a:r>
              <a:rPr lang="en-US" sz="2000" b="1" i="1" dirty="0"/>
              <a:t>Eqn. of Time @ </a:t>
            </a:r>
            <a:r>
              <a:rPr lang="en-US" sz="2000" b="1" dirty="0"/>
              <a:t>12 hours </a:t>
            </a:r>
            <a:r>
              <a:rPr lang="en-US" sz="2000" b="1" dirty="0" smtClean="0"/>
              <a:t>GMT is </a:t>
            </a:r>
            <a:r>
              <a:rPr lang="en-US" sz="2000" b="1" dirty="0"/>
              <a:t>12 min 34 seconds </a:t>
            </a:r>
          </a:p>
          <a:p>
            <a:r>
              <a:rPr lang="en-US" sz="2000" b="1" dirty="0" smtClean="0"/>
              <a:t>		The </a:t>
            </a:r>
            <a:r>
              <a:rPr lang="en-US" sz="2000" b="1" dirty="0"/>
              <a:t>mean sun is ahead of the apparent sun </a:t>
            </a:r>
          </a:p>
          <a:p>
            <a:r>
              <a:rPr lang="en-US" sz="2000" b="1" dirty="0"/>
              <a:t>Your </a:t>
            </a:r>
            <a:r>
              <a:rPr lang="en-US" sz="2000" b="1" dirty="0" err="1"/>
              <a:t>DLo</a:t>
            </a:r>
            <a:r>
              <a:rPr lang="en-US" sz="2000" b="1" dirty="0"/>
              <a:t> is 3º 26.1'W which equates to 13 minutes 44 seconds. </a:t>
            </a:r>
          </a:p>
          <a:p>
            <a:r>
              <a:rPr lang="en-US" sz="2000" b="1" dirty="0"/>
              <a:t>					</a:t>
            </a:r>
          </a:p>
          <a:p>
            <a:r>
              <a:rPr lang="en-US" sz="2000" b="1" dirty="0"/>
              <a:t>					        </a:t>
            </a:r>
            <a:r>
              <a:rPr lang="en-US" sz="2000" b="1" dirty="0" smtClean="0"/>
              <a:t>Noon LAT</a:t>
            </a:r>
            <a:r>
              <a:rPr lang="en-US" sz="2000" b="1" dirty="0"/>
              <a:t>	  12-00-00</a:t>
            </a:r>
          </a:p>
          <a:p>
            <a:r>
              <a:rPr lang="en-US" sz="2000" b="1" dirty="0"/>
              <a:t>					     </a:t>
            </a:r>
            <a:r>
              <a:rPr lang="en-US" sz="2000" b="1" i="1" dirty="0"/>
              <a:t>Eqn. of Time</a:t>
            </a:r>
            <a:r>
              <a:rPr lang="en-US" sz="2000" b="1" dirty="0"/>
              <a:t>	  </a:t>
            </a:r>
            <a:r>
              <a:rPr lang="en-US" sz="2000" b="1" u="sng" dirty="0"/>
              <a:t>+   12-34</a:t>
            </a:r>
          </a:p>
          <a:p>
            <a:r>
              <a:rPr lang="en-US" sz="2000" b="1" dirty="0"/>
              <a:t>					 	   LMT	  12-12-34</a:t>
            </a:r>
          </a:p>
          <a:p>
            <a:r>
              <a:rPr lang="en-US" sz="2000" b="1" dirty="0"/>
              <a:t>				     </a:t>
            </a:r>
            <a:r>
              <a:rPr lang="en-US" sz="2000" b="1" dirty="0" err="1"/>
              <a:t>DLo</a:t>
            </a:r>
            <a:r>
              <a:rPr lang="en-US" sz="2000" b="1" dirty="0"/>
              <a:t> of 3º 26.1'W </a:t>
            </a:r>
            <a:r>
              <a:rPr lang="en-US" sz="2000" b="1" dirty="0">
                <a:sym typeface="Symbol" pitchFamily="18" charset="2"/>
              </a:rPr>
              <a:t>T</a:t>
            </a:r>
            <a:r>
              <a:rPr lang="en-US" sz="2000" b="1" dirty="0"/>
              <a:t>	  </a:t>
            </a:r>
            <a:r>
              <a:rPr lang="en-US" sz="2000" b="1" u="sng" dirty="0"/>
              <a:t>+    13-44</a:t>
            </a:r>
          </a:p>
          <a:p>
            <a:r>
              <a:rPr lang="en-US" sz="2000" b="1" dirty="0"/>
              <a:t>					          Zone Time	  12-26-18</a:t>
            </a:r>
          </a:p>
          <a:p>
            <a:endParaRPr lang="en-US" sz="2000" b="1" dirty="0"/>
          </a:p>
        </p:txBody>
      </p:sp>
      <p:grpSp>
        <p:nvGrpSpPr>
          <p:cNvPr id="2" name="Group 15"/>
          <p:cNvGrpSpPr>
            <a:grpSpLocks/>
          </p:cNvGrpSpPr>
          <p:nvPr/>
        </p:nvGrpSpPr>
        <p:grpSpPr bwMode="auto">
          <a:xfrm>
            <a:off x="1295400" y="5273675"/>
            <a:ext cx="2525713" cy="1392238"/>
            <a:chOff x="1295400" y="5273675"/>
            <a:chExt cx="2525713" cy="1392457"/>
          </a:xfrm>
        </p:grpSpPr>
        <p:grpSp>
          <p:nvGrpSpPr>
            <p:cNvPr id="31751" name="Group 12"/>
            <p:cNvGrpSpPr>
              <a:grpSpLocks/>
            </p:cNvGrpSpPr>
            <p:nvPr/>
          </p:nvGrpSpPr>
          <p:grpSpPr bwMode="auto">
            <a:xfrm>
              <a:off x="1295400" y="5273675"/>
              <a:ext cx="2525713" cy="1392457"/>
              <a:chOff x="1295400" y="5273675"/>
              <a:chExt cx="2525713" cy="1392457"/>
            </a:xfrm>
          </p:grpSpPr>
          <p:grpSp>
            <p:nvGrpSpPr>
              <p:cNvPr id="4" name="Group 20"/>
              <p:cNvGrpSpPr>
                <a:grpSpLocks/>
              </p:cNvGrpSpPr>
              <p:nvPr/>
            </p:nvGrpSpPr>
            <p:grpSpPr bwMode="auto">
              <a:xfrm>
                <a:off x="1295400" y="5273675"/>
                <a:ext cx="2525713" cy="1384300"/>
                <a:chOff x="-2981325" y="4419600"/>
                <a:chExt cx="2525756" cy="1384995"/>
              </a:xfrm>
              <a:solidFill>
                <a:schemeClr val="accent3"/>
              </a:solidFill>
            </p:grpSpPr>
            <p:sp>
              <p:nvSpPr>
                <p:cNvPr id="6" name="TextBox 3"/>
                <p:cNvSpPr txBox="1">
                  <a:spLocks noChangeArrowheads="1"/>
                </p:cNvSpPr>
                <p:nvPr/>
              </p:nvSpPr>
              <p:spPr bwMode="auto">
                <a:xfrm>
                  <a:off x="-2981325" y="4419600"/>
                  <a:ext cx="2525756" cy="1384995"/>
                </a:xfrm>
                <a:prstGeom prst="rect">
                  <a:avLst/>
                </a:prstGeom>
                <a:grpFill/>
                <a:ln w="9525">
                  <a:solidFill>
                    <a:schemeClr val="tx1"/>
                  </a:solidFill>
                  <a:miter lim="800000"/>
                  <a:headEnd/>
                  <a:tailEnd/>
                </a:ln>
              </p:spPr>
              <p:txBody>
                <a:bodyPr>
                  <a:spAutoFit/>
                </a:bodyPr>
                <a:lstStyle/>
                <a:p>
                  <a:pPr>
                    <a:defRPr/>
                  </a:pPr>
                  <a:r>
                    <a:rPr lang="en-US" sz="1200" b="1" dirty="0"/>
                    <a:t>                        Sun  </a:t>
                  </a:r>
                </a:p>
                <a:p>
                  <a:pPr>
                    <a:defRPr/>
                  </a:pPr>
                  <a:r>
                    <a:rPr lang="en-US" sz="1200" b="1" dirty="0"/>
                    <a:t>Day        </a:t>
                  </a:r>
                  <a:r>
                    <a:rPr lang="en-US" sz="1200" b="1" i="1" dirty="0" err="1"/>
                    <a:t>Eqn</a:t>
                  </a:r>
                  <a:r>
                    <a:rPr lang="en-US" sz="1200" b="1" i="1" dirty="0"/>
                    <a:t> of Time            </a:t>
                  </a:r>
                  <a:r>
                    <a:rPr lang="en-US" sz="1200" b="1" dirty="0"/>
                    <a:t>Mer.</a:t>
                  </a:r>
                </a:p>
                <a:p>
                  <a:pPr>
                    <a:defRPr/>
                  </a:pPr>
                  <a:r>
                    <a:rPr lang="en-US" sz="1200" b="1" dirty="0"/>
                    <a:t>             00h         12h             Pass.</a:t>
                  </a:r>
                </a:p>
                <a:p>
                  <a:pPr>
                    <a:defRPr/>
                  </a:pPr>
                  <a:r>
                    <a:rPr lang="en-US" sz="1200" b="1" dirty="0"/>
                    <a:t>     d        m    s    m    s        h      m</a:t>
                  </a:r>
                </a:p>
                <a:p>
                  <a:pPr>
                    <a:defRPr/>
                  </a:pPr>
                  <a:r>
                    <a:rPr lang="en-US" sz="1200" b="1" dirty="0"/>
                    <a:t>    27     02   13   01   58      12    13</a:t>
                  </a:r>
                </a:p>
                <a:p>
                  <a:pPr>
                    <a:defRPr/>
                  </a:pPr>
                  <a:r>
                    <a:rPr lang="en-US" sz="1200" b="1" dirty="0"/>
                    <a:t>    28     01   43   01   28      12    13    </a:t>
                  </a:r>
                </a:p>
                <a:p>
                  <a:pPr>
                    <a:defRPr/>
                  </a:pPr>
                  <a:r>
                    <a:rPr lang="en-US" sz="1200" b="1" dirty="0"/>
                    <a:t>    29     01   13   00   58      12    13</a:t>
                  </a:r>
                </a:p>
              </p:txBody>
            </p:sp>
            <p:cxnSp>
              <p:nvCxnSpPr>
                <p:cNvPr id="7" name="Straight Connector 14"/>
                <p:cNvCxnSpPr>
                  <a:cxnSpLocks noChangeShapeType="1"/>
                </p:cNvCxnSpPr>
                <p:nvPr/>
              </p:nvCxnSpPr>
              <p:spPr bwMode="auto">
                <a:xfrm flipV="1">
                  <a:off x="-2524125" y="4419600"/>
                  <a:ext cx="0" cy="1371600"/>
                </a:xfrm>
                <a:prstGeom prst="line">
                  <a:avLst/>
                </a:prstGeom>
                <a:grpFill/>
                <a:ln w="9525" algn="ctr">
                  <a:solidFill>
                    <a:schemeClr val="tx1"/>
                  </a:solidFill>
                  <a:round/>
                  <a:headEnd/>
                  <a:tailEnd/>
                </a:ln>
              </p:spPr>
            </p:cxnSp>
            <p:cxnSp>
              <p:nvCxnSpPr>
                <p:cNvPr id="8" name="Straight Connector 15"/>
                <p:cNvCxnSpPr>
                  <a:cxnSpLocks noChangeShapeType="1"/>
                </p:cNvCxnSpPr>
                <p:nvPr/>
              </p:nvCxnSpPr>
              <p:spPr bwMode="auto">
                <a:xfrm flipV="1">
                  <a:off x="-1304925" y="4419600"/>
                  <a:ext cx="0" cy="1371600"/>
                </a:xfrm>
                <a:prstGeom prst="line">
                  <a:avLst/>
                </a:prstGeom>
                <a:grpFill/>
                <a:ln w="9525" algn="ctr">
                  <a:solidFill>
                    <a:schemeClr val="tx1"/>
                  </a:solidFill>
                  <a:round/>
                  <a:headEnd/>
                  <a:tailEnd/>
                </a:ln>
              </p:spPr>
            </p:cxnSp>
            <p:cxnSp>
              <p:nvCxnSpPr>
                <p:cNvPr id="9" name="Straight Connector 16"/>
                <p:cNvCxnSpPr>
                  <a:cxnSpLocks noChangeShapeType="1"/>
                </p:cNvCxnSpPr>
                <p:nvPr/>
              </p:nvCxnSpPr>
              <p:spPr bwMode="auto">
                <a:xfrm flipV="1">
                  <a:off x="-1914525" y="4876800"/>
                  <a:ext cx="0" cy="914400"/>
                </a:xfrm>
                <a:prstGeom prst="line">
                  <a:avLst/>
                </a:prstGeom>
                <a:grpFill/>
                <a:ln w="9525" algn="ctr">
                  <a:solidFill>
                    <a:schemeClr val="tx1"/>
                  </a:solidFill>
                  <a:round/>
                  <a:headEnd/>
                  <a:tailEnd/>
                </a:ln>
              </p:spPr>
            </p:cxnSp>
            <p:cxnSp>
              <p:nvCxnSpPr>
                <p:cNvPr id="10" name="Straight Connector 19"/>
                <p:cNvCxnSpPr>
                  <a:cxnSpLocks noChangeShapeType="1"/>
                </p:cNvCxnSpPr>
                <p:nvPr/>
              </p:nvCxnSpPr>
              <p:spPr bwMode="auto">
                <a:xfrm>
                  <a:off x="-2981325" y="5013623"/>
                  <a:ext cx="2514600" cy="0"/>
                </a:xfrm>
                <a:prstGeom prst="line">
                  <a:avLst/>
                </a:prstGeom>
                <a:grpFill/>
                <a:ln w="9525" algn="ctr">
                  <a:solidFill>
                    <a:schemeClr val="tx1"/>
                  </a:solidFill>
                  <a:round/>
                  <a:headEnd/>
                  <a:tailEnd/>
                </a:ln>
              </p:spPr>
            </p:cxnSp>
          </p:grpSp>
          <p:sp>
            <p:nvSpPr>
              <p:cNvPr id="11" name="TextBox 10"/>
              <p:cNvSpPr txBox="1"/>
              <p:nvPr/>
            </p:nvSpPr>
            <p:spPr>
              <a:xfrm>
                <a:off x="1782763" y="6019917"/>
                <a:ext cx="569912" cy="646215"/>
              </a:xfrm>
              <a:prstGeom prst="rect">
                <a:avLst/>
              </a:prstGeom>
              <a:solidFill>
                <a:schemeClr val="tx1">
                  <a:lumMod val="50000"/>
                  <a:lumOff val="50000"/>
                </a:schemeClr>
              </a:solidFill>
            </p:spPr>
            <p:txBody>
              <a:bodyPr>
                <a:spAutoFit/>
              </a:bodyPr>
              <a:lstStyle/>
              <a:p>
                <a:pPr marL="457200" indent="-457200">
                  <a:defRPr/>
                </a:pPr>
                <a:r>
                  <a:rPr lang="en-US" sz="1200" dirty="0"/>
                  <a:t>13  01</a:t>
                </a:r>
              </a:p>
              <a:p>
                <a:pPr marL="457200" indent="-457200">
                  <a:defRPr/>
                </a:pPr>
                <a:r>
                  <a:rPr lang="en-US" sz="1200" dirty="0"/>
                  <a:t>12  51</a:t>
                </a:r>
              </a:p>
              <a:p>
                <a:pPr marL="457200" indent="-457200">
                  <a:defRPr/>
                </a:pPr>
                <a:r>
                  <a:rPr lang="en-US" sz="1200" dirty="0"/>
                  <a:t>12  40</a:t>
                </a:r>
              </a:p>
            </p:txBody>
          </p:sp>
          <p:sp>
            <p:nvSpPr>
              <p:cNvPr id="12" name="TextBox 11"/>
              <p:cNvSpPr txBox="1"/>
              <p:nvPr/>
            </p:nvSpPr>
            <p:spPr>
              <a:xfrm>
                <a:off x="2371725" y="6019917"/>
                <a:ext cx="569913" cy="646215"/>
              </a:xfrm>
              <a:prstGeom prst="rect">
                <a:avLst/>
              </a:prstGeom>
              <a:solidFill>
                <a:schemeClr val="tx1">
                  <a:lumMod val="50000"/>
                  <a:lumOff val="50000"/>
                </a:schemeClr>
              </a:solidFill>
            </p:spPr>
            <p:txBody>
              <a:bodyPr wrap="none">
                <a:spAutoFit/>
              </a:bodyPr>
              <a:lstStyle/>
              <a:p>
                <a:pPr marL="457200" indent="-457200">
                  <a:defRPr/>
                </a:pPr>
                <a:r>
                  <a:rPr lang="en-US" sz="1200" dirty="0"/>
                  <a:t>12  56</a:t>
                </a:r>
              </a:p>
              <a:p>
                <a:pPr marL="457200" indent="-457200">
                  <a:defRPr/>
                </a:pPr>
                <a:r>
                  <a:rPr lang="en-US" sz="1200" dirty="0"/>
                  <a:t>12  45</a:t>
                </a:r>
              </a:p>
              <a:p>
                <a:pPr marL="457200" indent="-457200">
                  <a:defRPr/>
                </a:pPr>
                <a:r>
                  <a:rPr lang="en-US" sz="1200" dirty="0"/>
                  <a:t>12  34</a:t>
                </a:r>
              </a:p>
            </p:txBody>
          </p:sp>
        </p:grpSp>
        <p:sp>
          <p:nvSpPr>
            <p:cNvPr id="15" name="Frame 14"/>
            <p:cNvSpPr/>
            <p:nvPr/>
          </p:nvSpPr>
          <p:spPr bwMode="auto">
            <a:xfrm>
              <a:off x="2362200" y="6400977"/>
              <a:ext cx="609600" cy="228636"/>
            </a:xfrm>
            <a:prstGeom prst="frame">
              <a:avLst/>
            </a:prstGeom>
            <a:solidFill>
              <a:srgbClr val="FF0000"/>
            </a:solidFill>
            <a:ln w="9525" cap="flat" cmpd="sng" algn="ctr">
              <a:noFill/>
              <a:prstDash val="solid"/>
              <a:round/>
              <a:headEnd type="none" w="med" len="med"/>
              <a:tailEnd type="none" w="med" len="med"/>
            </a:ln>
            <a:effectLst/>
          </p:spPr>
          <p:txBody>
            <a:bodyPr wrap="none"/>
            <a:lstStyle/>
            <a:p>
              <a:pPr>
                <a:defRPr/>
              </a:pPr>
              <a:endParaRPr lang="en-US"/>
            </a:p>
          </p:txBody>
        </p:sp>
      </p:grpSp>
      <p:sp>
        <p:nvSpPr>
          <p:cNvPr id="31749" name="Rectangle 16"/>
          <p:cNvSpPr>
            <a:spLocks noChangeArrowheads="1"/>
          </p:cNvSpPr>
          <p:nvPr/>
        </p:nvSpPr>
        <p:spPr bwMode="auto">
          <a:xfrm>
            <a:off x="609600" y="3429000"/>
            <a:ext cx="5181600" cy="400050"/>
          </a:xfrm>
          <a:prstGeom prst="rect">
            <a:avLst/>
          </a:prstGeom>
          <a:noFill/>
          <a:ln w="9525">
            <a:noFill/>
            <a:miter lim="800000"/>
            <a:headEnd/>
            <a:tailEnd/>
          </a:ln>
        </p:spPr>
        <p:txBody>
          <a:bodyPr>
            <a:spAutoFit/>
          </a:bodyPr>
          <a:lstStyle/>
          <a:p>
            <a:r>
              <a:rPr lang="en-US" sz="2000" b="1"/>
              <a:t>    </a:t>
            </a:r>
          </a:p>
        </p:txBody>
      </p:sp>
      <p:sp>
        <p:nvSpPr>
          <p:cNvPr id="16" name="TextBox 15"/>
          <p:cNvSpPr txBox="1">
            <a:spLocks noChangeArrowheads="1"/>
          </p:cNvSpPr>
          <p:nvPr/>
        </p:nvSpPr>
        <p:spPr bwMode="auto">
          <a:xfrm>
            <a:off x="4953000" y="5710238"/>
            <a:ext cx="3960826" cy="461665"/>
          </a:xfrm>
          <a:prstGeom prst="rect">
            <a:avLst/>
          </a:prstGeom>
          <a:noFill/>
          <a:ln w="9525">
            <a:noFill/>
            <a:miter lim="800000"/>
            <a:headEnd/>
            <a:tailEnd/>
          </a:ln>
        </p:spPr>
        <p:txBody>
          <a:bodyPr wrap="square">
            <a:spAutoFit/>
          </a:bodyPr>
          <a:lstStyle/>
          <a:p>
            <a:r>
              <a:rPr lang="en-US" b="1" dirty="0" smtClean="0"/>
              <a:t>Zn =180</a:t>
            </a:r>
            <a:r>
              <a:rPr lang="en-US" b="1" dirty="0" smtClean="0">
                <a:sym typeface="Symbol"/>
              </a:rPr>
              <a:t></a:t>
            </a:r>
            <a:r>
              <a:rPr lang="en-US" b="1" dirty="0" smtClean="0"/>
              <a:t>      </a:t>
            </a:r>
            <a:r>
              <a:rPr lang="en-US" b="1" dirty="0" err="1" smtClean="0"/>
              <a:t>Hc</a:t>
            </a:r>
            <a:r>
              <a:rPr lang="en-US" b="1" dirty="0" smtClean="0"/>
              <a:t> </a:t>
            </a:r>
            <a:r>
              <a:rPr lang="en-US" b="1" dirty="0"/>
              <a:t>= 34</a:t>
            </a:r>
            <a:r>
              <a:rPr lang="en-US" b="1" dirty="0">
                <a:sym typeface="Symbol" pitchFamily="18" charset="2"/>
              </a:rPr>
              <a:t></a:t>
            </a:r>
            <a:r>
              <a:rPr lang="en-US" b="1" dirty="0"/>
              <a:t> </a:t>
            </a:r>
            <a:r>
              <a:rPr lang="en-US" b="1" dirty="0" smtClean="0"/>
              <a:t>10.48</a:t>
            </a:r>
            <a:r>
              <a:rPr lang="en-US" b="1" dirty="0"/>
              <a:t>'</a:t>
            </a:r>
          </a:p>
        </p:txBody>
      </p:sp>
      <p:sp>
        <p:nvSpPr>
          <p:cNvPr id="17" name="TextBox 16"/>
          <p:cNvSpPr txBox="1"/>
          <p:nvPr/>
        </p:nvSpPr>
        <p:spPr>
          <a:xfrm>
            <a:off x="1143000" y="4258270"/>
            <a:ext cx="1992853" cy="923330"/>
          </a:xfrm>
          <a:prstGeom prst="rect">
            <a:avLst/>
          </a:prstGeom>
          <a:noFill/>
        </p:spPr>
        <p:txBody>
          <a:bodyPr wrap="none" rtlCol="0">
            <a:spAutoFit/>
          </a:bodyPr>
          <a:lstStyle/>
          <a:p>
            <a:r>
              <a:rPr lang="en-US" sz="1800" dirty="0" smtClean="0"/>
              <a:t>LHA 	</a:t>
            </a:r>
            <a:r>
              <a:rPr lang="en-US" sz="1800" u="sng" dirty="0" smtClean="0"/>
              <a:t>  0.00000</a:t>
            </a:r>
          </a:p>
          <a:p>
            <a:r>
              <a:rPr lang="en-US" sz="1800" dirty="0" smtClean="0"/>
              <a:t>Lat    	</a:t>
            </a:r>
            <a:r>
              <a:rPr lang="en-US" sz="1800" u="sng" dirty="0" smtClean="0"/>
              <a:t>48.14167</a:t>
            </a:r>
          </a:p>
          <a:p>
            <a:r>
              <a:rPr lang="en-US" sz="1800" dirty="0" smtClean="0"/>
              <a:t>Dec 	 </a:t>
            </a:r>
            <a:r>
              <a:rPr lang="en-US" sz="1800" u="sng" dirty="0" smtClean="0"/>
              <a:t>-7.68367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66800" y="228600"/>
            <a:ext cx="7620000" cy="990600"/>
          </a:xfrm>
          <a:prstGeom prst="rect">
            <a:avLst/>
          </a:prstGeom>
          <a:noFill/>
          <a:ln w="9525">
            <a:noFill/>
            <a:miter lim="800000"/>
            <a:headEnd/>
            <a:tailEnd/>
          </a:ln>
        </p:spPr>
        <p:txBody>
          <a:bodyPr anchor="ctr"/>
          <a:lstStyle/>
          <a:p>
            <a:pPr algn="ctr"/>
            <a:r>
              <a:rPr lang="en-US" sz="3600" b="1"/>
              <a:t>GHA = Observer’s Meridian method</a:t>
            </a:r>
            <a:endParaRPr lang="en-US" sz="3600">
              <a:solidFill>
                <a:schemeClr val="tx2"/>
              </a:solidFill>
            </a:endParaRPr>
          </a:p>
        </p:txBody>
      </p:sp>
      <p:sp>
        <p:nvSpPr>
          <p:cNvPr id="5" name="Rectangle 4"/>
          <p:cNvSpPr>
            <a:spLocks noChangeArrowheads="1"/>
          </p:cNvSpPr>
          <p:nvPr/>
        </p:nvSpPr>
        <p:spPr bwMode="auto">
          <a:xfrm>
            <a:off x="1066800" y="1066800"/>
            <a:ext cx="7772400" cy="5570538"/>
          </a:xfrm>
          <a:prstGeom prst="rect">
            <a:avLst/>
          </a:prstGeom>
          <a:noFill/>
          <a:ln w="9525">
            <a:noFill/>
            <a:miter lim="800000"/>
            <a:headEnd/>
            <a:tailEnd/>
          </a:ln>
        </p:spPr>
        <p:txBody>
          <a:bodyPr>
            <a:spAutoFit/>
          </a:bodyPr>
          <a:lstStyle/>
          <a:p>
            <a:r>
              <a:rPr lang="en-US" sz="2000" b="1" dirty="0"/>
              <a:t>On 29 February you plan on taking a meridian transit sight of the sun from Ediz Hook, </a:t>
            </a:r>
            <a:r>
              <a:rPr lang="en-US" sz="2000" b="1" dirty="0" smtClean="0"/>
              <a:t>L = 48</a:t>
            </a:r>
            <a:r>
              <a:rPr lang="en-US" sz="2000" b="1" dirty="0" smtClean="0">
                <a:sym typeface="Symbol"/>
              </a:rPr>
              <a:t></a:t>
            </a:r>
            <a:r>
              <a:rPr lang="en-US" sz="2000" b="1" dirty="0" smtClean="0"/>
              <a:t> 08.5' N; Lo 123º 26.1' W; (</a:t>
            </a:r>
            <a:r>
              <a:rPr lang="en-US" sz="2000" b="1" dirty="0"/>
              <a:t>ZD +8).  </a:t>
            </a:r>
            <a:r>
              <a:rPr lang="en-US" sz="2000" b="1" dirty="0" smtClean="0"/>
              <a:t/>
            </a:r>
            <a:br>
              <a:rPr lang="en-US" sz="2000" b="1" dirty="0" smtClean="0"/>
            </a:br>
            <a:r>
              <a:rPr lang="en-US" sz="2000" b="1" dirty="0" smtClean="0"/>
              <a:t>Use </a:t>
            </a:r>
            <a:r>
              <a:rPr lang="en-US" sz="2000" b="1" dirty="0"/>
              <a:t>Excerpts from </a:t>
            </a:r>
            <a:r>
              <a:rPr lang="en-US" sz="2000" b="1" i="1" dirty="0"/>
              <a:t>Nautical Almanac </a:t>
            </a:r>
            <a:r>
              <a:rPr lang="en-US" sz="2000" b="1" dirty="0"/>
              <a:t>supplied with JN course materials to find Zone Time of Transit. </a:t>
            </a:r>
          </a:p>
          <a:p>
            <a:endParaRPr lang="en-US" sz="2000" b="1" dirty="0"/>
          </a:p>
          <a:p>
            <a:r>
              <a:rPr lang="en-US" sz="2000" b="1" dirty="0"/>
              <a:t>From the </a:t>
            </a:r>
            <a:r>
              <a:rPr lang="en-US" sz="2000" b="1" i="1" dirty="0"/>
              <a:t>Nautical Almanac</a:t>
            </a:r>
            <a:r>
              <a:rPr lang="en-US" sz="2000" b="1" dirty="0"/>
              <a:t> you determine that at UT 2000 the GHA of the Sun will be 116 </a:t>
            </a:r>
            <a:r>
              <a:rPr lang="en-US" sz="2000" b="1" dirty="0">
                <a:cs typeface="Times New Roman" pitchFamily="18" charset="0"/>
              </a:rPr>
              <a:t>º</a:t>
            </a:r>
            <a:r>
              <a:rPr lang="en-US" sz="2000" b="1" dirty="0"/>
              <a:t> 52.5</a:t>
            </a:r>
            <a:r>
              <a:rPr lang="en-US" sz="2000" b="1" dirty="0">
                <a:cs typeface="Times New Roman" pitchFamily="18" charset="0"/>
              </a:rPr>
              <a:t>'</a:t>
            </a:r>
            <a:r>
              <a:rPr lang="en-US" sz="2000" b="1" dirty="0"/>
              <a:t>  with a Declination of 07</a:t>
            </a:r>
            <a:r>
              <a:rPr lang="en-US" sz="2000" b="1" dirty="0">
                <a:cs typeface="Times New Roman" pitchFamily="18" charset="0"/>
              </a:rPr>
              <a:t>° 41.4'S</a:t>
            </a:r>
          </a:p>
          <a:p>
            <a:endParaRPr lang="en-US" sz="1200" b="1" dirty="0"/>
          </a:p>
          <a:p>
            <a:r>
              <a:rPr lang="en-US" sz="2000" b="1" dirty="0"/>
              <a:t>Then the Difference between 123</a:t>
            </a:r>
            <a:r>
              <a:rPr lang="en-US" sz="2000" b="1" dirty="0">
                <a:cs typeface="Times New Roman" pitchFamily="18" charset="0"/>
              </a:rPr>
              <a:t>º</a:t>
            </a:r>
            <a:r>
              <a:rPr lang="en-US" sz="2000" b="1" dirty="0"/>
              <a:t> 26.1</a:t>
            </a:r>
            <a:r>
              <a:rPr lang="en-US" sz="2000" b="1" dirty="0">
                <a:cs typeface="Times New Roman" pitchFamily="18" charset="0"/>
              </a:rPr>
              <a:t>'</a:t>
            </a:r>
            <a:r>
              <a:rPr lang="en-US" sz="2000" b="1" dirty="0"/>
              <a:t> and 116 </a:t>
            </a:r>
            <a:r>
              <a:rPr lang="en-US" sz="2000" b="1" dirty="0">
                <a:cs typeface="Times New Roman" pitchFamily="18" charset="0"/>
              </a:rPr>
              <a:t>º</a:t>
            </a:r>
            <a:r>
              <a:rPr lang="en-US" sz="2000" b="1" dirty="0"/>
              <a:t> 52.5</a:t>
            </a:r>
            <a:r>
              <a:rPr lang="en-US" sz="2000" b="1" dirty="0">
                <a:cs typeface="Times New Roman" pitchFamily="18" charset="0"/>
              </a:rPr>
              <a:t>'</a:t>
            </a:r>
            <a:r>
              <a:rPr lang="en-US" sz="2000" b="1" dirty="0"/>
              <a:t> is 06</a:t>
            </a:r>
            <a:r>
              <a:rPr lang="en-US" sz="2000" b="1" dirty="0">
                <a:cs typeface="Times New Roman" pitchFamily="18" charset="0"/>
              </a:rPr>
              <a:t>º 33.6'</a:t>
            </a:r>
            <a:r>
              <a:rPr lang="en-US" sz="2000" b="1" dirty="0"/>
              <a:t> </a:t>
            </a:r>
            <a:endParaRPr lang="en-US" sz="2000" b="1" dirty="0">
              <a:cs typeface="Times New Roman" pitchFamily="18" charset="0"/>
            </a:endParaRPr>
          </a:p>
          <a:p>
            <a:endParaRPr lang="en-US" sz="1200" b="1" dirty="0"/>
          </a:p>
          <a:p>
            <a:r>
              <a:rPr lang="en-US" sz="2000" b="1" dirty="0"/>
              <a:t>From the yellow pages we find that 06</a:t>
            </a:r>
            <a:r>
              <a:rPr lang="en-US" sz="2000" b="1" dirty="0">
                <a:cs typeface="Times New Roman" pitchFamily="18" charset="0"/>
              </a:rPr>
              <a:t>º 33.6'</a:t>
            </a:r>
            <a:r>
              <a:rPr lang="en-US" sz="2000" b="1" dirty="0"/>
              <a:t> converted to time is </a:t>
            </a:r>
            <a:br>
              <a:rPr lang="en-US" sz="2000" b="1" dirty="0"/>
            </a:br>
            <a:r>
              <a:rPr lang="en-US" sz="2000" b="1" dirty="0"/>
              <a:t>26 minutes 14 seconds</a:t>
            </a:r>
          </a:p>
          <a:p>
            <a:r>
              <a:rPr lang="en-US" sz="2000" b="1" dirty="0"/>
              <a:t>					UT   20-00-00</a:t>
            </a:r>
          </a:p>
          <a:p>
            <a:r>
              <a:rPr lang="en-US" sz="2000" b="1" dirty="0"/>
              <a:t>		   06</a:t>
            </a:r>
            <a:r>
              <a:rPr lang="en-US" sz="2000" b="1" dirty="0">
                <a:cs typeface="Times New Roman" pitchFamily="18" charset="0"/>
              </a:rPr>
              <a:t>º 33.6'</a:t>
            </a:r>
            <a:r>
              <a:rPr lang="en-US" sz="2000" b="1" dirty="0"/>
              <a:t> converted to time  </a:t>
            </a:r>
            <a:r>
              <a:rPr lang="en-US" sz="2000" b="1" u="sng" dirty="0"/>
              <a:t>+     26-14 </a:t>
            </a:r>
            <a:r>
              <a:rPr lang="en-US" sz="2000" b="1" dirty="0"/>
              <a:t>	</a:t>
            </a:r>
            <a:br>
              <a:rPr lang="en-US" sz="2000" b="1" dirty="0"/>
            </a:br>
            <a:r>
              <a:rPr lang="en-US" sz="2000" b="1" dirty="0"/>
              <a:t>					UT    20-26-14</a:t>
            </a:r>
          </a:p>
          <a:p>
            <a:r>
              <a:rPr lang="en-US" sz="2000" b="1" dirty="0"/>
              <a:t>				</a:t>
            </a:r>
            <a:r>
              <a:rPr lang="en-US" sz="2000" b="1" dirty="0" smtClean="0"/>
              <a:t>	ZD    </a:t>
            </a:r>
            <a:r>
              <a:rPr lang="en-US" sz="2000" b="1" u="sng" dirty="0" smtClean="0"/>
              <a:t>+8   (rev) </a:t>
            </a:r>
            <a:endParaRPr lang="en-US" sz="2000" b="1" u="sng" dirty="0"/>
          </a:p>
          <a:p>
            <a:r>
              <a:rPr lang="en-US" sz="2000" b="1" dirty="0"/>
              <a:t>				 Zone Time     12-26-14</a:t>
            </a:r>
          </a:p>
          <a:p>
            <a:r>
              <a:rPr lang="en-US" sz="2000" b="1" dirty="0"/>
              <a:t>		</a:t>
            </a:r>
            <a:r>
              <a:rPr lang="en-US" sz="2000" b="1" u="sng" dirty="0"/>
              <a:t> </a:t>
            </a:r>
          </a:p>
        </p:txBody>
      </p:sp>
      <p:sp>
        <p:nvSpPr>
          <p:cNvPr id="4" name="TextBox 3"/>
          <p:cNvSpPr txBox="1">
            <a:spLocks noChangeArrowheads="1"/>
          </p:cNvSpPr>
          <p:nvPr/>
        </p:nvSpPr>
        <p:spPr bwMode="auto">
          <a:xfrm>
            <a:off x="3886200" y="6172200"/>
            <a:ext cx="3962400" cy="400110"/>
          </a:xfrm>
          <a:prstGeom prst="rect">
            <a:avLst/>
          </a:prstGeom>
          <a:noFill/>
          <a:ln w="9525">
            <a:noFill/>
            <a:miter lim="800000"/>
            <a:headEnd/>
            <a:tailEnd/>
          </a:ln>
        </p:spPr>
        <p:txBody>
          <a:bodyPr wrap="square">
            <a:spAutoFit/>
          </a:bodyPr>
          <a:lstStyle/>
          <a:p>
            <a:r>
              <a:rPr lang="en-US" sz="2000" b="1" dirty="0" smtClean="0"/>
              <a:t>Zn </a:t>
            </a:r>
            <a:r>
              <a:rPr lang="en-US" sz="2000" b="1" smtClean="0"/>
              <a:t>= 180</a:t>
            </a:r>
            <a:r>
              <a:rPr lang="en-US" sz="2000" b="1" smtClean="0">
                <a:sym typeface="Symbol"/>
              </a:rPr>
              <a:t></a:t>
            </a:r>
            <a:r>
              <a:rPr lang="en-US" sz="2000" b="1" smtClean="0"/>
              <a:t> </a:t>
            </a:r>
            <a:r>
              <a:rPr lang="en-US" sz="2000" b="1" dirty="0" smtClean="0"/>
              <a:t>	</a:t>
            </a:r>
            <a:r>
              <a:rPr lang="en-US" sz="2000" b="1" dirty="0" err="1" smtClean="0"/>
              <a:t>Hc</a:t>
            </a:r>
            <a:r>
              <a:rPr lang="en-US" sz="2000" b="1" dirty="0" smtClean="0"/>
              <a:t> </a:t>
            </a:r>
            <a:r>
              <a:rPr lang="en-US" sz="2000" b="1" dirty="0"/>
              <a:t>= 34</a:t>
            </a:r>
            <a:r>
              <a:rPr lang="en-US" sz="2000" b="1" dirty="0">
                <a:sym typeface="Symbol" pitchFamily="18" charset="2"/>
              </a:rPr>
              <a:t></a:t>
            </a:r>
            <a:r>
              <a:rPr lang="en-US" sz="2000" b="1" dirty="0"/>
              <a:t> </a:t>
            </a:r>
            <a:r>
              <a:rPr lang="en-US" sz="2000" b="1" dirty="0" smtClean="0"/>
              <a:t>10.48</a:t>
            </a:r>
            <a:r>
              <a:rPr lang="en-US" sz="2000" b="1" dirty="0"/>
              <a:t>'</a:t>
            </a:r>
          </a:p>
        </p:txBody>
      </p:sp>
      <p:sp>
        <p:nvSpPr>
          <p:cNvPr id="6" name="TextBox 5"/>
          <p:cNvSpPr txBox="1"/>
          <p:nvPr/>
        </p:nvSpPr>
        <p:spPr>
          <a:xfrm>
            <a:off x="1143000" y="5706070"/>
            <a:ext cx="1992853" cy="923330"/>
          </a:xfrm>
          <a:prstGeom prst="rect">
            <a:avLst/>
          </a:prstGeom>
          <a:noFill/>
        </p:spPr>
        <p:txBody>
          <a:bodyPr wrap="none" rtlCol="0">
            <a:spAutoFit/>
          </a:bodyPr>
          <a:lstStyle/>
          <a:p>
            <a:r>
              <a:rPr lang="en-US" sz="1800" dirty="0" smtClean="0"/>
              <a:t>LHA 	</a:t>
            </a:r>
            <a:r>
              <a:rPr lang="en-US" sz="1800" u="sng" dirty="0" smtClean="0"/>
              <a:t>  0.00000</a:t>
            </a:r>
          </a:p>
          <a:p>
            <a:r>
              <a:rPr lang="en-US" sz="1800" dirty="0" smtClean="0"/>
              <a:t>Lat    	</a:t>
            </a:r>
            <a:r>
              <a:rPr lang="en-US" sz="1800" u="sng" dirty="0" smtClean="0"/>
              <a:t>48.14167</a:t>
            </a:r>
          </a:p>
          <a:p>
            <a:r>
              <a:rPr lang="en-US" sz="1800" dirty="0" smtClean="0"/>
              <a:t>Dec 	 </a:t>
            </a:r>
            <a:r>
              <a:rPr lang="en-US" sz="1800" u="sng" dirty="0" smtClean="0"/>
              <a:t>-7.68367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81000" y="304800"/>
            <a:ext cx="8229600" cy="685800"/>
          </a:xfrm>
          <a:prstGeom prst="rect">
            <a:avLst/>
          </a:prstGeom>
          <a:noFill/>
          <a:ln w="9525">
            <a:noFill/>
            <a:miter lim="800000"/>
            <a:headEnd/>
            <a:tailEnd/>
          </a:ln>
        </p:spPr>
        <p:txBody>
          <a:bodyPr anchor="ctr"/>
          <a:lstStyle/>
          <a:p>
            <a:pPr algn="ctr"/>
            <a:r>
              <a:rPr lang="en-US" sz="4400" b="1">
                <a:solidFill>
                  <a:schemeClr val="tx2"/>
                </a:solidFill>
              </a:rPr>
              <a:t>Learning Objectives</a:t>
            </a:r>
          </a:p>
        </p:txBody>
      </p:sp>
      <p:sp>
        <p:nvSpPr>
          <p:cNvPr id="19459" name="Rectangle 5"/>
          <p:cNvSpPr>
            <a:spLocks noChangeArrowheads="1"/>
          </p:cNvSpPr>
          <p:nvPr/>
        </p:nvSpPr>
        <p:spPr bwMode="auto">
          <a:xfrm>
            <a:off x="914400" y="1219200"/>
            <a:ext cx="8001000" cy="5334000"/>
          </a:xfrm>
          <a:prstGeom prst="rect">
            <a:avLst/>
          </a:prstGeom>
          <a:noFill/>
          <a:ln w="9525">
            <a:noFill/>
            <a:miter lim="800000"/>
            <a:headEnd/>
            <a:tailEnd/>
          </a:ln>
        </p:spPr>
        <p:txBody>
          <a:bodyPr/>
          <a:lstStyle/>
          <a:p>
            <a:pPr marL="400050" indent="-400050">
              <a:spcBef>
                <a:spcPct val="20000"/>
              </a:spcBef>
              <a:defRPr/>
            </a:pPr>
            <a:r>
              <a:rPr lang="en-US" sz="2800" dirty="0" smtClean="0">
                <a:cs typeface="Times New Roman" pitchFamily="18" charset="0"/>
              </a:rPr>
              <a:t>■ </a:t>
            </a:r>
            <a:r>
              <a:rPr lang="en-US" sz="2800" dirty="0"/>
              <a:t>Determine Zone Time of Sun’s meridian transit using </a:t>
            </a:r>
            <a:r>
              <a:rPr lang="en-US" sz="2800" b="1" i="1" dirty="0" smtClean="0"/>
              <a:t>Nautical Almanac </a:t>
            </a:r>
            <a:r>
              <a:rPr lang="en-US" sz="2800" b="1" dirty="0" smtClean="0"/>
              <a:t>Mer</a:t>
            </a:r>
            <a:r>
              <a:rPr lang="en-US" sz="2800" b="1" dirty="0"/>
              <a:t>. Pass. </a:t>
            </a:r>
            <a:r>
              <a:rPr lang="en-US" sz="2800" dirty="0"/>
              <a:t>method</a:t>
            </a:r>
            <a:endParaRPr lang="en-US" sz="2800" dirty="0">
              <a:cs typeface="Times New Roman" pitchFamily="18" charset="0"/>
            </a:endParaRPr>
          </a:p>
          <a:p>
            <a:pPr marL="400050" indent="-400050">
              <a:spcBef>
                <a:spcPct val="20000"/>
              </a:spcBef>
              <a:defRPr/>
            </a:pPr>
            <a:r>
              <a:rPr lang="en-US" sz="2800" dirty="0">
                <a:cs typeface="Times New Roman" pitchFamily="18" charset="0"/>
              </a:rPr>
              <a:t>■ </a:t>
            </a:r>
            <a:r>
              <a:rPr lang="en-US" sz="2800" dirty="0"/>
              <a:t>Determine Zone Time of Sun’s meridian transit using </a:t>
            </a:r>
            <a:r>
              <a:rPr lang="en-US" sz="2800" b="1" i="1" dirty="0" smtClean="0"/>
              <a:t>Nautical Almanac Eqn</a:t>
            </a:r>
            <a:r>
              <a:rPr lang="en-US" sz="2800" b="1" i="1" dirty="0"/>
              <a:t>. of Time </a:t>
            </a:r>
            <a:r>
              <a:rPr lang="en-US" sz="2800" dirty="0"/>
              <a:t>method</a:t>
            </a:r>
            <a:endParaRPr lang="en-US" sz="2800" dirty="0">
              <a:cs typeface="Times New Roman" pitchFamily="18" charset="0"/>
            </a:endParaRPr>
          </a:p>
          <a:p>
            <a:pPr marL="400050" indent="-400050">
              <a:spcBef>
                <a:spcPct val="20000"/>
              </a:spcBef>
              <a:defRPr/>
            </a:pPr>
            <a:r>
              <a:rPr lang="en-US" sz="2800" dirty="0">
                <a:cs typeface="Times New Roman" pitchFamily="18" charset="0"/>
              </a:rPr>
              <a:t>■ </a:t>
            </a:r>
            <a:r>
              <a:rPr lang="en-US" sz="2800" dirty="0"/>
              <a:t>Determine Zone Time of Sun’s meridian transit using </a:t>
            </a:r>
            <a:r>
              <a:rPr lang="en-US" sz="2800" b="1" dirty="0" smtClean="0"/>
              <a:t>GHA </a:t>
            </a:r>
            <a:r>
              <a:rPr lang="en-US" sz="2800" b="1" dirty="0"/>
              <a:t>= </a:t>
            </a:r>
            <a:r>
              <a:rPr lang="en-US" sz="2800" b="1" dirty="0" smtClean="0"/>
              <a:t>Observer’s Meridian </a:t>
            </a:r>
            <a:r>
              <a:rPr lang="en-US" sz="2800" dirty="0" smtClean="0"/>
              <a:t>method </a:t>
            </a:r>
            <a:r>
              <a:rPr lang="en-US" sz="2800" dirty="0"/>
              <a:t/>
            </a:r>
            <a:br>
              <a:rPr lang="en-US" sz="2800" dirty="0"/>
            </a:br>
            <a:endParaRPr lang="en-US" sz="2800" i="1" dirty="0" smtClean="0">
              <a:effectLst>
                <a:outerShdw blurRad="38100" dist="38100" dir="2700000" algn="tl">
                  <a:srgbClr val="000000">
                    <a:alpha val="43137"/>
                  </a:srgbClr>
                </a:outerShdw>
              </a:effectLst>
              <a:cs typeface="Times New Roman" pitchFamily="18" charset="0"/>
            </a:endParaRPr>
          </a:p>
          <a:p>
            <a:pPr marL="400050" indent="-400050">
              <a:spcBef>
                <a:spcPct val="20000"/>
              </a:spcBef>
              <a:defRPr/>
            </a:pPr>
            <a:r>
              <a:rPr lang="en-US" sz="2800" dirty="0" smtClean="0">
                <a:cs typeface="Times New Roman" pitchFamily="18" charset="0"/>
              </a:rPr>
              <a:t>■ </a:t>
            </a:r>
            <a:r>
              <a:rPr lang="en-US" sz="2800" dirty="0" smtClean="0"/>
              <a:t>Understand difference between Zone Time (</a:t>
            </a:r>
            <a:r>
              <a:rPr lang="en-US" sz="2800" b="1" dirty="0" smtClean="0"/>
              <a:t>ZT</a:t>
            </a:r>
            <a:r>
              <a:rPr lang="en-US" sz="2800" dirty="0" smtClean="0"/>
              <a:t>) and Local Mean Time (</a:t>
            </a:r>
            <a:r>
              <a:rPr lang="en-US" sz="2800" b="1" dirty="0" smtClean="0"/>
              <a:t>LMT</a:t>
            </a:r>
            <a:r>
              <a:rPr lang="en-US" sz="2800" dirty="0" smtClean="0"/>
              <a:t>)</a:t>
            </a:r>
            <a:endParaRPr lang="en-US" sz="2800" i="1" dirty="0">
              <a:effectLst>
                <a:outerShdw blurRad="38100" dist="38100" dir="2700000" algn="tl">
                  <a:srgbClr val="000000">
                    <a:alpha val="43137"/>
                  </a:srgbClr>
                </a:outerShdw>
              </a:effectLst>
            </a:endParaRPr>
          </a:p>
          <a:p>
            <a:pPr marL="400050" indent="-400050">
              <a:spcBef>
                <a:spcPct val="20000"/>
              </a:spcBef>
              <a:defRPr/>
            </a:pPr>
            <a:r>
              <a:rPr lang="en-US" sz="2800" dirty="0" smtClean="0">
                <a:cs typeface="Times New Roman" pitchFamily="18" charset="0"/>
              </a:rPr>
              <a:t>■ </a:t>
            </a:r>
            <a:r>
              <a:rPr lang="en-US" sz="2800" dirty="0" smtClean="0"/>
              <a:t>Determine latitude </a:t>
            </a:r>
            <a:r>
              <a:rPr lang="en-US" sz="2800" dirty="0"/>
              <a:t>from an observation of the </a:t>
            </a:r>
            <a:r>
              <a:rPr lang="en-US" sz="2800" dirty="0" smtClean="0"/>
              <a:t/>
            </a:r>
            <a:br>
              <a:rPr lang="en-US" sz="2800" dirty="0" smtClean="0"/>
            </a:br>
            <a:r>
              <a:rPr lang="en-US" sz="2800" dirty="0" smtClean="0"/>
              <a:t>Sun </a:t>
            </a:r>
            <a:r>
              <a:rPr lang="en-US" sz="2800" dirty="0"/>
              <a:t>at meridian transit</a:t>
            </a:r>
          </a:p>
        </p:txBody>
      </p:sp>
      <p:sp>
        <p:nvSpPr>
          <p:cNvPr id="6" name="Rectangle 5"/>
          <p:cNvSpPr/>
          <p:nvPr/>
        </p:nvSpPr>
        <p:spPr bwMode="auto">
          <a:xfrm>
            <a:off x="990600" y="3124200"/>
            <a:ext cx="7467600" cy="1371600"/>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1524000" y="3962400"/>
            <a:ext cx="7467600" cy="461665"/>
          </a:xfrm>
          <a:prstGeom prst="rect">
            <a:avLst/>
          </a:prstGeom>
          <a:noFill/>
        </p:spPr>
        <p:txBody>
          <a:bodyPr wrap="square" rtlCol="0">
            <a:spAutoFit/>
          </a:bodyPr>
          <a:lstStyle/>
          <a:p>
            <a:r>
              <a:rPr lang="en-US" i="1" dirty="0" smtClean="0">
                <a:effectLst>
                  <a:outerShdw blurRad="38100" dist="38100" dir="2700000" algn="tl">
                    <a:srgbClr val="000000">
                      <a:alpha val="43137"/>
                    </a:srgbClr>
                  </a:outerShdw>
                </a:effectLst>
                <a:cs typeface="Times New Roman" pitchFamily="18" charset="0"/>
              </a:rPr>
              <a:t>This method is required for homework &amp; test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66800" y="228600"/>
            <a:ext cx="7620000" cy="990600"/>
          </a:xfrm>
          <a:prstGeom prst="rect">
            <a:avLst/>
          </a:prstGeom>
          <a:noFill/>
          <a:ln w="9525">
            <a:noFill/>
            <a:miter lim="800000"/>
            <a:headEnd/>
            <a:tailEnd/>
          </a:ln>
        </p:spPr>
        <p:txBody>
          <a:bodyPr anchor="ctr"/>
          <a:lstStyle/>
          <a:p>
            <a:pPr algn="ctr"/>
            <a:r>
              <a:rPr lang="en-US" sz="4400" dirty="0" smtClean="0">
                <a:solidFill>
                  <a:schemeClr val="tx2"/>
                </a:solidFill>
              </a:rPr>
              <a:t>Comparison of Results</a:t>
            </a:r>
            <a:endParaRPr lang="en-US" sz="4400" dirty="0">
              <a:solidFill>
                <a:schemeClr val="tx2"/>
              </a:solidFill>
            </a:endParaRPr>
          </a:p>
        </p:txBody>
      </p:sp>
      <p:sp>
        <p:nvSpPr>
          <p:cNvPr id="35843" name="Rectangle 4"/>
          <p:cNvSpPr>
            <a:spLocks noChangeArrowheads="1"/>
          </p:cNvSpPr>
          <p:nvPr/>
        </p:nvSpPr>
        <p:spPr bwMode="auto">
          <a:xfrm>
            <a:off x="990600" y="1295400"/>
            <a:ext cx="7924800" cy="3339376"/>
          </a:xfrm>
          <a:prstGeom prst="rect">
            <a:avLst/>
          </a:prstGeom>
          <a:noFill/>
          <a:ln w="9525">
            <a:noFill/>
            <a:miter lim="800000"/>
            <a:headEnd/>
            <a:tailEnd/>
          </a:ln>
        </p:spPr>
        <p:txBody>
          <a:bodyPr wrap="square">
            <a:spAutoFit/>
          </a:bodyPr>
          <a:lstStyle/>
          <a:p>
            <a:r>
              <a:rPr lang="en-US" sz="2000" b="1" dirty="0" smtClean="0"/>
              <a:t>29 </a:t>
            </a:r>
            <a:r>
              <a:rPr lang="en-US" sz="2000" b="1" dirty="0"/>
              <a:t>February </a:t>
            </a:r>
            <a:r>
              <a:rPr lang="en-US" sz="2000" b="1" dirty="0" smtClean="0"/>
              <a:t>meridian </a:t>
            </a:r>
            <a:r>
              <a:rPr lang="en-US" sz="2000" b="1" dirty="0"/>
              <a:t>transit sight of the sun from Ediz Hook, </a:t>
            </a:r>
            <a:r>
              <a:rPr lang="en-US" sz="2000" b="1" dirty="0" smtClean="0"/>
              <a:t/>
            </a:r>
            <a:br>
              <a:rPr lang="en-US" sz="2000" b="1" dirty="0" smtClean="0"/>
            </a:br>
            <a:r>
              <a:rPr lang="en-US" sz="2000" b="1" dirty="0" smtClean="0"/>
              <a:t>L  </a:t>
            </a:r>
            <a:r>
              <a:rPr lang="en-US" sz="2000" b="1" dirty="0" smtClean="0">
                <a:sym typeface="Symbol"/>
              </a:rPr>
              <a:t>48 08.5' N </a:t>
            </a:r>
            <a:r>
              <a:rPr lang="en-US" sz="2000" b="1" dirty="0" smtClean="0"/>
              <a:t> Lo123º 26.1' </a:t>
            </a:r>
            <a:r>
              <a:rPr lang="en-US" sz="2000" b="1" dirty="0"/>
              <a:t>W </a:t>
            </a:r>
            <a:r>
              <a:rPr lang="en-US" sz="2000" b="1" dirty="0" smtClean="0"/>
              <a:t>	(</a:t>
            </a:r>
            <a:r>
              <a:rPr lang="en-US" sz="2000" b="1" dirty="0"/>
              <a:t>ZD +8). </a:t>
            </a:r>
            <a:endParaRPr lang="en-US" sz="2000" b="1" dirty="0" smtClean="0"/>
          </a:p>
          <a:p>
            <a:endParaRPr lang="en-US" sz="2000" b="1" dirty="0"/>
          </a:p>
          <a:p>
            <a:r>
              <a:rPr lang="en-US" sz="2000" b="1" dirty="0" smtClean="0">
                <a:latin typeface="Arial Black" pitchFamily="34" charset="0"/>
              </a:rPr>
              <a:t>■ </a:t>
            </a:r>
            <a:r>
              <a:rPr lang="en-US" sz="2000" b="1" i="1" dirty="0" smtClean="0"/>
              <a:t>Nautical  Almanac </a:t>
            </a:r>
            <a:r>
              <a:rPr lang="en-US" sz="2000" b="1" dirty="0"/>
              <a:t>Mer. Pass. </a:t>
            </a:r>
            <a:r>
              <a:rPr lang="en-US" sz="2000" b="1" dirty="0" smtClean="0"/>
              <a:t>Method	 Zone Time 12-26-44						 </a:t>
            </a:r>
            <a:r>
              <a:rPr lang="en-US" sz="2000" b="1" dirty="0" err="1" smtClean="0"/>
              <a:t>Hc</a:t>
            </a:r>
            <a:r>
              <a:rPr lang="en-US" sz="2000" b="1" dirty="0" smtClean="0"/>
              <a:t> = 34</a:t>
            </a:r>
            <a:r>
              <a:rPr lang="en-US" sz="2000" b="1" dirty="0" smtClean="0">
                <a:sym typeface="Symbol" pitchFamily="18" charset="2"/>
              </a:rPr>
              <a:t></a:t>
            </a:r>
            <a:r>
              <a:rPr lang="en-US" sz="2000" b="1" dirty="0" smtClean="0"/>
              <a:t> 10.48'</a:t>
            </a:r>
          </a:p>
          <a:p>
            <a:endParaRPr lang="en-US" sz="2000" b="1" dirty="0" smtClean="0"/>
          </a:p>
          <a:p>
            <a:r>
              <a:rPr lang="en-US" sz="2000" b="1" dirty="0" smtClean="0">
                <a:latin typeface="Arial Black" pitchFamily="34" charset="0"/>
              </a:rPr>
              <a:t>■</a:t>
            </a:r>
            <a:r>
              <a:rPr lang="en-US" sz="2000" b="1" i="1" dirty="0" smtClean="0">
                <a:latin typeface="Arial Black" pitchFamily="34" charset="0"/>
              </a:rPr>
              <a:t> </a:t>
            </a:r>
            <a:r>
              <a:rPr lang="en-US" sz="2000" b="1" i="1" dirty="0" smtClean="0"/>
              <a:t>Nautical  Almanac  Eqn</a:t>
            </a:r>
            <a:r>
              <a:rPr lang="en-US" sz="2000" b="1" i="1" dirty="0"/>
              <a:t>. of Time </a:t>
            </a:r>
            <a:r>
              <a:rPr lang="en-US" sz="2000" b="1" dirty="0" smtClean="0"/>
              <a:t>method  Zone Time 12-26-18						  </a:t>
            </a:r>
            <a:r>
              <a:rPr lang="en-US" sz="2000" b="1" dirty="0" err="1" smtClean="0"/>
              <a:t>Hc</a:t>
            </a:r>
            <a:r>
              <a:rPr lang="en-US" sz="2000" b="1" dirty="0" smtClean="0"/>
              <a:t> = 34</a:t>
            </a:r>
            <a:r>
              <a:rPr lang="en-US" sz="2000" b="1" dirty="0" smtClean="0">
                <a:sym typeface="Symbol" pitchFamily="18" charset="2"/>
              </a:rPr>
              <a:t></a:t>
            </a:r>
            <a:r>
              <a:rPr lang="en-US" sz="2000" b="1" dirty="0" smtClean="0"/>
              <a:t> 10.48'</a:t>
            </a:r>
          </a:p>
          <a:p>
            <a:endParaRPr lang="en-US" sz="1100" b="1" dirty="0"/>
          </a:p>
          <a:p>
            <a:r>
              <a:rPr lang="en-US" sz="2000" b="1" dirty="0" smtClean="0">
                <a:latin typeface="Arial Black" pitchFamily="34" charset="0"/>
              </a:rPr>
              <a:t>■ </a:t>
            </a:r>
            <a:r>
              <a:rPr lang="en-US" sz="2000" b="1" dirty="0"/>
              <a:t>GHA = Observer’s Meridian </a:t>
            </a:r>
            <a:r>
              <a:rPr lang="en-US" sz="2000" b="1" dirty="0" smtClean="0"/>
              <a:t>method 	  Zone Time 12-26-14						  </a:t>
            </a:r>
            <a:r>
              <a:rPr lang="en-US" sz="2000" b="1" dirty="0" err="1" smtClean="0"/>
              <a:t>Hc</a:t>
            </a:r>
            <a:r>
              <a:rPr lang="en-US" sz="2000" b="1" dirty="0" smtClean="0"/>
              <a:t> = 34</a:t>
            </a:r>
            <a:r>
              <a:rPr lang="en-US" sz="2000" b="1" dirty="0" smtClean="0">
                <a:sym typeface="Symbol" pitchFamily="18" charset="2"/>
              </a:rPr>
              <a:t></a:t>
            </a:r>
            <a:r>
              <a:rPr lang="en-US" sz="2000" b="1" dirty="0" smtClean="0"/>
              <a:t> 10.48'</a:t>
            </a:r>
            <a:endParaRPr lang="en-US" sz="2000" b="1" dirty="0"/>
          </a:p>
        </p:txBody>
      </p:sp>
      <p:sp>
        <p:nvSpPr>
          <p:cNvPr id="4" name="Rectangle 3"/>
          <p:cNvSpPr/>
          <p:nvPr/>
        </p:nvSpPr>
        <p:spPr>
          <a:xfrm>
            <a:off x="990600" y="4939605"/>
            <a:ext cx="7848600" cy="1754326"/>
          </a:xfrm>
          <a:prstGeom prst="rect">
            <a:avLst/>
          </a:prstGeom>
        </p:spPr>
        <p:txBody>
          <a:bodyPr wrap="square">
            <a:spAutoFit/>
          </a:bodyPr>
          <a:lstStyle/>
          <a:p>
            <a:pPr algn="r"/>
            <a:r>
              <a:rPr lang="en-US" sz="2000" b="1" dirty="0" smtClean="0"/>
              <a:t>Declination of Sun 07</a:t>
            </a:r>
            <a:r>
              <a:rPr lang="en-US" sz="2000" b="1" dirty="0" smtClean="0">
                <a:cs typeface="Times New Roman" pitchFamily="18" charset="0"/>
              </a:rPr>
              <a:t>° 41.0' S = 7.690</a:t>
            </a:r>
            <a:r>
              <a:rPr lang="en-US" sz="2000" b="1" dirty="0" smtClean="0">
                <a:cs typeface="Times New Roman" pitchFamily="18" charset="0"/>
                <a:sym typeface="Symbol"/>
              </a:rPr>
              <a:t></a:t>
            </a:r>
            <a:endParaRPr lang="en-US" sz="2000" b="1" dirty="0" smtClean="0">
              <a:cs typeface="Times New Roman" pitchFamily="18" charset="0"/>
            </a:endParaRPr>
          </a:p>
          <a:p>
            <a:pPr algn="r"/>
            <a:endParaRPr lang="en-US" sz="1200" b="1" dirty="0" smtClean="0">
              <a:cs typeface="Times New Roman" pitchFamily="18" charset="0"/>
            </a:endParaRPr>
          </a:p>
          <a:p>
            <a:pPr algn="r"/>
            <a:r>
              <a:rPr lang="en-US" sz="2000" b="1" dirty="0" smtClean="0"/>
              <a:t>Observer’s Latitude = Zenith Distance </a:t>
            </a:r>
            <a:r>
              <a:rPr lang="en-US" sz="2000" b="1" dirty="0" smtClean="0">
                <a:sym typeface="Symbol"/>
              </a:rPr>
              <a:t> Declination</a:t>
            </a:r>
          </a:p>
          <a:p>
            <a:pPr algn="r"/>
            <a:endParaRPr lang="en-US" sz="1200" b="1" dirty="0" smtClean="0">
              <a:sym typeface="Symbol"/>
            </a:endParaRPr>
          </a:p>
          <a:p>
            <a:pPr algn="r"/>
            <a:r>
              <a:rPr lang="en-US" sz="2000" b="1" dirty="0" smtClean="0">
                <a:sym typeface="Symbol"/>
              </a:rPr>
              <a:t>L = (90 -34.1747)N  -7.6833S  =  48.137N  =  48 08.5' N  </a:t>
            </a:r>
          </a:p>
          <a:p>
            <a:endParaRPr lang="en-US" dirty="0"/>
          </a:p>
        </p:txBody>
      </p:sp>
      <p:cxnSp>
        <p:nvCxnSpPr>
          <p:cNvPr id="6" name="Straight Connector 5"/>
          <p:cNvCxnSpPr>
            <a:endCxn id="39" idx="0"/>
          </p:cNvCxnSpPr>
          <p:nvPr/>
        </p:nvCxnSpPr>
        <p:spPr bwMode="auto">
          <a:xfrm flipH="1">
            <a:off x="2208528" y="4308277"/>
            <a:ext cx="1272" cy="2054423"/>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905000" y="4495800"/>
            <a:ext cx="68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1905000" y="5314950"/>
            <a:ext cx="685800" cy="0"/>
          </a:xfrm>
          <a:prstGeom prst="line">
            <a:avLst/>
          </a:prstGeom>
          <a:solidFill>
            <a:schemeClr val="accent1"/>
          </a:solidFill>
          <a:ln w="22225" cap="flat" cmpd="sng" algn="ctr">
            <a:solidFill>
              <a:schemeClr val="tx1"/>
            </a:solidFill>
            <a:prstDash val="dash"/>
            <a:round/>
            <a:headEnd type="none" w="med" len="med"/>
            <a:tailEnd type="none" w="med" len="med"/>
          </a:ln>
          <a:effectLst/>
        </p:spPr>
      </p:cxnSp>
      <p:cxnSp>
        <p:nvCxnSpPr>
          <p:cNvPr id="10" name="Straight Connector 9"/>
          <p:cNvCxnSpPr/>
          <p:nvPr/>
        </p:nvCxnSpPr>
        <p:spPr bwMode="auto">
          <a:xfrm>
            <a:off x="1905000" y="5562600"/>
            <a:ext cx="68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Sun 10"/>
          <p:cNvSpPr/>
          <p:nvPr/>
        </p:nvSpPr>
        <p:spPr>
          <a:xfrm>
            <a:off x="2057400" y="5410200"/>
            <a:ext cx="304800" cy="304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2882858" y="4343400"/>
            <a:ext cx="1612942" cy="307777"/>
          </a:xfrm>
          <a:prstGeom prst="rect">
            <a:avLst/>
          </a:prstGeom>
          <a:solidFill>
            <a:schemeClr val="bg1"/>
          </a:solidFill>
        </p:spPr>
        <p:txBody>
          <a:bodyPr wrap="none" rtlCol="0">
            <a:spAutoFit/>
          </a:bodyPr>
          <a:lstStyle/>
          <a:p>
            <a:r>
              <a:rPr lang="en-US" sz="1400" dirty="0" smtClean="0"/>
              <a:t>Observer’s Latitude</a:t>
            </a:r>
            <a:endParaRPr lang="en-US" sz="1400" dirty="0"/>
          </a:p>
        </p:txBody>
      </p:sp>
      <p:sp>
        <p:nvSpPr>
          <p:cNvPr id="13" name="TextBox 12"/>
          <p:cNvSpPr txBox="1"/>
          <p:nvPr/>
        </p:nvSpPr>
        <p:spPr>
          <a:xfrm>
            <a:off x="2981671" y="5143500"/>
            <a:ext cx="752129" cy="307777"/>
          </a:xfrm>
          <a:prstGeom prst="rect">
            <a:avLst/>
          </a:prstGeom>
          <a:solidFill>
            <a:schemeClr val="bg1"/>
          </a:solidFill>
        </p:spPr>
        <p:txBody>
          <a:bodyPr wrap="none" rtlCol="0">
            <a:spAutoFit/>
          </a:bodyPr>
          <a:lstStyle/>
          <a:p>
            <a:r>
              <a:rPr lang="en-US" sz="1400" dirty="0" smtClean="0"/>
              <a:t>Equator</a:t>
            </a:r>
            <a:endParaRPr lang="en-US" sz="1400" dirty="0"/>
          </a:p>
        </p:txBody>
      </p:sp>
      <p:sp>
        <p:nvSpPr>
          <p:cNvPr id="18" name="TextBox 17"/>
          <p:cNvSpPr txBox="1"/>
          <p:nvPr/>
        </p:nvSpPr>
        <p:spPr>
          <a:xfrm>
            <a:off x="685800" y="4724400"/>
            <a:ext cx="1327608" cy="307777"/>
          </a:xfrm>
          <a:prstGeom prst="rect">
            <a:avLst/>
          </a:prstGeom>
          <a:solidFill>
            <a:schemeClr val="bg1"/>
          </a:solidFill>
        </p:spPr>
        <p:txBody>
          <a:bodyPr wrap="none" rtlCol="0">
            <a:spAutoFit/>
          </a:bodyPr>
          <a:lstStyle/>
          <a:p>
            <a:r>
              <a:rPr lang="en-US" sz="1400" dirty="0" smtClean="0"/>
              <a:t>Zenith Distance</a:t>
            </a:r>
            <a:endParaRPr lang="en-US" sz="1400" dirty="0"/>
          </a:p>
        </p:txBody>
      </p:sp>
      <p:sp>
        <p:nvSpPr>
          <p:cNvPr id="24" name="TextBox 23"/>
          <p:cNvSpPr txBox="1"/>
          <p:nvPr/>
        </p:nvSpPr>
        <p:spPr>
          <a:xfrm>
            <a:off x="838200" y="5305425"/>
            <a:ext cx="1023037" cy="307777"/>
          </a:xfrm>
          <a:prstGeom prst="rect">
            <a:avLst/>
          </a:prstGeom>
          <a:solidFill>
            <a:schemeClr val="bg1"/>
          </a:solidFill>
        </p:spPr>
        <p:txBody>
          <a:bodyPr wrap="none" rtlCol="0">
            <a:spAutoFit/>
          </a:bodyPr>
          <a:lstStyle/>
          <a:p>
            <a:r>
              <a:rPr lang="en-US" sz="1400" dirty="0" smtClean="0"/>
              <a:t>Declination</a:t>
            </a:r>
            <a:endParaRPr lang="en-US" sz="1400" dirty="0"/>
          </a:p>
        </p:txBody>
      </p:sp>
      <p:cxnSp>
        <p:nvCxnSpPr>
          <p:cNvPr id="26" name="Straight Arrow Connector 25"/>
          <p:cNvCxnSpPr/>
          <p:nvPr/>
        </p:nvCxnSpPr>
        <p:spPr bwMode="auto">
          <a:xfrm>
            <a:off x="1905000" y="5334000"/>
            <a:ext cx="0" cy="2286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9" name="Straight Arrow Connector 28"/>
          <p:cNvCxnSpPr/>
          <p:nvPr/>
        </p:nvCxnSpPr>
        <p:spPr bwMode="auto">
          <a:xfrm>
            <a:off x="2009775" y="4495800"/>
            <a:ext cx="0" cy="1066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3" name="Straight Arrow Connector 32"/>
          <p:cNvCxnSpPr/>
          <p:nvPr/>
        </p:nvCxnSpPr>
        <p:spPr bwMode="auto">
          <a:xfrm>
            <a:off x="2438400" y="4495800"/>
            <a:ext cx="0" cy="8001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9" name="TextBox 38"/>
          <p:cNvSpPr txBox="1"/>
          <p:nvPr/>
        </p:nvSpPr>
        <p:spPr>
          <a:xfrm>
            <a:off x="1371600" y="6362700"/>
            <a:ext cx="1673856" cy="307777"/>
          </a:xfrm>
          <a:prstGeom prst="rect">
            <a:avLst/>
          </a:prstGeom>
          <a:solidFill>
            <a:schemeClr val="bg1"/>
          </a:solidFill>
        </p:spPr>
        <p:txBody>
          <a:bodyPr wrap="none" rtlCol="0">
            <a:spAutoFit/>
          </a:bodyPr>
          <a:lstStyle/>
          <a:p>
            <a:r>
              <a:rPr lang="en-US" sz="1400" dirty="0" smtClean="0"/>
              <a:t>Observer’s Meridian</a:t>
            </a:r>
            <a:endParaRPr lang="en-US" sz="1400" dirty="0"/>
          </a:p>
        </p:txBody>
      </p:sp>
      <p:cxnSp>
        <p:nvCxnSpPr>
          <p:cNvPr id="20" name="Straight Arrow Connector 19"/>
          <p:cNvCxnSpPr/>
          <p:nvPr/>
        </p:nvCxnSpPr>
        <p:spPr bwMode="auto">
          <a:xfrm flipH="1">
            <a:off x="2514600" y="5314950"/>
            <a:ext cx="457200" cy="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H="1">
            <a:off x="2514600" y="4495800"/>
            <a:ext cx="381000" cy="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
        <p:nvSpPr>
          <p:cNvPr id="21" name="Oval 20"/>
          <p:cNvSpPr>
            <a:spLocks noChangeArrowheads="1"/>
          </p:cNvSpPr>
          <p:nvPr/>
        </p:nvSpPr>
        <p:spPr bwMode="auto">
          <a:xfrm>
            <a:off x="2133600" y="4419600"/>
            <a:ext cx="152400" cy="152400"/>
          </a:xfrm>
          <a:prstGeom prst="ellipse">
            <a:avLst/>
          </a:prstGeom>
          <a:noFill/>
          <a:ln w="25400" algn="ctr">
            <a:solidFill>
              <a:schemeClr val="tx1"/>
            </a:solidFill>
            <a:round/>
            <a:headEnd/>
            <a:tailEnd/>
          </a:ln>
        </p:spPr>
        <p:txBody>
          <a:bodyPr wrap="none" anchor="ctr"/>
          <a:lstStyle/>
          <a:p>
            <a:endParaRPr lang="en-US"/>
          </a:p>
        </p:txBody>
      </p:sp>
      <p:sp>
        <p:nvSpPr>
          <p:cNvPr id="23" name="TextBox 22"/>
          <p:cNvSpPr txBox="1"/>
          <p:nvPr/>
        </p:nvSpPr>
        <p:spPr>
          <a:xfrm>
            <a:off x="2466975" y="4724400"/>
            <a:ext cx="1311321" cy="307777"/>
          </a:xfrm>
          <a:prstGeom prst="rect">
            <a:avLst/>
          </a:prstGeom>
          <a:solidFill>
            <a:schemeClr val="bg1"/>
          </a:solidFill>
        </p:spPr>
        <p:txBody>
          <a:bodyPr wrap="none" rtlCol="0">
            <a:spAutoFit/>
          </a:bodyPr>
          <a:lstStyle/>
          <a:p>
            <a:r>
              <a:rPr lang="en-US" sz="1400" dirty="0" smtClean="0"/>
              <a:t>L = </a:t>
            </a:r>
            <a:r>
              <a:rPr lang="en-US" sz="1400" dirty="0" err="1" smtClean="0"/>
              <a:t>CoAlt</a:t>
            </a:r>
            <a:r>
              <a:rPr lang="en-US" sz="1400" dirty="0" smtClean="0"/>
              <a:t> </a:t>
            </a:r>
            <a:r>
              <a:rPr lang="en-US" sz="1400" dirty="0" smtClean="0">
                <a:sym typeface="Symbol"/>
              </a:rPr>
              <a:t>-Dec</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24" grpId="0" animBg="1"/>
      <p:bldP spid="39" grpId="0" animBg="1"/>
      <p:bldP spid="2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7200" y="304800"/>
            <a:ext cx="8229600" cy="685800"/>
          </a:xfrm>
          <a:prstGeom prst="rect">
            <a:avLst/>
          </a:prstGeom>
          <a:noFill/>
          <a:ln w="9525">
            <a:noFill/>
            <a:miter lim="800000"/>
            <a:headEnd/>
            <a:tailEnd/>
          </a:ln>
        </p:spPr>
        <p:txBody>
          <a:bodyPr anchor="ctr"/>
          <a:lstStyle/>
          <a:p>
            <a:pPr algn="ctr"/>
            <a:r>
              <a:rPr lang="en-US" sz="4400" b="1">
                <a:solidFill>
                  <a:schemeClr val="tx2"/>
                </a:solidFill>
              </a:rPr>
              <a:t>Computing Latitude</a:t>
            </a:r>
          </a:p>
        </p:txBody>
      </p:sp>
      <p:sp>
        <p:nvSpPr>
          <p:cNvPr id="41987" name="Rectangle 3"/>
          <p:cNvSpPr>
            <a:spLocks noChangeArrowheads="1"/>
          </p:cNvSpPr>
          <p:nvPr/>
        </p:nvSpPr>
        <p:spPr bwMode="auto">
          <a:xfrm>
            <a:off x="1219200" y="1371600"/>
            <a:ext cx="7467600" cy="5029200"/>
          </a:xfrm>
          <a:prstGeom prst="rect">
            <a:avLst/>
          </a:prstGeom>
          <a:noFill/>
          <a:ln w="9525">
            <a:noFill/>
            <a:miter lim="800000"/>
            <a:headEnd/>
            <a:tailEnd/>
          </a:ln>
        </p:spPr>
        <p:txBody>
          <a:bodyPr/>
          <a:lstStyle/>
          <a:p>
            <a:pPr marL="342900" indent="-342900">
              <a:lnSpc>
                <a:spcPct val="90000"/>
              </a:lnSpc>
              <a:spcBef>
                <a:spcPct val="20000"/>
              </a:spcBef>
            </a:pPr>
            <a:r>
              <a:rPr lang="en-US" sz="3200" dirty="0">
                <a:cs typeface="Times New Roman" pitchFamily="18" charset="0"/>
              </a:rPr>
              <a:t>■ </a:t>
            </a:r>
            <a:r>
              <a:rPr lang="en-US" sz="3200" dirty="0"/>
              <a:t>Obtain Ho at Time of Transit</a:t>
            </a:r>
          </a:p>
          <a:p>
            <a:pPr marL="342900" indent="-342900">
              <a:lnSpc>
                <a:spcPct val="90000"/>
              </a:lnSpc>
              <a:spcBef>
                <a:spcPct val="40000"/>
              </a:spcBef>
            </a:pPr>
            <a:r>
              <a:rPr lang="en-US" sz="3200" dirty="0">
                <a:cs typeface="Times New Roman" pitchFamily="18" charset="0"/>
              </a:rPr>
              <a:t>■ </a:t>
            </a:r>
            <a:r>
              <a:rPr lang="en-US" sz="3200" dirty="0"/>
              <a:t>Subtract Ho from 90° to obtain </a:t>
            </a:r>
            <a:r>
              <a:rPr lang="en-US" sz="3200" dirty="0" err="1" smtClean="0"/>
              <a:t>CoAlt</a:t>
            </a:r>
            <a:endParaRPr lang="en-US" sz="3200" dirty="0" smtClean="0"/>
          </a:p>
          <a:p>
            <a:pPr marL="342900" indent="-342900">
              <a:lnSpc>
                <a:spcPct val="90000"/>
              </a:lnSpc>
              <a:spcBef>
                <a:spcPct val="40000"/>
              </a:spcBef>
            </a:pPr>
            <a:r>
              <a:rPr lang="en-US" sz="3200" dirty="0" smtClean="0">
                <a:cs typeface="Times New Roman" pitchFamily="18" charset="0"/>
              </a:rPr>
              <a:t>■ Name of </a:t>
            </a:r>
            <a:r>
              <a:rPr lang="en-US" sz="3200" dirty="0" err="1" smtClean="0"/>
              <a:t>CoAlt</a:t>
            </a:r>
            <a:r>
              <a:rPr lang="en-US" sz="3200" dirty="0" smtClean="0"/>
              <a:t> is direction from the body to the observer </a:t>
            </a:r>
            <a:endParaRPr lang="en-US" sz="3200" dirty="0"/>
          </a:p>
          <a:p>
            <a:pPr marL="342900" indent="-342900">
              <a:lnSpc>
                <a:spcPct val="90000"/>
              </a:lnSpc>
              <a:spcBef>
                <a:spcPct val="40000"/>
              </a:spcBef>
            </a:pPr>
            <a:r>
              <a:rPr lang="en-US" sz="3200" dirty="0">
                <a:cs typeface="Times New Roman" pitchFamily="18" charset="0"/>
              </a:rPr>
              <a:t>■ </a:t>
            </a:r>
            <a:r>
              <a:rPr lang="en-US" sz="3200" dirty="0"/>
              <a:t>For </a:t>
            </a:r>
            <a:r>
              <a:rPr lang="en-US" sz="3200" dirty="0" smtClean="0"/>
              <a:t>GMT </a:t>
            </a:r>
            <a:r>
              <a:rPr lang="en-US" sz="3200" dirty="0"/>
              <a:t>of the sight, obtain </a:t>
            </a:r>
            <a:r>
              <a:rPr lang="en-US" sz="3200" dirty="0" smtClean="0"/>
              <a:t>Dec </a:t>
            </a:r>
            <a:r>
              <a:rPr lang="en-US" sz="3200" dirty="0"/>
              <a:t>of sun from the </a:t>
            </a:r>
            <a:r>
              <a:rPr lang="en-US" sz="3200" i="1" dirty="0"/>
              <a:t>Nautical</a:t>
            </a:r>
            <a:r>
              <a:rPr lang="en-US" sz="3200" dirty="0"/>
              <a:t> </a:t>
            </a:r>
            <a:r>
              <a:rPr lang="en-US" sz="3200" i="1" dirty="0"/>
              <a:t>Almanac</a:t>
            </a:r>
            <a:endParaRPr lang="en-US" sz="3200" dirty="0"/>
          </a:p>
          <a:p>
            <a:pPr marL="342900" indent="-342900">
              <a:lnSpc>
                <a:spcPct val="90000"/>
              </a:lnSpc>
              <a:spcBef>
                <a:spcPct val="40000"/>
              </a:spcBef>
            </a:pPr>
            <a:r>
              <a:rPr lang="en-US" sz="3200" dirty="0">
                <a:cs typeface="Times New Roman" pitchFamily="18" charset="0"/>
              </a:rPr>
              <a:t>■ </a:t>
            </a:r>
            <a:r>
              <a:rPr lang="en-US" sz="3200" dirty="0"/>
              <a:t>Combine </a:t>
            </a:r>
            <a:r>
              <a:rPr lang="en-US" sz="3200" dirty="0" err="1"/>
              <a:t>CoAlt</a:t>
            </a:r>
            <a:r>
              <a:rPr lang="en-US" sz="3200" dirty="0"/>
              <a:t> and Dec to obtain your latitude:	Lat = </a:t>
            </a:r>
            <a:r>
              <a:rPr lang="en-US" sz="3200" dirty="0" err="1" smtClean="0"/>
              <a:t>CoAlt</a:t>
            </a:r>
            <a:r>
              <a:rPr lang="en-US" sz="3200" dirty="0" smtClean="0"/>
              <a:t> </a:t>
            </a:r>
            <a:r>
              <a:rPr lang="en-US" sz="3200" dirty="0">
                <a:sym typeface="Symbol" pitchFamily="18" charset="2"/>
              </a:rPr>
              <a:t></a:t>
            </a:r>
            <a:r>
              <a:rPr lang="en-US" sz="3200" dirty="0" smtClean="0"/>
              <a:t>Dec</a:t>
            </a:r>
          </a:p>
          <a:p>
            <a:pPr marL="342900" indent="-342900">
              <a:lnSpc>
                <a:spcPct val="90000"/>
              </a:lnSpc>
              <a:spcBef>
                <a:spcPct val="40000"/>
              </a:spcBef>
            </a:pPr>
            <a:r>
              <a:rPr lang="en-US" sz="2000" dirty="0" smtClean="0"/>
              <a:t>    </a:t>
            </a:r>
            <a:r>
              <a:rPr lang="en-US" sz="2000" b="1" dirty="0" smtClean="0"/>
              <a:t>If </a:t>
            </a:r>
            <a:r>
              <a:rPr lang="en-US" sz="2000" b="1" dirty="0" err="1" smtClean="0"/>
              <a:t>CoAlt</a:t>
            </a:r>
            <a:r>
              <a:rPr lang="en-US" sz="2000" b="1" dirty="0" smtClean="0"/>
              <a:t> &amp; Dec have same name add; If opposite names subtract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066800" y="228600"/>
            <a:ext cx="7848600" cy="1371600"/>
          </a:xfrm>
        </p:spPr>
        <p:txBody>
          <a:bodyPr/>
          <a:lstStyle/>
          <a:p>
            <a:pPr eaLnBrk="1" hangingPunct="1"/>
            <a:r>
              <a:rPr lang="en-US" sz="2800" b="1" dirty="0" smtClean="0"/>
              <a:t>At Meridian Transit the Navigation Triangle collapses  into a segment of a great circle</a:t>
            </a:r>
          </a:p>
        </p:txBody>
      </p:sp>
      <p:sp>
        <p:nvSpPr>
          <p:cNvPr id="5" name="Rectangle 2"/>
          <p:cNvSpPr txBox="1">
            <a:spLocks noChangeArrowheads="1"/>
          </p:cNvSpPr>
          <p:nvPr/>
        </p:nvSpPr>
        <p:spPr bwMode="auto">
          <a:xfrm>
            <a:off x="1066800" y="5410200"/>
            <a:ext cx="7772400" cy="914400"/>
          </a:xfrm>
          <a:prstGeom prst="rect">
            <a:avLst/>
          </a:prstGeom>
          <a:noFill/>
          <a:ln w="9525">
            <a:noFill/>
            <a:miter lim="800000"/>
            <a:headEnd/>
            <a:tailEnd/>
          </a:ln>
        </p:spPr>
        <p:txBody>
          <a:bodyPr anchor="ctr"/>
          <a:lstStyle/>
          <a:p>
            <a:pPr algn="ctr">
              <a:defRPr/>
            </a:pPr>
            <a:r>
              <a:rPr lang="en-US" sz="2800" b="1" kern="0" dirty="0" smtClean="0">
                <a:solidFill>
                  <a:schemeClr val="tx2"/>
                </a:solidFill>
              </a:rPr>
              <a:t>allowing </a:t>
            </a:r>
            <a:r>
              <a:rPr lang="en-US" sz="2800" b="1" kern="0" dirty="0">
                <a:solidFill>
                  <a:schemeClr val="tx2"/>
                </a:solidFill>
              </a:rPr>
              <a:t>us to determine our latitude </a:t>
            </a:r>
            <a:r>
              <a:rPr lang="en-US" sz="2800" b="1" kern="0" dirty="0" smtClean="0">
                <a:solidFill>
                  <a:schemeClr val="tx2"/>
                </a:solidFill>
              </a:rPr>
              <a:t/>
            </a:r>
            <a:br>
              <a:rPr lang="en-US" sz="2800" b="1" kern="0" dirty="0" smtClean="0">
                <a:solidFill>
                  <a:schemeClr val="tx2"/>
                </a:solidFill>
              </a:rPr>
            </a:br>
            <a:r>
              <a:rPr lang="en-US" sz="2800" b="1" kern="0" dirty="0" smtClean="0">
                <a:solidFill>
                  <a:schemeClr val="tx2"/>
                </a:solidFill>
              </a:rPr>
              <a:t>by </a:t>
            </a:r>
            <a:r>
              <a:rPr lang="en-US" sz="2800" b="1" kern="0" dirty="0">
                <a:solidFill>
                  <a:schemeClr val="tx2"/>
                </a:solidFill>
              </a:rPr>
              <a:t>simple addition or subtraction </a:t>
            </a:r>
          </a:p>
        </p:txBody>
      </p:sp>
      <p:sp>
        <p:nvSpPr>
          <p:cNvPr id="7" name="Donut 6"/>
          <p:cNvSpPr/>
          <p:nvPr/>
        </p:nvSpPr>
        <p:spPr bwMode="auto">
          <a:xfrm>
            <a:off x="4724400" y="1924050"/>
            <a:ext cx="152400" cy="152400"/>
          </a:xfrm>
          <a:prstGeom prst="donut">
            <a:avLst>
              <a:gd name="adj" fmla="val 6052"/>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9" name="Straight Connector 8"/>
          <p:cNvCxnSpPr>
            <a:cxnSpLocks noChangeShapeType="1"/>
          </p:cNvCxnSpPr>
          <p:nvPr/>
        </p:nvCxnSpPr>
        <p:spPr bwMode="auto">
          <a:xfrm>
            <a:off x="4800600" y="2009775"/>
            <a:ext cx="0" cy="3171825"/>
          </a:xfrm>
          <a:prstGeom prst="line">
            <a:avLst/>
          </a:prstGeom>
          <a:noFill/>
          <a:ln w="25400" algn="ctr">
            <a:solidFill>
              <a:schemeClr val="tx1"/>
            </a:solidFill>
            <a:prstDash val="dash"/>
            <a:round/>
            <a:headEnd/>
            <a:tailEnd/>
          </a:ln>
        </p:spPr>
      </p:cxnSp>
      <p:sp>
        <p:nvSpPr>
          <p:cNvPr id="10" name="TextBox 9"/>
          <p:cNvSpPr txBox="1">
            <a:spLocks noChangeArrowheads="1"/>
          </p:cNvSpPr>
          <p:nvPr/>
        </p:nvSpPr>
        <p:spPr bwMode="auto">
          <a:xfrm>
            <a:off x="5486400" y="1752600"/>
            <a:ext cx="1460656" cy="369332"/>
          </a:xfrm>
          <a:prstGeom prst="rect">
            <a:avLst/>
          </a:prstGeom>
          <a:noFill/>
          <a:ln w="9525">
            <a:noFill/>
            <a:miter lim="800000"/>
            <a:headEnd/>
            <a:tailEnd/>
          </a:ln>
        </p:spPr>
        <p:txBody>
          <a:bodyPr wrap="none">
            <a:spAutoFit/>
          </a:bodyPr>
          <a:lstStyle/>
          <a:p>
            <a:r>
              <a:rPr lang="en-US" sz="1800" dirty="0"/>
              <a:t>Elevated Pole</a:t>
            </a:r>
          </a:p>
        </p:txBody>
      </p:sp>
      <p:cxnSp>
        <p:nvCxnSpPr>
          <p:cNvPr id="12" name="Straight Arrow Connector 11"/>
          <p:cNvCxnSpPr>
            <a:cxnSpLocks noChangeShapeType="1"/>
            <a:stCxn id="10" idx="1"/>
            <a:endCxn id="7" idx="6"/>
          </p:cNvCxnSpPr>
          <p:nvPr/>
        </p:nvCxnSpPr>
        <p:spPr bwMode="auto">
          <a:xfrm flipH="1">
            <a:off x="4876800" y="1937266"/>
            <a:ext cx="609600" cy="62984"/>
          </a:xfrm>
          <a:prstGeom prst="straightConnector1">
            <a:avLst/>
          </a:prstGeom>
          <a:noFill/>
          <a:ln w="19050" algn="ctr">
            <a:solidFill>
              <a:schemeClr val="tx1"/>
            </a:solidFill>
            <a:round/>
            <a:headEnd/>
            <a:tailEnd type="arrow" w="med" len="med"/>
          </a:ln>
        </p:spPr>
      </p:cxnSp>
      <p:cxnSp>
        <p:nvCxnSpPr>
          <p:cNvPr id="14" name="Straight Connector 13"/>
          <p:cNvCxnSpPr>
            <a:cxnSpLocks noChangeShapeType="1"/>
          </p:cNvCxnSpPr>
          <p:nvPr/>
        </p:nvCxnSpPr>
        <p:spPr bwMode="auto">
          <a:xfrm>
            <a:off x="2667000" y="2943225"/>
            <a:ext cx="3200400" cy="0"/>
          </a:xfrm>
          <a:prstGeom prst="line">
            <a:avLst/>
          </a:prstGeom>
          <a:noFill/>
          <a:ln w="19050" algn="ctr">
            <a:solidFill>
              <a:schemeClr val="tx1"/>
            </a:solidFill>
            <a:round/>
            <a:headEnd/>
            <a:tailEnd/>
          </a:ln>
        </p:spPr>
      </p:cxnSp>
      <p:sp>
        <p:nvSpPr>
          <p:cNvPr id="15" name="TextBox 14"/>
          <p:cNvSpPr txBox="1">
            <a:spLocks noChangeArrowheads="1"/>
          </p:cNvSpPr>
          <p:nvPr/>
        </p:nvSpPr>
        <p:spPr bwMode="auto">
          <a:xfrm>
            <a:off x="2286000" y="2621518"/>
            <a:ext cx="2057400" cy="369332"/>
          </a:xfrm>
          <a:prstGeom prst="rect">
            <a:avLst/>
          </a:prstGeom>
          <a:noFill/>
          <a:ln w="9525">
            <a:noFill/>
            <a:miter lim="800000"/>
            <a:headEnd/>
            <a:tailEnd/>
          </a:ln>
        </p:spPr>
        <p:txBody>
          <a:bodyPr wrap="square">
            <a:spAutoFit/>
          </a:bodyPr>
          <a:lstStyle/>
          <a:p>
            <a:r>
              <a:rPr lang="en-US" sz="1800" dirty="0" smtClean="0"/>
              <a:t>Observer’s Latitude</a:t>
            </a:r>
            <a:endParaRPr lang="en-US" sz="1800" dirty="0"/>
          </a:p>
        </p:txBody>
      </p:sp>
      <p:cxnSp>
        <p:nvCxnSpPr>
          <p:cNvPr id="16" name="Straight Arrow Connector 15"/>
          <p:cNvCxnSpPr>
            <a:cxnSpLocks noChangeShapeType="1"/>
            <a:stCxn id="18" idx="1"/>
          </p:cNvCxnSpPr>
          <p:nvPr/>
        </p:nvCxnSpPr>
        <p:spPr bwMode="auto">
          <a:xfrm flipH="1">
            <a:off x="4800600" y="3461266"/>
            <a:ext cx="1066800" cy="43934"/>
          </a:xfrm>
          <a:prstGeom prst="straightConnector1">
            <a:avLst/>
          </a:prstGeom>
          <a:noFill/>
          <a:ln w="19050" algn="ctr">
            <a:solidFill>
              <a:schemeClr val="tx1"/>
            </a:solidFill>
            <a:round/>
            <a:headEnd/>
            <a:tailEnd type="arrow" w="med" len="med"/>
          </a:ln>
        </p:spPr>
      </p:cxnSp>
      <p:sp>
        <p:nvSpPr>
          <p:cNvPr id="18" name="TextBox 17"/>
          <p:cNvSpPr txBox="1">
            <a:spLocks noChangeArrowheads="1"/>
          </p:cNvSpPr>
          <p:nvPr/>
        </p:nvSpPr>
        <p:spPr bwMode="auto">
          <a:xfrm>
            <a:off x="5867400" y="3276600"/>
            <a:ext cx="2144690" cy="369332"/>
          </a:xfrm>
          <a:prstGeom prst="rect">
            <a:avLst/>
          </a:prstGeom>
          <a:noFill/>
          <a:ln w="9525">
            <a:noFill/>
            <a:miter lim="800000"/>
            <a:headEnd/>
            <a:tailEnd/>
          </a:ln>
        </p:spPr>
        <p:txBody>
          <a:bodyPr wrap="none">
            <a:spAutoFit/>
          </a:bodyPr>
          <a:lstStyle/>
          <a:p>
            <a:r>
              <a:rPr lang="en-US" sz="1800" b="1" dirty="0">
                <a:solidFill>
                  <a:srgbClr val="FF0000"/>
                </a:solidFill>
                <a:effectLst>
                  <a:outerShdw blurRad="38100" dist="38100" dir="2700000" algn="tl">
                    <a:srgbClr val="000000">
                      <a:alpha val="43137"/>
                    </a:srgbClr>
                  </a:outerShdw>
                </a:effectLst>
              </a:rPr>
              <a:t>Navigation Triangle</a:t>
            </a:r>
          </a:p>
        </p:txBody>
      </p:sp>
      <p:cxnSp>
        <p:nvCxnSpPr>
          <p:cNvPr id="20" name="Straight Arrow Connector 19"/>
          <p:cNvCxnSpPr>
            <a:cxnSpLocks noChangeShapeType="1"/>
            <a:stCxn id="22" idx="1"/>
            <a:endCxn id="26" idx="7"/>
          </p:cNvCxnSpPr>
          <p:nvPr/>
        </p:nvCxnSpPr>
        <p:spPr bwMode="auto">
          <a:xfrm flipH="1">
            <a:off x="4854482" y="2470666"/>
            <a:ext cx="631918" cy="409152"/>
          </a:xfrm>
          <a:prstGeom prst="straightConnector1">
            <a:avLst/>
          </a:prstGeom>
          <a:noFill/>
          <a:ln w="19050" algn="ctr">
            <a:solidFill>
              <a:schemeClr val="tx1"/>
            </a:solidFill>
            <a:round/>
            <a:headEnd/>
            <a:tailEnd type="arrow" w="med" len="med"/>
          </a:ln>
        </p:spPr>
      </p:cxnSp>
      <p:sp>
        <p:nvSpPr>
          <p:cNvPr id="22" name="TextBox 21"/>
          <p:cNvSpPr txBox="1">
            <a:spLocks noChangeArrowheads="1"/>
          </p:cNvSpPr>
          <p:nvPr/>
        </p:nvSpPr>
        <p:spPr bwMode="auto">
          <a:xfrm>
            <a:off x="5486400" y="2286000"/>
            <a:ext cx="1854034" cy="369332"/>
          </a:xfrm>
          <a:prstGeom prst="rect">
            <a:avLst/>
          </a:prstGeom>
          <a:noFill/>
          <a:ln w="9525">
            <a:noFill/>
            <a:miter lim="800000"/>
            <a:headEnd/>
            <a:tailEnd/>
          </a:ln>
        </p:spPr>
        <p:txBody>
          <a:bodyPr wrap="none">
            <a:spAutoFit/>
          </a:bodyPr>
          <a:lstStyle/>
          <a:p>
            <a:r>
              <a:rPr lang="en-US" sz="1800" dirty="0"/>
              <a:t>Observer’s Zenith</a:t>
            </a:r>
          </a:p>
        </p:txBody>
      </p:sp>
      <p:sp>
        <p:nvSpPr>
          <p:cNvPr id="23" name="TextBox 22"/>
          <p:cNvSpPr txBox="1">
            <a:spLocks noChangeArrowheads="1"/>
          </p:cNvSpPr>
          <p:nvPr/>
        </p:nvSpPr>
        <p:spPr bwMode="auto">
          <a:xfrm>
            <a:off x="5867400" y="4659868"/>
            <a:ext cx="2295525" cy="369332"/>
          </a:xfrm>
          <a:prstGeom prst="rect">
            <a:avLst/>
          </a:prstGeom>
          <a:noFill/>
          <a:ln w="9525">
            <a:noFill/>
            <a:miter lim="800000"/>
            <a:headEnd/>
            <a:tailEnd/>
          </a:ln>
        </p:spPr>
        <p:txBody>
          <a:bodyPr>
            <a:spAutoFit/>
          </a:bodyPr>
          <a:lstStyle/>
          <a:p>
            <a:r>
              <a:rPr lang="en-US" sz="1800" b="1" dirty="0" smtClean="0"/>
              <a:t>LHA of Sun = 0</a:t>
            </a:r>
            <a:r>
              <a:rPr lang="en-US" sz="1800" b="1" dirty="0" smtClean="0">
                <a:sym typeface="Symbol"/>
              </a:rPr>
              <a:t> 0.0′</a:t>
            </a:r>
            <a:endParaRPr lang="en-US" sz="1800" dirty="0"/>
          </a:p>
        </p:txBody>
      </p:sp>
      <p:sp>
        <p:nvSpPr>
          <p:cNvPr id="27" name="TextBox 26"/>
          <p:cNvSpPr txBox="1">
            <a:spLocks noChangeArrowheads="1"/>
          </p:cNvSpPr>
          <p:nvPr/>
        </p:nvSpPr>
        <p:spPr bwMode="auto">
          <a:xfrm>
            <a:off x="1600200" y="2133600"/>
            <a:ext cx="2097690" cy="369332"/>
          </a:xfrm>
          <a:prstGeom prst="rect">
            <a:avLst/>
          </a:prstGeom>
          <a:noFill/>
          <a:ln w="9525">
            <a:noFill/>
            <a:miter lim="800000"/>
            <a:headEnd/>
            <a:tailEnd/>
          </a:ln>
        </p:spPr>
        <p:txBody>
          <a:bodyPr wrap="none">
            <a:spAutoFit/>
          </a:bodyPr>
          <a:lstStyle/>
          <a:p>
            <a:r>
              <a:rPr lang="en-US" sz="1800" dirty="0"/>
              <a:t>Observer’s Meridian</a:t>
            </a:r>
          </a:p>
        </p:txBody>
      </p:sp>
      <p:cxnSp>
        <p:nvCxnSpPr>
          <p:cNvPr id="28" name="Straight Arrow Connector 27"/>
          <p:cNvCxnSpPr>
            <a:cxnSpLocks noChangeShapeType="1"/>
            <a:stCxn id="27" idx="3"/>
          </p:cNvCxnSpPr>
          <p:nvPr/>
        </p:nvCxnSpPr>
        <p:spPr bwMode="auto">
          <a:xfrm>
            <a:off x="3697890" y="2318266"/>
            <a:ext cx="1102710" cy="120134"/>
          </a:xfrm>
          <a:prstGeom prst="straightConnector1">
            <a:avLst/>
          </a:prstGeom>
          <a:noFill/>
          <a:ln w="19050" algn="ctr">
            <a:solidFill>
              <a:schemeClr val="tx1"/>
            </a:solidFill>
            <a:round/>
            <a:headEnd/>
            <a:tailEnd type="arrow" w="med" len="med"/>
          </a:ln>
        </p:spPr>
      </p:cxnSp>
      <p:cxnSp>
        <p:nvCxnSpPr>
          <p:cNvPr id="30" name="Straight Connector 29"/>
          <p:cNvCxnSpPr>
            <a:cxnSpLocks noChangeShapeType="1"/>
          </p:cNvCxnSpPr>
          <p:nvPr/>
        </p:nvCxnSpPr>
        <p:spPr bwMode="auto">
          <a:xfrm>
            <a:off x="4800600" y="1981200"/>
            <a:ext cx="0" cy="2286000"/>
          </a:xfrm>
          <a:prstGeom prst="line">
            <a:avLst/>
          </a:prstGeom>
          <a:noFill/>
          <a:ln w="25400" algn="ctr">
            <a:solidFill>
              <a:srgbClr val="FF0000"/>
            </a:solidFill>
            <a:round/>
            <a:headEnd/>
            <a:tailEnd/>
          </a:ln>
        </p:spPr>
      </p:cxnSp>
      <p:sp>
        <p:nvSpPr>
          <p:cNvPr id="26" name="Donut 25"/>
          <p:cNvSpPr/>
          <p:nvPr/>
        </p:nvSpPr>
        <p:spPr bwMode="auto">
          <a:xfrm>
            <a:off x="4724400" y="2857500"/>
            <a:ext cx="152400" cy="152400"/>
          </a:xfrm>
          <a:prstGeom prst="donut">
            <a:avLst>
              <a:gd name="adj" fmla="val 6052"/>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31" name="Straight Connector 30"/>
          <p:cNvCxnSpPr>
            <a:cxnSpLocks noChangeShapeType="1"/>
          </p:cNvCxnSpPr>
          <p:nvPr/>
        </p:nvCxnSpPr>
        <p:spPr bwMode="auto">
          <a:xfrm>
            <a:off x="3200400" y="3657600"/>
            <a:ext cx="2743200" cy="0"/>
          </a:xfrm>
          <a:prstGeom prst="line">
            <a:avLst/>
          </a:prstGeom>
          <a:noFill/>
          <a:ln w="19050" algn="ctr">
            <a:solidFill>
              <a:schemeClr val="tx1"/>
            </a:solidFill>
            <a:prstDash val="dash"/>
            <a:round/>
            <a:headEnd/>
            <a:tailEnd/>
          </a:ln>
        </p:spPr>
      </p:cxnSp>
      <p:sp>
        <p:nvSpPr>
          <p:cNvPr id="32" name="TextBox 31"/>
          <p:cNvSpPr txBox="1">
            <a:spLocks noChangeArrowheads="1"/>
          </p:cNvSpPr>
          <p:nvPr/>
        </p:nvSpPr>
        <p:spPr bwMode="auto">
          <a:xfrm>
            <a:off x="3351565" y="3343275"/>
            <a:ext cx="915635" cy="369332"/>
          </a:xfrm>
          <a:prstGeom prst="rect">
            <a:avLst/>
          </a:prstGeom>
          <a:noFill/>
          <a:ln w="9525">
            <a:noFill/>
            <a:miter lim="800000"/>
            <a:headEnd/>
            <a:tailEnd/>
          </a:ln>
        </p:spPr>
        <p:txBody>
          <a:bodyPr wrap="none">
            <a:spAutoFit/>
          </a:bodyPr>
          <a:lstStyle/>
          <a:p>
            <a:r>
              <a:rPr lang="en-US" sz="1800" dirty="0" smtClean="0"/>
              <a:t>Equator</a:t>
            </a:r>
          </a:p>
        </p:txBody>
      </p:sp>
      <p:sp>
        <p:nvSpPr>
          <p:cNvPr id="35" name="TextBox 34"/>
          <p:cNvSpPr txBox="1"/>
          <p:nvPr/>
        </p:nvSpPr>
        <p:spPr>
          <a:xfrm>
            <a:off x="3657600" y="3781425"/>
            <a:ext cx="556563" cy="369332"/>
          </a:xfrm>
          <a:prstGeom prst="rect">
            <a:avLst/>
          </a:prstGeom>
          <a:noFill/>
        </p:spPr>
        <p:txBody>
          <a:bodyPr wrap="none" rtlCol="0">
            <a:spAutoFit/>
          </a:bodyPr>
          <a:lstStyle/>
          <a:p>
            <a:r>
              <a:rPr lang="en-US" sz="1800" dirty="0" smtClean="0"/>
              <a:t>Dec</a:t>
            </a:r>
            <a:endParaRPr lang="en-US" sz="1800" dirty="0"/>
          </a:p>
        </p:txBody>
      </p:sp>
      <p:cxnSp>
        <p:nvCxnSpPr>
          <p:cNvPr id="37" name="Straight Connector 36"/>
          <p:cNvCxnSpPr>
            <a:cxnSpLocks noChangeShapeType="1"/>
          </p:cNvCxnSpPr>
          <p:nvPr/>
        </p:nvCxnSpPr>
        <p:spPr bwMode="auto">
          <a:xfrm>
            <a:off x="2590800" y="4276725"/>
            <a:ext cx="3200400" cy="0"/>
          </a:xfrm>
          <a:prstGeom prst="line">
            <a:avLst/>
          </a:prstGeom>
          <a:noFill/>
          <a:ln w="19050" algn="ctr">
            <a:solidFill>
              <a:schemeClr val="tx1"/>
            </a:solidFill>
            <a:round/>
            <a:headEnd/>
            <a:tailEnd/>
          </a:ln>
        </p:spPr>
      </p:cxnSp>
      <p:sp>
        <p:nvSpPr>
          <p:cNvPr id="38" name="TextBox 37"/>
          <p:cNvSpPr txBox="1">
            <a:spLocks noChangeArrowheads="1"/>
          </p:cNvSpPr>
          <p:nvPr/>
        </p:nvSpPr>
        <p:spPr bwMode="auto">
          <a:xfrm>
            <a:off x="1143000" y="3276600"/>
            <a:ext cx="1676400" cy="646331"/>
          </a:xfrm>
          <a:prstGeom prst="rect">
            <a:avLst/>
          </a:prstGeom>
          <a:solidFill>
            <a:schemeClr val="bg1"/>
          </a:solidFill>
          <a:ln w="9525">
            <a:noFill/>
            <a:miter lim="800000"/>
            <a:headEnd/>
            <a:tailEnd/>
          </a:ln>
        </p:spPr>
        <p:txBody>
          <a:bodyPr wrap="square">
            <a:spAutoFit/>
          </a:bodyPr>
          <a:lstStyle/>
          <a:p>
            <a:r>
              <a:rPr lang="en-US" sz="1800" dirty="0" smtClean="0"/>
              <a:t>Co-Alt   aka</a:t>
            </a:r>
          </a:p>
          <a:p>
            <a:r>
              <a:rPr lang="en-US" sz="1800" dirty="0" smtClean="0"/>
              <a:t>Zenith Distance</a:t>
            </a:r>
            <a:endParaRPr lang="en-US" sz="1800" dirty="0"/>
          </a:p>
        </p:txBody>
      </p:sp>
      <p:sp>
        <p:nvSpPr>
          <p:cNvPr id="49" name="TextBox 48"/>
          <p:cNvSpPr txBox="1"/>
          <p:nvPr/>
        </p:nvSpPr>
        <p:spPr>
          <a:xfrm>
            <a:off x="5826685" y="2738735"/>
            <a:ext cx="1963423" cy="369332"/>
          </a:xfrm>
          <a:prstGeom prst="rect">
            <a:avLst/>
          </a:prstGeom>
          <a:solidFill>
            <a:schemeClr val="bg1"/>
          </a:solidFill>
        </p:spPr>
        <p:txBody>
          <a:bodyPr wrap="none" rtlCol="0">
            <a:spAutoFit/>
          </a:bodyPr>
          <a:lstStyle/>
          <a:p>
            <a:r>
              <a:rPr lang="en-US" sz="1800" dirty="0" smtClean="0"/>
              <a:t>L = (90</a:t>
            </a:r>
            <a:r>
              <a:rPr lang="en-US" sz="1800" dirty="0" smtClean="0">
                <a:sym typeface="Symbol"/>
              </a:rPr>
              <a:t>-Ho) -Dec </a:t>
            </a:r>
            <a:endParaRPr lang="en-US" sz="1800" dirty="0"/>
          </a:p>
        </p:txBody>
      </p:sp>
      <p:cxnSp>
        <p:nvCxnSpPr>
          <p:cNvPr id="33" name="Straight Arrow Connector 32"/>
          <p:cNvCxnSpPr/>
          <p:nvPr/>
        </p:nvCxnSpPr>
        <p:spPr bwMode="auto">
          <a:xfrm flipV="1">
            <a:off x="2895600" y="2962275"/>
            <a:ext cx="0" cy="12954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4191000" y="3657600"/>
            <a:ext cx="0" cy="6096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V="1">
            <a:off x="3352800" y="2952750"/>
            <a:ext cx="0" cy="70485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3" name="AutoShape 31"/>
          <p:cNvSpPr>
            <a:spLocks noChangeArrowheads="1"/>
          </p:cNvSpPr>
          <p:nvPr/>
        </p:nvSpPr>
        <p:spPr bwMode="auto">
          <a:xfrm>
            <a:off x="4514850" y="4000500"/>
            <a:ext cx="581025" cy="533400"/>
          </a:xfrm>
          <a:prstGeom prst="sun">
            <a:avLst>
              <a:gd name="adj" fmla="val 25000"/>
            </a:avLst>
          </a:prstGeom>
          <a:solidFill>
            <a:srgbClr val="F2FD0D"/>
          </a:solidFill>
          <a:ln w="9525">
            <a:solidFill>
              <a:schemeClr val="tx1"/>
            </a:solidFill>
            <a:miter lim="800000"/>
            <a:headEnd/>
            <a:tailEnd/>
          </a:ln>
        </p:spPr>
        <p:txBody>
          <a:bodyPr wrap="none" anchor="ctr"/>
          <a:lstStyle/>
          <a:p>
            <a:pPr algn="ctr" eaLnBrk="0" hangingPunct="0"/>
            <a:endParaRPr lang="en-US" sz="1600" b="1"/>
          </a:p>
        </p:txBody>
      </p:sp>
      <p:cxnSp>
        <p:nvCxnSpPr>
          <p:cNvPr id="24" name="Straight Arrow Connector 23"/>
          <p:cNvCxnSpPr>
            <a:cxnSpLocks noChangeShapeType="1"/>
            <a:stCxn id="23" idx="1"/>
          </p:cNvCxnSpPr>
          <p:nvPr/>
        </p:nvCxnSpPr>
        <p:spPr bwMode="auto">
          <a:xfrm flipH="1" flipV="1">
            <a:off x="4800600" y="4267200"/>
            <a:ext cx="1066800" cy="577334"/>
          </a:xfrm>
          <a:prstGeom prst="straightConnector1">
            <a:avLst/>
          </a:prstGeom>
          <a:noFill/>
          <a:ln w="19050"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p:bldP spid="18" grpId="0"/>
      <p:bldP spid="23" grpId="0"/>
      <p:bldP spid="35" grpId="0"/>
      <p:bldP spid="38" grpId="0" animBg="1"/>
      <p:bldP spid="4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4343400" y="1600200"/>
            <a:ext cx="609600" cy="0"/>
          </a:xfrm>
          <a:prstGeom prst="line">
            <a:avLst/>
          </a:prstGeom>
          <a:noFill/>
          <a:ln w="9525">
            <a:solidFill>
              <a:srgbClr val="FFEEDD"/>
            </a:solidFill>
            <a:round/>
            <a:headEnd/>
            <a:tailEnd/>
          </a:ln>
        </p:spPr>
        <p:txBody>
          <a:bodyPr/>
          <a:lstStyle/>
          <a:p>
            <a:endParaRPr lang="en-US"/>
          </a:p>
        </p:txBody>
      </p:sp>
      <p:sp>
        <p:nvSpPr>
          <p:cNvPr id="33796" name="Text Box 3"/>
          <p:cNvSpPr txBox="1">
            <a:spLocks noChangeArrowheads="1"/>
          </p:cNvSpPr>
          <p:nvPr/>
        </p:nvSpPr>
        <p:spPr bwMode="auto">
          <a:xfrm>
            <a:off x="1371600" y="457200"/>
            <a:ext cx="3124200" cy="1465263"/>
          </a:xfrm>
          <a:prstGeom prst="rect">
            <a:avLst/>
          </a:prstGeom>
          <a:solidFill>
            <a:schemeClr val="bg1"/>
          </a:solidFill>
          <a:ln w="9525">
            <a:solidFill>
              <a:schemeClr val="tx1"/>
            </a:solidFill>
            <a:miter lim="800000"/>
            <a:headEnd/>
            <a:tailEnd/>
          </a:ln>
        </p:spPr>
        <p:txBody>
          <a:bodyPr>
            <a:spAutoFit/>
          </a:bodyPr>
          <a:lstStyle/>
          <a:p>
            <a:r>
              <a:rPr lang="en-US" sz="1800" b="1" i="1" dirty="0"/>
              <a:t>At Meridian Transit the Sun is</a:t>
            </a:r>
          </a:p>
          <a:p>
            <a:r>
              <a:rPr lang="en-US" sz="1800" b="1" i="1" dirty="0"/>
              <a:t>On the Upper Branch of the </a:t>
            </a:r>
          </a:p>
          <a:p>
            <a:r>
              <a:rPr lang="en-US" sz="1800" b="1" i="1" dirty="0"/>
              <a:t>Observer’s Meridian &amp;</a:t>
            </a:r>
          </a:p>
          <a:p>
            <a:r>
              <a:rPr lang="en-US" sz="1800" b="1" i="1" dirty="0"/>
              <a:t>Zn = 180</a:t>
            </a:r>
            <a:r>
              <a:rPr lang="en-US" sz="1800" b="1" i="1" dirty="0">
                <a:cs typeface="Times New Roman" pitchFamily="18" charset="0"/>
              </a:rPr>
              <a:t>° also known as</a:t>
            </a:r>
          </a:p>
          <a:p>
            <a:r>
              <a:rPr lang="en-US" sz="1800" b="1" i="1" dirty="0">
                <a:cs typeface="Times New Roman" pitchFamily="18" charset="0"/>
              </a:rPr>
              <a:t>Local Apparent Noon </a:t>
            </a:r>
            <a:r>
              <a:rPr lang="en-US" sz="1800" b="1" dirty="0">
                <a:cs typeface="Times New Roman" pitchFamily="18" charset="0"/>
              </a:rPr>
              <a:t>(LAN)</a:t>
            </a:r>
            <a:r>
              <a:rPr lang="en-US" sz="1800" b="1" i="1" dirty="0">
                <a:solidFill>
                  <a:srgbClr val="F43B16"/>
                </a:solidFill>
                <a:cs typeface="Times New Roman" pitchFamily="18" charset="0"/>
              </a:rPr>
              <a:t> </a:t>
            </a:r>
            <a:endParaRPr lang="en-US" sz="1800" b="1" i="1" dirty="0">
              <a:solidFill>
                <a:srgbClr val="F43B16"/>
              </a:solidFill>
            </a:endParaRPr>
          </a:p>
        </p:txBody>
      </p:sp>
      <p:sp>
        <p:nvSpPr>
          <p:cNvPr id="2" name="Line 4"/>
          <p:cNvSpPr>
            <a:spLocks noChangeShapeType="1"/>
          </p:cNvSpPr>
          <p:nvPr/>
        </p:nvSpPr>
        <p:spPr bwMode="auto">
          <a:xfrm flipH="1">
            <a:off x="3429000" y="2362200"/>
            <a:ext cx="1143000" cy="3124200"/>
          </a:xfrm>
          <a:prstGeom prst="line">
            <a:avLst/>
          </a:prstGeom>
          <a:noFill/>
          <a:ln w="28575">
            <a:solidFill>
              <a:schemeClr val="tx1"/>
            </a:solidFill>
            <a:round/>
            <a:headEnd/>
            <a:tailEnd/>
          </a:ln>
        </p:spPr>
        <p:txBody>
          <a:bodyPr/>
          <a:lstStyle/>
          <a:p>
            <a:endParaRPr lang="en-US"/>
          </a:p>
        </p:txBody>
      </p:sp>
      <p:sp>
        <p:nvSpPr>
          <p:cNvPr id="33797" name="Line 5"/>
          <p:cNvSpPr>
            <a:spLocks noChangeShapeType="1"/>
          </p:cNvSpPr>
          <p:nvPr/>
        </p:nvSpPr>
        <p:spPr bwMode="auto">
          <a:xfrm flipH="1">
            <a:off x="3429000" y="457200"/>
            <a:ext cx="1143000" cy="5029200"/>
          </a:xfrm>
          <a:prstGeom prst="line">
            <a:avLst/>
          </a:prstGeom>
          <a:noFill/>
          <a:ln w="28575">
            <a:solidFill>
              <a:schemeClr val="tx1"/>
            </a:solidFill>
            <a:round/>
            <a:headEnd/>
            <a:tailEnd/>
          </a:ln>
        </p:spPr>
        <p:txBody>
          <a:bodyPr/>
          <a:lstStyle/>
          <a:p>
            <a:endParaRPr lang="en-US"/>
          </a:p>
        </p:txBody>
      </p:sp>
      <p:sp>
        <p:nvSpPr>
          <p:cNvPr id="33798" name="Line 6"/>
          <p:cNvSpPr>
            <a:spLocks noChangeShapeType="1"/>
          </p:cNvSpPr>
          <p:nvPr/>
        </p:nvSpPr>
        <p:spPr bwMode="auto">
          <a:xfrm>
            <a:off x="4572000" y="457200"/>
            <a:ext cx="0" cy="5105400"/>
          </a:xfrm>
          <a:prstGeom prst="line">
            <a:avLst/>
          </a:prstGeom>
          <a:noFill/>
          <a:ln w="28575">
            <a:solidFill>
              <a:srgbClr val="F43B16"/>
            </a:solidFill>
            <a:round/>
            <a:headEnd/>
            <a:tailEnd/>
          </a:ln>
        </p:spPr>
        <p:txBody>
          <a:bodyPr/>
          <a:lstStyle/>
          <a:p>
            <a:endParaRPr lang="en-US"/>
          </a:p>
        </p:txBody>
      </p:sp>
      <p:sp>
        <p:nvSpPr>
          <p:cNvPr id="33799" name="Line 7"/>
          <p:cNvSpPr>
            <a:spLocks noChangeShapeType="1"/>
          </p:cNvSpPr>
          <p:nvPr/>
        </p:nvSpPr>
        <p:spPr bwMode="auto">
          <a:xfrm>
            <a:off x="4572000" y="2362200"/>
            <a:ext cx="1143000" cy="3124200"/>
          </a:xfrm>
          <a:prstGeom prst="line">
            <a:avLst/>
          </a:prstGeom>
          <a:noFill/>
          <a:ln w="28575">
            <a:solidFill>
              <a:schemeClr val="tx1"/>
            </a:solidFill>
            <a:round/>
            <a:headEnd/>
            <a:tailEnd/>
          </a:ln>
        </p:spPr>
        <p:txBody>
          <a:bodyPr/>
          <a:lstStyle/>
          <a:p>
            <a:endParaRPr lang="en-US"/>
          </a:p>
        </p:txBody>
      </p:sp>
      <p:sp>
        <p:nvSpPr>
          <p:cNvPr id="43016" name="Line 8"/>
          <p:cNvSpPr>
            <a:spLocks noChangeShapeType="1"/>
          </p:cNvSpPr>
          <p:nvPr/>
        </p:nvSpPr>
        <p:spPr bwMode="auto">
          <a:xfrm>
            <a:off x="914400" y="3429000"/>
            <a:ext cx="6781800" cy="0"/>
          </a:xfrm>
          <a:prstGeom prst="line">
            <a:avLst/>
          </a:prstGeom>
          <a:noFill/>
          <a:ln w="38100">
            <a:solidFill>
              <a:schemeClr val="tx1"/>
            </a:solidFill>
            <a:prstDash val="dash"/>
            <a:round/>
            <a:headEnd/>
            <a:tailEnd/>
          </a:ln>
        </p:spPr>
        <p:txBody>
          <a:bodyPr/>
          <a:lstStyle/>
          <a:p>
            <a:endParaRPr lang="en-US"/>
          </a:p>
        </p:txBody>
      </p:sp>
      <p:sp>
        <p:nvSpPr>
          <p:cNvPr id="43017" name="Line 9"/>
          <p:cNvSpPr>
            <a:spLocks noChangeShapeType="1"/>
          </p:cNvSpPr>
          <p:nvPr/>
        </p:nvSpPr>
        <p:spPr bwMode="auto">
          <a:xfrm flipH="1" flipV="1">
            <a:off x="914400" y="5486400"/>
            <a:ext cx="7620000" cy="0"/>
          </a:xfrm>
          <a:prstGeom prst="line">
            <a:avLst/>
          </a:prstGeom>
          <a:noFill/>
          <a:ln w="19050">
            <a:solidFill>
              <a:schemeClr val="tx1"/>
            </a:solidFill>
            <a:round/>
            <a:headEnd/>
            <a:tailEnd/>
          </a:ln>
        </p:spPr>
        <p:txBody>
          <a:bodyPr/>
          <a:lstStyle/>
          <a:p>
            <a:endParaRPr lang="en-US"/>
          </a:p>
        </p:txBody>
      </p:sp>
      <p:sp>
        <p:nvSpPr>
          <p:cNvPr id="43018" name="Text Box 10"/>
          <p:cNvSpPr txBox="1">
            <a:spLocks noChangeArrowheads="1"/>
          </p:cNvSpPr>
          <p:nvPr/>
        </p:nvSpPr>
        <p:spPr bwMode="auto">
          <a:xfrm>
            <a:off x="1295400" y="4343400"/>
            <a:ext cx="685800" cy="366713"/>
          </a:xfrm>
          <a:prstGeom prst="rect">
            <a:avLst/>
          </a:prstGeom>
          <a:noFill/>
          <a:ln w="9525">
            <a:noFill/>
            <a:miter lim="800000"/>
            <a:headEnd/>
            <a:tailEnd/>
          </a:ln>
        </p:spPr>
        <p:txBody>
          <a:bodyPr>
            <a:spAutoFit/>
          </a:bodyPr>
          <a:lstStyle/>
          <a:p>
            <a:r>
              <a:rPr lang="en-US" sz="1800" b="1"/>
              <a:t>Dec</a:t>
            </a:r>
          </a:p>
        </p:txBody>
      </p:sp>
      <p:sp>
        <p:nvSpPr>
          <p:cNvPr id="43019" name="Text Box 11"/>
          <p:cNvSpPr txBox="1">
            <a:spLocks noChangeArrowheads="1"/>
          </p:cNvSpPr>
          <p:nvPr/>
        </p:nvSpPr>
        <p:spPr bwMode="auto">
          <a:xfrm>
            <a:off x="1295400" y="2590800"/>
            <a:ext cx="533400" cy="366713"/>
          </a:xfrm>
          <a:prstGeom prst="rect">
            <a:avLst/>
          </a:prstGeom>
          <a:noFill/>
          <a:ln w="9525">
            <a:noFill/>
            <a:miter lim="800000"/>
            <a:headEnd/>
            <a:tailEnd/>
          </a:ln>
        </p:spPr>
        <p:txBody>
          <a:bodyPr>
            <a:spAutoFit/>
          </a:bodyPr>
          <a:lstStyle/>
          <a:p>
            <a:r>
              <a:rPr lang="en-US" sz="1800" b="1"/>
              <a:t>Lat</a:t>
            </a:r>
          </a:p>
        </p:txBody>
      </p:sp>
      <p:sp>
        <p:nvSpPr>
          <p:cNvPr id="43020" name="Line 12"/>
          <p:cNvSpPr>
            <a:spLocks noChangeShapeType="1"/>
          </p:cNvSpPr>
          <p:nvPr/>
        </p:nvSpPr>
        <p:spPr bwMode="auto">
          <a:xfrm>
            <a:off x="1295400" y="2362200"/>
            <a:ext cx="6553200" cy="0"/>
          </a:xfrm>
          <a:prstGeom prst="line">
            <a:avLst/>
          </a:prstGeom>
          <a:noFill/>
          <a:ln w="19050">
            <a:solidFill>
              <a:schemeClr val="tx1"/>
            </a:solidFill>
            <a:round/>
            <a:headEnd/>
            <a:tailEnd/>
          </a:ln>
        </p:spPr>
        <p:txBody>
          <a:bodyPr/>
          <a:lstStyle/>
          <a:p>
            <a:endParaRPr lang="en-US"/>
          </a:p>
        </p:txBody>
      </p:sp>
      <p:grpSp>
        <p:nvGrpSpPr>
          <p:cNvPr id="43021" name="Group 13"/>
          <p:cNvGrpSpPr>
            <a:grpSpLocks/>
          </p:cNvGrpSpPr>
          <p:nvPr/>
        </p:nvGrpSpPr>
        <p:grpSpPr bwMode="auto">
          <a:xfrm>
            <a:off x="1524000" y="2362200"/>
            <a:ext cx="0" cy="3124200"/>
            <a:chOff x="1536" y="1488"/>
            <a:chExt cx="0" cy="1968"/>
          </a:xfrm>
        </p:grpSpPr>
        <p:sp>
          <p:nvSpPr>
            <p:cNvPr id="43055" name="Line 14"/>
            <p:cNvSpPr>
              <a:spLocks noChangeShapeType="1"/>
            </p:cNvSpPr>
            <p:nvPr/>
          </p:nvSpPr>
          <p:spPr bwMode="auto">
            <a:xfrm>
              <a:off x="1536" y="2976"/>
              <a:ext cx="0" cy="480"/>
            </a:xfrm>
            <a:prstGeom prst="line">
              <a:avLst/>
            </a:prstGeom>
            <a:noFill/>
            <a:ln w="9525">
              <a:solidFill>
                <a:schemeClr val="tx1"/>
              </a:solidFill>
              <a:round/>
              <a:headEnd/>
              <a:tailEnd type="triangle" w="med" len="med"/>
            </a:ln>
          </p:spPr>
          <p:txBody>
            <a:bodyPr/>
            <a:lstStyle/>
            <a:p>
              <a:endParaRPr lang="en-US"/>
            </a:p>
          </p:txBody>
        </p:sp>
        <p:sp>
          <p:nvSpPr>
            <p:cNvPr id="43056" name="Line 15"/>
            <p:cNvSpPr>
              <a:spLocks noChangeShapeType="1"/>
            </p:cNvSpPr>
            <p:nvPr/>
          </p:nvSpPr>
          <p:spPr bwMode="auto">
            <a:xfrm flipV="1">
              <a:off x="1536" y="2160"/>
              <a:ext cx="0" cy="576"/>
            </a:xfrm>
            <a:prstGeom prst="line">
              <a:avLst/>
            </a:prstGeom>
            <a:noFill/>
            <a:ln w="9525">
              <a:solidFill>
                <a:schemeClr val="tx1"/>
              </a:solidFill>
              <a:round/>
              <a:headEnd/>
              <a:tailEnd type="triangle" w="med" len="med"/>
            </a:ln>
          </p:spPr>
          <p:txBody>
            <a:bodyPr/>
            <a:lstStyle/>
            <a:p>
              <a:endParaRPr lang="en-US"/>
            </a:p>
          </p:txBody>
        </p:sp>
        <p:sp>
          <p:nvSpPr>
            <p:cNvPr id="43057" name="Line 16"/>
            <p:cNvSpPr>
              <a:spLocks noChangeShapeType="1"/>
            </p:cNvSpPr>
            <p:nvPr/>
          </p:nvSpPr>
          <p:spPr bwMode="auto">
            <a:xfrm>
              <a:off x="1536" y="1824"/>
              <a:ext cx="0" cy="336"/>
            </a:xfrm>
            <a:prstGeom prst="line">
              <a:avLst/>
            </a:prstGeom>
            <a:noFill/>
            <a:ln w="9525">
              <a:solidFill>
                <a:schemeClr val="tx1"/>
              </a:solidFill>
              <a:round/>
              <a:headEnd/>
              <a:tailEnd type="triangle" w="med" len="med"/>
            </a:ln>
          </p:spPr>
          <p:txBody>
            <a:bodyPr/>
            <a:lstStyle/>
            <a:p>
              <a:endParaRPr lang="en-US"/>
            </a:p>
          </p:txBody>
        </p:sp>
        <p:sp>
          <p:nvSpPr>
            <p:cNvPr id="43058" name="Line 17"/>
            <p:cNvSpPr>
              <a:spLocks noChangeShapeType="1"/>
            </p:cNvSpPr>
            <p:nvPr/>
          </p:nvSpPr>
          <p:spPr bwMode="auto">
            <a:xfrm flipV="1">
              <a:off x="1536" y="1488"/>
              <a:ext cx="0" cy="192"/>
            </a:xfrm>
            <a:prstGeom prst="line">
              <a:avLst/>
            </a:prstGeom>
            <a:noFill/>
            <a:ln w="9525">
              <a:solidFill>
                <a:schemeClr val="tx1"/>
              </a:solidFill>
              <a:round/>
              <a:headEnd/>
              <a:tailEnd type="triangle" w="med" len="med"/>
            </a:ln>
          </p:spPr>
          <p:txBody>
            <a:bodyPr/>
            <a:lstStyle/>
            <a:p>
              <a:endParaRPr lang="en-US"/>
            </a:p>
          </p:txBody>
        </p:sp>
      </p:grpSp>
      <p:sp>
        <p:nvSpPr>
          <p:cNvPr id="43022" name="Text Box 18"/>
          <p:cNvSpPr txBox="1">
            <a:spLocks noChangeArrowheads="1"/>
          </p:cNvSpPr>
          <p:nvPr/>
        </p:nvSpPr>
        <p:spPr bwMode="auto">
          <a:xfrm>
            <a:off x="6858000" y="1143000"/>
            <a:ext cx="990600" cy="366713"/>
          </a:xfrm>
          <a:prstGeom prst="rect">
            <a:avLst/>
          </a:prstGeom>
          <a:noFill/>
          <a:ln w="9525">
            <a:noFill/>
            <a:miter lim="800000"/>
            <a:headEnd/>
            <a:tailEnd/>
          </a:ln>
        </p:spPr>
        <p:txBody>
          <a:bodyPr>
            <a:spAutoFit/>
          </a:bodyPr>
          <a:lstStyle/>
          <a:p>
            <a:r>
              <a:rPr lang="en-US" sz="1800" b="1"/>
              <a:t>CoLat</a:t>
            </a:r>
          </a:p>
        </p:txBody>
      </p:sp>
      <p:sp>
        <p:nvSpPr>
          <p:cNvPr id="43024" name="Line 20"/>
          <p:cNvSpPr>
            <a:spLocks noChangeShapeType="1"/>
          </p:cNvSpPr>
          <p:nvPr/>
        </p:nvSpPr>
        <p:spPr bwMode="auto">
          <a:xfrm>
            <a:off x="914400" y="457200"/>
            <a:ext cx="7200900" cy="0"/>
          </a:xfrm>
          <a:prstGeom prst="line">
            <a:avLst/>
          </a:prstGeom>
          <a:noFill/>
          <a:ln w="19050">
            <a:solidFill>
              <a:schemeClr val="tx1"/>
            </a:solidFill>
            <a:round/>
            <a:headEnd/>
            <a:tailEnd/>
          </a:ln>
        </p:spPr>
        <p:txBody>
          <a:bodyPr/>
          <a:lstStyle/>
          <a:p>
            <a:endParaRPr lang="en-US"/>
          </a:p>
        </p:txBody>
      </p:sp>
      <p:sp>
        <p:nvSpPr>
          <p:cNvPr id="43051" name="Line 22"/>
          <p:cNvSpPr>
            <a:spLocks noChangeShapeType="1"/>
          </p:cNvSpPr>
          <p:nvPr/>
        </p:nvSpPr>
        <p:spPr bwMode="auto">
          <a:xfrm flipV="1">
            <a:off x="7239000" y="2362200"/>
            <a:ext cx="0" cy="2209800"/>
          </a:xfrm>
          <a:prstGeom prst="line">
            <a:avLst/>
          </a:prstGeom>
          <a:noFill/>
          <a:ln w="9525">
            <a:solidFill>
              <a:schemeClr val="tx1"/>
            </a:solidFill>
            <a:round/>
            <a:headEnd/>
            <a:tailEnd type="triangle" w="med" len="med"/>
          </a:ln>
        </p:spPr>
        <p:txBody>
          <a:bodyPr/>
          <a:lstStyle/>
          <a:p>
            <a:endParaRPr lang="en-US"/>
          </a:p>
        </p:txBody>
      </p:sp>
      <p:sp>
        <p:nvSpPr>
          <p:cNvPr id="43052" name="Line 23"/>
          <p:cNvSpPr>
            <a:spLocks noChangeShapeType="1"/>
          </p:cNvSpPr>
          <p:nvPr/>
        </p:nvSpPr>
        <p:spPr bwMode="auto">
          <a:xfrm>
            <a:off x="7239000" y="4419600"/>
            <a:ext cx="0" cy="1066800"/>
          </a:xfrm>
          <a:prstGeom prst="line">
            <a:avLst/>
          </a:prstGeom>
          <a:noFill/>
          <a:ln w="9525">
            <a:solidFill>
              <a:schemeClr val="tx1"/>
            </a:solidFill>
            <a:round/>
            <a:headEnd/>
            <a:tailEnd type="triangle" w="med" len="med"/>
          </a:ln>
        </p:spPr>
        <p:txBody>
          <a:bodyPr/>
          <a:lstStyle/>
          <a:p>
            <a:endParaRPr lang="en-US"/>
          </a:p>
        </p:txBody>
      </p:sp>
      <p:sp>
        <p:nvSpPr>
          <p:cNvPr id="43053" name="Line 24"/>
          <p:cNvSpPr>
            <a:spLocks noChangeShapeType="1"/>
          </p:cNvSpPr>
          <p:nvPr/>
        </p:nvSpPr>
        <p:spPr bwMode="auto">
          <a:xfrm flipV="1">
            <a:off x="7239000" y="457200"/>
            <a:ext cx="0" cy="685800"/>
          </a:xfrm>
          <a:prstGeom prst="line">
            <a:avLst/>
          </a:prstGeom>
          <a:noFill/>
          <a:ln w="9525">
            <a:solidFill>
              <a:schemeClr val="tx1"/>
            </a:solidFill>
            <a:round/>
            <a:headEnd/>
            <a:tailEnd type="triangle" w="med" len="med"/>
          </a:ln>
        </p:spPr>
        <p:txBody>
          <a:bodyPr/>
          <a:lstStyle/>
          <a:p>
            <a:endParaRPr lang="en-US"/>
          </a:p>
        </p:txBody>
      </p:sp>
      <p:sp>
        <p:nvSpPr>
          <p:cNvPr id="43054" name="Line 25"/>
          <p:cNvSpPr>
            <a:spLocks noChangeShapeType="1"/>
          </p:cNvSpPr>
          <p:nvPr/>
        </p:nvSpPr>
        <p:spPr bwMode="auto">
          <a:xfrm>
            <a:off x="7239000" y="1447800"/>
            <a:ext cx="0" cy="914400"/>
          </a:xfrm>
          <a:prstGeom prst="line">
            <a:avLst/>
          </a:prstGeom>
          <a:noFill/>
          <a:ln w="9525">
            <a:solidFill>
              <a:schemeClr val="tx1"/>
            </a:solidFill>
            <a:round/>
            <a:headEnd/>
            <a:tailEnd type="triangle" w="med" len="med"/>
          </a:ln>
        </p:spPr>
        <p:txBody>
          <a:bodyPr/>
          <a:lstStyle/>
          <a:p>
            <a:endParaRPr lang="en-US"/>
          </a:p>
        </p:txBody>
      </p:sp>
      <p:sp>
        <p:nvSpPr>
          <p:cNvPr id="43026" name="Line 26"/>
          <p:cNvSpPr>
            <a:spLocks noChangeShapeType="1"/>
          </p:cNvSpPr>
          <p:nvPr/>
        </p:nvSpPr>
        <p:spPr bwMode="auto">
          <a:xfrm flipV="1">
            <a:off x="1143000" y="457200"/>
            <a:ext cx="0" cy="1295400"/>
          </a:xfrm>
          <a:prstGeom prst="line">
            <a:avLst/>
          </a:prstGeom>
          <a:noFill/>
          <a:ln w="9525">
            <a:solidFill>
              <a:schemeClr val="tx1"/>
            </a:solidFill>
            <a:round/>
            <a:headEnd/>
            <a:tailEnd type="triangle" w="med" len="med"/>
          </a:ln>
        </p:spPr>
        <p:txBody>
          <a:bodyPr/>
          <a:lstStyle/>
          <a:p>
            <a:endParaRPr lang="en-US"/>
          </a:p>
        </p:txBody>
      </p:sp>
      <p:sp>
        <p:nvSpPr>
          <p:cNvPr id="43027" name="Line 27"/>
          <p:cNvSpPr>
            <a:spLocks noChangeShapeType="1"/>
          </p:cNvSpPr>
          <p:nvPr/>
        </p:nvSpPr>
        <p:spPr bwMode="auto">
          <a:xfrm>
            <a:off x="1143000" y="2209800"/>
            <a:ext cx="0" cy="3276600"/>
          </a:xfrm>
          <a:prstGeom prst="line">
            <a:avLst/>
          </a:prstGeom>
          <a:noFill/>
          <a:ln w="9525">
            <a:solidFill>
              <a:schemeClr val="tx1"/>
            </a:solidFill>
            <a:round/>
            <a:headEnd/>
            <a:tailEnd type="triangle" w="med" len="med"/>
          </a:ln>
        </p:spPr>
        <p:txBody>
          <a:bodyPr/>
          <a:lstStyle/>
          <a:p>
            <a:endParaRPr lang="en-US"/>
          </a:p>
        </p:txBody>
      </p:sp>
      <p:sp>
        <p:nvSpPr>
          <p:cNvPr id="43028" name="Text Box 28"/>
          <p:cNvSpPr txBox="1">
            <a:spLocks noChangeArrowheads="1"/>
          </p:cNvSpPr>
          <p:nvPr/>
        </p:nvSpPr>
        <p:spPr bwMode="auto">
          <a:xfrm>
            <a:off x="838200" y="1828800"/>
            <a:ext cx="1006475" cy="366713"/>
          </a:xfrm>
          <a:prstGeom prst="rect">
            <a:avLst/>
          </a:prstGeom>
          <a:noFill/>
          <a:ln w="9525">
            <a:noFill/>
            <a:miter lim="800000"/>
            <a:headEnd/>
            <a:tailEnd/>
          </a:ln>
        </p:spPr>
        <p:txBody>
          <a:bodyPr>
            <a:spAutoFit/>
          </a:bodyPr>
          <a:lstStyle/>
          <a:p>
            <a:r>
              <a:rPr lang="en-US" sz="1800" b="1"/>
              <a:t>CoDec</a:t>
            </a:r>
          </a:p>
        </p:txBody>
      </p:sp>
      <p:sp>
        <p:nvSpPr>
          <p:cNvPr id="43029" name="Text Box 29"/>
          <p:cNvSpPr txBox="1">
            <a:spLocks noChangeArrowheads="1"/>
          </p:cNvSpPr>
          <p:nvPr/>
        </p:nvSpPr>
        <p:spPr bwMode="auto">
          <a:xfrm>
            <a:off x="7696200" y="3244850"/>
            <a:ext cx="1066800" cy="366713"/>
          </a:xfrm>
          <a:prstGeom prst="rect">
            <a:avLst/>
          </a:prstGeom>
          <a:noFill/>
          <a:ln w="9525">
            <a:noFill/>
            <a:miter lim="800000"/>
            <a:headEnd/>
            <a:tailEnd/>
          </a:ln>
        </p:spPr>
        <p:txBody>
          <a:bodyPr>
            <a:spAutoFit/>
          </a:bodyPr>
          <a:lstStyle/>
          <a:p>
            <a:r>
              <a:rPr lang="en-US" sz="1800" b="1"/>
              <a:t>Equator</a:t>
            </a:r>
          </a:p>
        </p:txBody>
      </p:sp>
      <p:sp>
        <p:nvSpPr>
          <p:cNvPr id="33814" name="AutoShape 30"/>
          <p:cNvSpPr>
            <a:spLocks noChangeArrowheads="1"/>
          </p:cNvSpPr>
          <p:nvPr/>
        </p:nvSpPr>
        <p:spPr bwMode="auto">
          <a:xfrm>
            <a:off x="2971800" y="5029200"/>
            <a:ext cx="914400" cy="914400"/>
          </a:xfrm>
          <a:prstGeom prst="sun">
            <a:avLst>
              <a:gd name="adj" fmla="val 25000"/>
            </a:avLst>
          </a:prstGeom>
          <a:solidFill>
            <a:srgbClr val="F2FD0D"/>
          </a:solidFill>
          <a:ln w="9525">
            <a:solidFill>
              <a:schemeClr val="tx1"/>
            </a:solidFill>
            <a:miter lim="800000"/>
            <a:headEnd/>
            <a:tailEnd/>
          </a:ln>
        </p:spPr>
        <p:txBody>
          <a:bodyPr wrap="none" anchor="ctr"/>
          <a:lstStyle/>
          <a:p>
            <a:endParaRPr lang="en-US"/>
          </a:p>
        </p:txBody>
      </p:sp>
      <p:sp>
        <p:nvSpPr>
          <p:cNvPr id="33815" name="AutoShape 31"/>
          <p:cNvSpPr>
            <a:spLocks noChangeArrowheads="1"/>
          </p:cNvSpPr>
          <p:nvPr/>
        </p:nvSpPr>
        <p:spPr bwMode="auto">
          <a:xfrm>
            <a:off x="4114800" y="5029200"/>
            <a:ext cx="914400" cy="914400"/>
          </a:xfrm>
          <a:prstGeom prst="sun">
            <a:avLst>
              <a:gd name="adj" fmla="val 25000"/>
            </a:avLst>
          </a:prstGeom>
          <a:solidFill>
            <a:srgbClr val="F2FD0D"/>
          </a:solidFill>
          <a:ln w="9525">
            <a:solidFill>
              <a:schemeClr val="tx1"/>
            </a:solidFill>
            <a:miter lim="800000"/>
            <a:headEnd/>
            <a:tailEnd/>
          </a:ln>
        </p:spPr>
        <p:txBody>
          <a:bodyPr wrap="none" anchor="ctr"/>
          <a:lstStyle/>
          <a:p>
            <a:pPr algn="ctr" eaLnBrk="0" hangingPunct="0"/>
            <a:endParaRPr lang="en-US" sz="1600" b="1" dirty="0"/>
          </a:p>
        </p:txBody>
      </p:sp>
      <p:sp>
        <p:nvSpPr>
          <p:cNvPr id="33816" name="Line 32"/>
          <p:cNvSpPr>
            <a:spLocks noChangeShapeType="1"/>
          </p:cNvSpPr>
          <p:nvPr/>
        </p:nvSpPr>
        <p:spPr bwMode="auto">
          <a:xfrm flipH="1" flipV="1">
            <a:off x="4572000" y="457200"/>
            <a:ext cx="1143000" cy="5029200"/>
          </a:xfrm>
          <a:prstGeom prst="line">
            <a:avLst/>
          </a:prstGeom>
          <a:noFill/>
          <a:ln w="28575">
            <a:solidFill>
              <a:schemeClr val="tx1"/>
            </a:solidFill>
            <a:round/>
            <a:headEnd/>
            <a:tailEnd/>
          </a:ln>
        </p:spPr>
        <p:txBody>
          <a:bodyPr/>
          <a:lstStyle/>
          <a:p>
            <a:endParaRPr lang="en-US"/>
          </a:p>
        </p:txBody>
      </p:sp>
      <p:sp>
        <p:nvSpPr>
          <p:cNvPr id="43033" name="Text Box 33"/>
          <p:cNvSpPr txBox="1">
            <a:spLocks noChangeArrowheads="1"/>
          </p:cNvSpPr>
          <p:nvPr/>
        </p:nvSpPr>
        <p:spPr bwMode="auto">
          <a:xfrm>
            <a:off x="8137525" y="266700"/>
            <a:ext cx="727075" cy="366713"/>
          </a:xfrm>
          <a:prstGeom prst="rect">
            <a:avLst/>
          </a:prstGeom>
          <a:noFill/>
          <a:ln w="9525">
            <a:noFill/>
            <a:miter lim="800000"/>
            <a:headEnd/>
            <a:tailEnd/>
          </a:ln>
        </p:spPr>
        <p:txBody>
          <a:bodyPr wrap="none">
            <a:spAutoFit/>
          </a:bodyPr>
          <a:lstStyle/>
          <a:p>
            <a:r>
              <a:rPr lang="en-US" sz="1800" b="1"/>
              <a:t>90</a:t>
            </a:r>
            <a:r>
              <a:rPr lang="en-US" sz="1800" b="1">
                <a:cs typeface="Times New Roman" pitchFamily="18" charset="0"/>
              </a:rPr>
              <a:t>°</a:t>
            </a:r>
            <a:r>
              <a:rPr lang="en-US" sz="1800" b="1"/>
              <a:t> N</a:t>
            </a:r>
          </a:p>
        </p:txBody>
      </p:sp>
      <p:sp>
        <p:nvSpPr>
          <p:cNvPr id="43034" name="Text Box 34"/>
          <p:cNvSpPr txBox="1">
            <a:spLocks noChangeArrowheads="1"/>
          </p:cNvSpPr>
          <p:nvPr/>
        </p:nvSpPr>
        <p:spPr bwMode="auto">
          <a:xfrm>
            <a:off x="7543800" y="2028825"/>
            <a:ext cx="1295400" cy="641350"/>
          </a:xfrm>
          <a:prstGeom prst="rect">
            <a:avLst/>
          </a:prstGeom>
          <a:noFill/>
          <a:ln w="9525">
            <a:noFill/>
            <a:miter lim="800000"/>
            <a:headEnd/>
            <a:tailEnd/>
          </a:ln>
        </p:spPr>
        <p:txBody>
          <a:bodyPr>
            <a:spAutoFit/>
          </a:bodyPr>
          <a:lstStyle/>
          <a:p>
            <a:pPr algn="ctr"/>
            <a:r>
              <a:rPr lang="en-US" sz="1800" b="1"/>
              <a:t>Observer’s Latitude</a:t>
            </a:r>
          </a:p>
        </p:txBody>
      </p:sp>
      <p:sp>
        <p:nvSpPr>
          <p:cNvPr id="33819" name="AutoShape 35"/>
          <p:cNvSpPr>
            <a:spLocks noChangeArrowheads="1"/>
          </p:cNvSpPr>
          <p:nvPr/>
        </p:nvSpPr>
        <p:spPr bwMode="auto">
          <a:xfrm>
            <a:off x="5257800" y="5029200"/>
            <a:ext cx="914400" cy="914400"/>
          </a:xfrm>
          <a:prstGeom prst="sun">
            <a:avLst>
              <a:gd name="adj" fmla="val 25000"/>
            </a:avLst>
          </a:prstGeom>
          <a:solidFill>
            <a:srgbClr val="F2FD0D"/>
          </a:solidFill>
          <a:ln w="9525">
            <a:solidFill>
              <a:schemeClr val="tx1"/>
            </a:solidFill>
            <a:miter lim="800000"/>
            <a:headEnd/>
            <a:tailEnd/>
          </a:ln>
        </p:spPr>
        <p:txBody>
          <a:bodyPr wrap="none" anchor="ctr"/>
          <a:lstStyle/>
          <a:p>
            <a:endParaRPr lang="en-US"/>
          </a:p>
        </p:txBody>
      </p:sp>
      <p:sp>
        <p:nvSpPr>
          <p:cNvPr id="43036" name="Line 36"/>
          <p:cNvSpPr>
            <a:spLocks noChangeShapeType="1"/>
          </p:cNvSpPr>
          <p:nvPr/>
        </p:nvSpPr>
        <p:spPr bwMode="auto">
          <a:xfrm flipH="1">
            <a:off x="4495800" y="6477000"/>
            <a:ext cx="3886200" cy="0"/>
          </a:xfrm>
          <a:prstGeom prst="line">
            <a:avLst/>
          </a:prstGeom>
          <a:noFill/>
          <a:ln w="28575">
            <a:solidFill>
              <a:schemeClr val="tx1"/>
            </a:solidFill>
            <a:prstDash val="sysDot"/>
            <a:round/>
            <a:headEnd/>
            <a:tailEnd type="triangle" w="med" len="med"/>
          </a:ln>
        </p:spPr>
        <p:txBody>
          <a:bodyPr wrap="none" anchor="ctr"/>
          <a:lstStyle/>
          <a:p>
            <a:endParaRPr lang="en-US"/>
          </a:p>
        </p:txBody>
      </p:sp>
      <p:sp>
        <p:nvSpPr>
          <p:cNvPr id="43037" name="Text Box 37"/>
          <p:cNvSpPr txBox="1">
            <a:spLocks noChangeArrowheads="1"/>
          </p:cNvSpPr>
          <p:nvPr/>
        </p:nvSpPr>
        <p:spPr bwMode="auto">
          <a:xfrm>
            <a:off x="6172200" y="6172200"/>
            <a:ext cx="2209800" cy="366713"/>
          </a:xfrm>
          <a:prstGeom prst="rect">
            <a:avLst/>
          </a:prstGeom>
          <a:noFill/>
          <a:ln w="9525">
            <a:noFill/>
            <a:miter lim="800000"/>
            <a:headEnd/>
            <a:tailEnd/>
          </a:ln>
        </p:spPr>
        <p:txBody>
          <a:bodyPr>
            <a:spAutoFit/>
          </a:bodyPr>
          <a:lstStyle/>
          <a:p>
            <a:pPr>
              <a:spcBef>
                <a:spcPct val="50000"/>
              </a:spcBef>
            </a:pPr>
            <a:r>
              <a:rPr lang="en-US" sz="1800" b="1"/>
              <a:t>The Arrow of Time</a:t>
            </a:r>
          </a:p>
        </p:txBody>
      </p:sp>
      <p:sp>
        <p:nvSpPr>
          <p:cNvPr id="43040" name="Text Box 40"/>
          <p:cNvSpPr txBox="1">
            <a:spLocks noChangeArrowheads="1"/>
          </p:cNvSpPr>
          <p:nvPr/>
        </p:nvSpPr>
        <p:spPr bwMode="auto">
          <a:xfrm>
            <a:off x="3957638" y="5867400"/>
            <a:ext cx="1227137" cy="366713"/>
          </a:xfrm>
          <a:prstGeom prst="rect">
            <a:avLst/>
          </a:prstGeom>
          <a:noFill/>
          <a:ln w="9525">
            <a:noFill/>
            <a:miter lim="800000"/>
            <a:headEnd/>
            <a:tailEnd/>
          </a:ln>
        </p:spPr>
        <p:txBody>
          <a:bodyPr>
            <a:spAutoFit/>
          </a:bodyPr>
          <a:lstStyle/>
          <a:p>
            <a:pPr algn="ctr"/>
            <a:r>
              <a:rPr lang="en-US" sz="1800" b="1" dirty="0"/>
              <a:t>Zn = 180 </a:t>
            </a:r>
            <a:r>
              <a:rPr lang="en-US" sz="1800" b="1" dirty="0">
                <a:cs typeface="Times New Roman" pitchFamily="18" charset="0"/>
              </a:rPr>
              <a:t>°</a:t>
            </a:r>
          </a:p>
        </p:txBody>
      </p:sp>
      <p:sp>
        <p:nvSpPr>
          <p:cNvPr id="33826" name="Text Box 41"/>
          <p:cNvSpPr txBox="1">
            <a:spLocks noChangeArrowheads="1"/>
          </p:cNvSpPr>
          <p:nvPr/>
        </p:nvSpPr>
        <p:spPr bwMode="auto">
          <a:xfrm>
            <a:off x="1828800" y="1981200"/>
            <a:ext cx="2209800" cy="641350"/>
          </a:xfrm>
          <a:prstGeom prst="rect">
            <a:avLst/>
          </a:prstGeom>
          <a:solidFill>
            <a:schemeClr val="bg1"/>
          </a:solidFill>
          <a:ln w="9525">
            <a:solidFill>
              <a:schemeClr val="tx1"/>
            </a:solidFill>
            <a:miter lim="800000"/>
            <a:headEnd/>
            <a:tailEnd/>
          </a:ln>
        </p:spPr>
        <p:txBody>
          <a:bodyPr>
            <a:spAutoFit/>
          </a:bodyPr>
          <a:lstStyle/>
          <a:p>
            <a:pPr algn="ctr"/>
            <a:r>
              <a:rPr lang="en-US" sz="1800" b="1" dirty="0"/>
              <a:t>At Meridian Transit       Lat = </a:t>
            </a:r>
            <a:r>
              <a:rPr lang="en-US" sz="1800" b="1" dirty="0" err="1"/>
              <a:t>CoAlt</a:t>
            </a:r>
            <a:r>
              <a:rPr lang="en-US" sz="1800" b="1" dirty="0"/>
              <a:t> </a:t>
            </a:r>
            <a:r>
              <a:rPr lang="en-US" sz="1800" b="1" dirty="0">
                <a:latin typeface="Calibri" pitchFamily="34" charset="0"/>
              </a:rPr>
              <a:t>-</a:t>
            </a:r>
            <a:r>
              <a:rPr lang="en-US" sz="1800" b="1" dirty="0" smtClean="0"/>
              <a:t>Dec</a:t>
            </a:r>
            <a:endParaRPr lang="en-US" sz="1800" b="1" dirty="0"/>
          </a:p>
        </p:txBody>
      </p:sp>
      <p:sp>
        <p:nvSpPr>
          <p:cNvPr id="43042" name="Line 43"/>
          <p:cNvSpPr>
            <a:spLocks noChangeShapeType="1"/>
          </p:cNvSpPr>
          <p:nvPr/>
        </p:nvSpPr>
        <p:spPr bwMode="auto">
          <a:xfrm>
            <a:off x="1066800" y="1600200"/>
            <a:ext cx="76200" cy="0"/>
          </a:xfrm>
          <a:prstGeom prst="line">
            <a:avLst/>
          </a:prstGeom>
          <a:noFill/>
          <a:ln w="9525">
            <a:solidFill>
              <a:srgbClr val="FFEEDD"/>
            </a:solidFill>
            <a:round/>
            <a:headEnd/>
            <a:tailEnd/>
          </a:ln>
        </p:spPr>
        <p:txBody>
          <a:bodyPr/>
          <a:lstStyle/>
          <a:p>
            <a:endParaRPr lang="en-US"/>
          </a:p>
        </p:txBody>
      </p:sp>
      <p:sp>
        <p:nvSpPr>
          <p:cNvPr id="33830" name="Text Box 45"/>
          <p:cNvSpPr txBox="1">
            <a:spLocks noChangeArrowheads="1"/>
          </p:cNvSpPr>
          <p:nvPr/>
        </p:nvSpPr>
        <p:spPr bwMode="auto">
          <a:xfrm>
            <a:off x="3924300" y="4267200"/>
            <a:ext cx="1295400" cy="641350"/>
          </a:xfrm>
          <a:prstGeom prst="rect">
            <a:avLst/>
          </a:prstGeom>
          <a:solidFill>
            <a:schemeClr val="bg1"/>
          </a:solidFill>
          <a:ln w="9525">
            <a:solidFill>
              <a:srgbClr val="FF3300"/>
            </a:solidFill>
            <a:miter lim="800000"/>
            <a:headEnd/>
            <a:tailEnd/>
          </a:ln>
        </p:spPr>
        <p:txBody>
          <a:bodyPr>
            <a:spAutoFit/>
          </a:bodyPr>
          <a:lstStyle/>
          <a:p>
            <a:pPr algn="ctr"/>
            <a:r>
              <a:rPr lang="en-US" sz="1800" b="1"/>
              <a:t>Observer's Meridian</a:t>
            </a:r>
          </a:p>
        </p:txBody>
      </p:sp>
      <p:sp>
        <p:nvSpPr>
          <p:cNvPr id="43044" name="TextBox 46"/>
          <p:cNvSpPr txBox="1">
            <a:spLocks noChangeArrowheads="1"/>
          </p:cNvSpPr>
          <p:nvPr/>
        </p:nvSpPr>
        <p:spPr bwMode="auto">
          <a:xfrm>
            <a:off x="4114800" y="190500"/>
            <a:ext cx="899605" cy="276999"/>
          </a:xfrm>
          <a:prstGeom prst="rect">
            <a:avLst/>
          </a:prstGeom>
          <a:noFill/>
          <a:ln w="9525">
            <a:noFill/>
            <a:miter lim="800000"/>
            <a:headEnd/>
            <a:tailEnd/>
          </a:ln>
        </p:spPr>
        <p:txBody>
          <a:bodyPr wrap="none">
            <a:spAutoFit/>
          </a:bodyPr>
          <a:lstStyle/>
          <a:p>
            <a:r>
              <a:rPr lang="en-US" sz="1200" b="1" dirty="0" smtClean="0"/>
              <a:t>North Pole</a:t>
            </a:r>
            <a:endParaRPr lang="en-US" sz="1200" b="1" dirty="0"/>
          </a:p>
        </p:txBody>
      </p:sp>
      <p:sp>
        <p:nvSpPr>
          <p:cNvPr id="45" name="TextBox 44"/>
          <p:cNvSpPr txBox="1">
            <a:spLocks noChangeArrowheads="1"/>
          </p:cNvSpPr>
          <p:nvPr/>
        </p:nvSpPr>
        <p:spPr bwMode="auto">
          <a:xfrm>
            <a:off x="6172200" y="5486400"/>
            <a:ext cx="2743200" cy="646331"/>
          </a:xfrm>
          <a:prstGeom prst="rect">
            <a:avLst/>
          </a:prstGeom>
          <a:noFill/>
          <a:ln w="9525">
            <a:noFill/>
            <a:miter lim="800000"/>
            <a:headEnd/>
            <a:tailEnd/>
          </a:ln>
        </p:spPr>
        <p:txBody>
          <a:bodyPr>
            <a:spAutoFit/>
          </a:bodyPr>
          <a:lstStyle/>
          <a:p>
            <a:pPr algn="ctr"/>
            <a:r>
              <a:rPr lang="en-US" sz="1800" b="1" dirty="0"/>
              <a:t>Before Meridian </a:t>
            </a:r>
            <a:r>
              <a:rPr lang="en-US" sz="1800" b="1" dirty="0" smtClean="0"/>
              <a:t>Transit</a:t>
            </a:r>
          </a:p>
          <a:p>
            <a:pPr algn="ctr"/>
            <a:r>
              <a:rPr lang="en-US" sz="1800" b="1" dirty="0" smtClean="0"/>
              <a:t>Zn &lt; 180</a:t>
            </a:r>
            <a:r>
              <a:rPr lang="en-US" sz="1800" b="1" dirty="0" smtClean="0">
                <a:sym typeface="Symbol"/>
              </a:rPr>
              <a:t></a:t>
            </a:r>
            <a:r>
              <a:rPr lang="en-US" sz="1800" b="1" dirty="0" smtClean="0"/>
              <a:t> </a:t>
            </a:r>
            <a:endParaRPr lang="en-US" sz="1800" b="1" dirty="0"/>
          </a:p>
        </p:txBody>
      </p:sp>
      <p:sp>
        <p:nvSpPr>
          <p:cNvPr id="46" name="TextBox 45"/>
          <p:cNvSpPr txBox="1">
            <a:spLocks noChangeArrowheads="1"/>
          </p:cNvSpPr>
          <p:nvPr/>
        </p:nvSpPr>
        <p:spPr bwMode="auto">
          <a:xfrm>
            <a:off x="762000" y="5486400"/>
            <a:ext cx="2743200" cy="646331"/>
          </a:xfrm>
          <a:prstGeom prst="rect">
            <a:avLst/>
          </a:prstGeom>
          <a:noFill/>
          <a:ln w="9525">
            <a:noFill/>
            <a:miter lim="800000"/>
            <a:headEnd/>
            <a:tailEnd/>
          </a:ln>
        </p:spPr>
        <p:txBody>
          <a:bodyPr wrap="square">
            <a:spAutoFit/>
          </a:bodyPr>
          <a:lstStyle/>
          <a:p>
            <a:pPr algn="ctr"/>
            <a:r>
              <a:rPr lang="en-US" sz="1800" b="1" dirty="0" smtClean="0"/>
              <a:t>Zn &gt; 180</a:t>
            </a:r>
            <a:r>
              <a:rPr lang="en-US" sz="1800" b="1" dirty="0" smtClean="0">
                <a:sym typeface="Symbol"/>
              </a:rPr>
              <a:t></a:t>
            </a:r>
            <a:endParaRPr lang="en-US" sz="1800" b="1" dirty="0" smtClean="0"/>
          </a:p>
          <a:p>
            <a:pPr algn="ctr"/>
            <a:r>
              <a:rPr lang="en-US" sz="1800" b="1" dirty="0" smtClean="0"/>
              <a:t>After </a:t>
            </a:r>
            <a:r>
              <a:rPr lang="en-US" sz="1800" b="1" dirty="0"/>
              <a:t>Meridian </a:t>
            </a:r>
            <a:r>
              <a:rPr lang="en-US" sz="1800" b="1" dirty="0" smtClean="0"/>
              <a:t>Transit</a:t>
            </a:r>
          </a:p>
        </p:txBody>
      </p:sp>
      <p:sp>
        <p:nvSpPr>
          <p:cNvPr id="47" name="Line 7"/>
          <p:cNvSpPr>
            <a:spLocks noChangeShapeType="1"/>
          </p:cNvSpPr>
          <p:nvPr/>
        </p:nvSpPr>
        <p:spPr bwMode="auto">
          <a:xfrm flipH="1">
            <a:off x="4572000" y="457200"/>
            <a:ext cx="0" cy="1905000"/>
          </a:xfrm>
          <a:prstGeom prst="line">
            <a:avLst/>
          </a:prstGeom>
          <a:noFill/>
          <a:ln w="28575">
            <a:solidFill>
              <a:schemeClr val="tx1"/>
            </a:solidFill>
            <a:round/>
            <a:headEnd/>
            <a:tailEnd/>
          </a:ln>
        </p:spPr>
        <p:txBody>
          <a:bodyPr/>
          <a:lstStyle/>
          <a:p>
            <a:endParaRPr lang="en-US"/>
          </a:p>
        </p:txBody>
      </p:sp>
      <p:sp>
        <p:nvSpPr>
          <p:cNvPr id="48" name="Donut 47"/>
          <p:cNvSpPr/>
          <p:nvPr/>
        </p:nvSpPr>
        <p:spPr bwMode="auto">
          <a:xfrm>
            <a:off x="4457700" y="2238375"/>
            <a:ext cx="228600" cy="228600"/>
          </a:xfrm>
          <a:prstGeom prst="donut">
            <a:avLst>
              <a:gd name="adj" fmla="val 6052"/>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51" name="Line 36"/>
          <p:cNvSpPr>
            <a:spLocks noChangeShapeType="1"/>
          </p:cNvSpPr>
          <p:nvPr/>
        </p:nvSpPr>
        <p:spPr bwMode="auto">
          <a:xfrm flipH="1">
            <a:off x="6172200" y="6477000"/>
            <a:ext cx="2438400" cy="0"/>
          </a:xfrm>
          <a:prstGeom prst="line">
            <a:avLst/>
          </a:prstGeom>
          <a:noFill/>
          <a:ln w="28575">
            <a:solidFill>
              <a:schemeClr val="tx1"/>
            </a:solidFill>
            <a:prstDash val="sysDot"/>
            <a:round/>
            <a:headEnd/>
            <a:tailEnd type="triangle" w="med" len="med"/>
          </a:ln>
        </p:spPr>
        <p:txBody>
          <a:bodyPr wrap="none" anchor="ctr"/>
          <a:lstStyle/>
          <a:p>
            <a:endParaRPr lang="en-US"/>
          </a:p>
        </p:txBody>
      </p:sp>
      <p:sp>
        <p:nvSpPr>
          <p:cNvPr id="52" name="Line 36"/>
          <p:cNvSpPr>
            <a:spLocks noChangeShapeType="1"/>
          </p:cNvSpPr>
          <p:nvPr/>
        </p:nvSpPr>
        <p:spPr bwMode="auto">
          <a:xfrm flipH="1">
            <a:off x="3352800" y="6477000"/>
            <a:ext cx="5181600" cy="0"/>
          </a:xfrm>
          <a:prstGeom prst="line">
            <a:avLst/>
          </a:prstGeom>
          <a:noFill/>
          <a:ln w="28575">
            <a:solidFill>
              <a:schemeClr val="tx1"/>
            </a:solidFill>
            <a:prstDash val="sysDot"/>
            <a:round/>
            <a:headEnd/>
            <a:tailEnd type="triangle" w="med" len="med"/>
          </a:ln>
        </p:spPr>
        <p:txBody>
          <a:bodyPr wrap="none" anchor="ctr"/>
          <a:lstStyle/>
          <a:p>
            <a:endParaRPr lang="en-US"/>
          </a:p>
        </p:txBody>
      </p:sp>
      <p:sp>
        <p:nvSpPr>
          <p:cNvPr id="36879" name="Text Box 19"/>
          <p:cNvSpPr txBox="1">
            <a:spLocks noChangeArrowheads="1"/>
          </p:cNvSpPr>
          <p:nvPr/>
        </p:nvSpPr>
        <p:spPr bwMode="auto">
          <a:xfrm>
            <a:off x="6248400" y="4038600"/>
            <a:ext cx="1981200" cy="923330"/>
          </a:xfrm>
          <a:prstGeom prst="rect">
            <a:avLst/>
          </a:prstGeom>
          <a:solidFill>
            <a:schemeClr val="bg1"/>
          </a:solidFill>
          <a:ln w="9525">
            <a:solidFill>
              <a:schemeClr val="tx1"/>
            </a:solidFill>
            <a:miter lim="800000"/>
            <a:headEnd/>
            <a:tailEnd/>
          </a:ln>
        </p:spPr>
        <p:txBody>
          <a:bodyPr>
            <a:spAutoFit/>
          </a:bodyPr>
          <a:lstStyle/>
          <a:p>
            <a:r>
              <a:rPr lang="en-US" sz="1800" b="1" dirty="0" err="1"/>
              <a:t>CoAlt</a:t>
            </a:r>
            <a:r>
              <a:rPr lang="en-US" sz="1800" b="1" dirty="0"/>
              <a:t> = 90 </a:t>
            </a:r>
            <a:r>
              <a:rPr lang="en-US" sz="1800" b="1" dirty="0">
                <a:cs typeface="Times New Roman" pitchFamily="18" charset="0"/>
              </a:rPr>
              <a:t>°</a:t>
            </a:r>
            <a:r>
              <a:rPr lang="en-US" sz="1800" b="1" dirty="0"/>
              <a:t> - </a:t>
            </a:r>
            <a:r>
              <a:rPr lang="en-US" sz="1800" b="1" dirty="0" smtClean="0"/>
              <a:t>Ho</a:t>
            </a:r>
          </a:p>
          <a:p>
            <a:pPr algn="ctr"/>
            <a:r>
              <a:rPr lang="en-US" sz="1800" b="1" dirty="0" smtClean="0"/>
              <a:t>aka</a:t>
            </a:r>
          </a:p>
          <a:p>
            <a:pPr algn="ctr"/>
            <a:r>
              <a:rPr lang="en-US" sz="1800" b="1" dirty="0" smtClean="0"/>
              <a:t>Zenith Distance</a:t>
            </a:r>
            <a:endParaRPr lang="en-US" sz="1800" b="1" dirty="0"/>
          </a:p>
        </p:txBody>
      </p:sp>
      <p:sp>
        <p:nvSpPr>
          <p:cNvPr id="50" name="TextBox 49"/>
          <p:cNvSpPr txBox="1"/>
          <p:nvPr/>
        </p:nvSpPr>
        <p:spPr>
          <a:xfrm>
            <a:off x="5486400" y="2895600"/>
            <a:ext cx="1268296" cy="646331"/>
          </a:xfrm>
          <a:prstGeom prst="rect">
            <a:avLst/>
          </a:prstGeom>
          <a:solidFill>
            <a:schemeClr val="bg1"/>
          </a:solidFill>
          <a:ln>
            <a:solidFill>
              <a:schemeClr val="tx1"/>
            </a:solidFill>
          </a:ln>
        </p:spPr>
        <p:txBody>
          <a:bodyPr wrap="none" rtlCol="0">
            <a:spAutoFit/>
          </a:bodyPr>
          <a:lstStyle/>
          <a:p>
            <a:r>
              <a:rPr lang="en-US" sz="1800" dirty="0" smtClean="0"/>
              <a:t>Navigation </a:t>
            </a:r>
          </a:p>
          <a:p>
            <a:r>
              <a:rPr lang="en-US" sz="1800" dirty="0" smtClean="0"/>
              <a:t>Triangle</a:t>
            </a:r>
            <a:endParaRPr lang="en-US" sz="1800" dirty="0"/>
          </a:p>
        </p:txBody>
      </p:sp>
      <p:cxnSp>
        <p:nvCxnSpPr>
          <p:cNvPr id="54" name="Straight Arrow Connector 53"/>
          <p:cNvCxnSpPr/>
          <p:nvPr/>
        </p:nvCxnSpPr>
        <p:spPr bwMode="auto">
          <a:xfrm flipH="1" flipV="1">
            <a:off x="4953000" y="2971800"/>
            <a:ext cx="533400" cy="15240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
        <p:nvSpPr>
          <p:cNvPr id="57" name="TextBox 56"/>
          <p:cNvSpPr txBox="1"/>
          <p:nvPr/>
        </p:nvSpPr>
        <p:spPr>
          <a:xfrm>
            <a:off x="1676400" y="3581400"/>
            <a:ext cx="1268296" cy="646331"/>
          </a:xfrm>
          <a:prstGeom prst="rect">
            <a:avLst/>
          </a:prstGeom>
          <a:solidFill>
            <a:schemeClr val="bg1"/>
          </a:solidFill>
          <a:ln>
            <a:solidFill>
              <a:schemeClr val="tx1"/>
            </a:solidFill>
          </a:ln>
        </p:spPr>
        <p:txBody>
          <a:bodyPr wrap="none" rtlCol="0">
            <a:spAutoFit/>
          </a:bodyPr>
          <a:lstStyle/>
          <a:p>
            <a:r>
              <a:rPr lang="en-US" sz="1800" dirty="0" smtClean="0"/>
              <a:t>Navigation </a:t>
            </a:r>
          </a:p>
          <a:p>
            <a:r>
              <a:rPr lang="en-US" sz="1800" dirty="0" smtClean="0"/>
              <a:t>Triangle</a:t>
            </a:r>
            <a:endParaRPr lang="en-US" sz="1800" dirty="0"/>
          </a:p>
        </p:txBody>
      </p:sp>
      <p:cxnSp>
        <p:nvCxnSpPr>
          <p:cNvPr id="59" name="Straight Arrow Connector 58"/>
          <p:cNvCxnSpPr>
            <a:stCxn id="57" idx="3"/>
          </p:cNvCxnSpPr>
          <p:nvPr/>
        </p:nvCxnSpPr>
        <p:spPr bwMode="auto">
          <a:xfrm flipV="1">
            <a:off x="2944696" y="3581401"/>
            <a:ext cx="1093904" cy="323165"/>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
        <p:nvSpPr>
          <p:cNvPr id="62" name="TextBox 61"/>
          <p:cNvSpPr txBox="1"/>
          <p:nvPr/>
        </p:nvSpPr>
        <p:spPr>
          <a:xfrm>
            <a:off x="5181600" y="1905000"/>
            <a:ext cx="1854034" cy="369332"/>
          </a:xfrm>
          <a:prstGeom prst="rect">
            <a:avLst/>
          </a:prstGeom>
          <a:solidFill>
            <a:schemeClr val="bg1"/>
          </a:solidFill>
          <a:ln>
            <a:solidFill>
              <a:schemeClr val="tx1"/>
            </a:solidFill>
          </a:ln>
        </p:spPr>
        <p:txBody>
          <a:bodyPr wrap="none" rtlCol="0">
            <a:spAutoFit/>
          </a:bodyPr>
          <a:lstStyle/>
          <a:p>
            <a:r>
              <a:rPr lang="en-US" sz="1800" dirty="0" smtClean="0"/>
              <a:t>Observer’s Zenith</a:t>
            </a:r>
            <a:endParaRPr lang="en-US" sz="1800" dirty="0"/>
          </a:p>
        </p:txBody>
      </p:sp>
      <p:cxnSp>
        <p:nvCxnSpPr>
          <p:cNvPr id="64" name="Straight Arrow Connector 63"/>
          <p:cNvCxnSpPr>
            <a:stCxn id="62" idx="1"/>
          </p:cNvCxnSpPr>
          <p:nvPr/>
        </p:nvCxnSpPr>
        <p:spPr bwMode="auto">
          <a:xfrm flipH="1">
            <a:off x="4652822" y="2089666"/>
            <a:ext cx="528778" cy="196334"/>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56" name="Straight Arrow Connector 55"/>
          <p:cNvCxnSpPr>
            <a:stCxn id="57" idx="3"/>
          </p:cNvCxnSpPr>
          <p:nvPr/>
        </p:nvCxnSpPr>
        <p:spPr bwMode="auto">
          <a:xfrm flipV="1">
            <a:off x="2944696" y="3657600"/>
            <a:ext cx="1627304" cy="24696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3830"/>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33819"/>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3816"/>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33799"/>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687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8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8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379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05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05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036"/>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4"/>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30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381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3381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382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3796"/>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33830"/>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3798"/>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3797"/>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47"/>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36879"/>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par>
                                <p:cTn id="74" presetID="1" presetClass="exit" presetSubtype="0" fill="hold" grpId="1" nodeType="withEffect">
                                  <p:stCondLst>
                                    <p:cond delay="0"/>
                                  </p:stCondLst>
                                  <p:childTnLst>
                                    <p:set>
                                      <p:cBhvr>
                                        <p:cTn id="75" dur="1" fill="hold">
                                          <p:stCondLst>
                                            <p:cond delay="0"/>
                                          </p:stCondLst>
                                        </p:cTn>
                                        <p:tgtEl>
                                          <p:spTgt spid="4303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4304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6" grpId="1" animBg="1"/>
      <p:bldP spid="2" grpId="0" animBg="1"/>
      <p:bldP spid="33797" grpId="0" animBg="1"/>
      <p:bldP spid="33798" grpId="0" animBg="1"/>
      <p:bldP spid="33798" grpId="1" animBg="1"/>
      <p:bldP spid="33799" grpId="0" animBg="1"/>
      <p:bldP spid="43051" grpId="0" animBg="1"/>
      <p:bldP spid="43052" grpId="0" animBg="1"/>
      <p:bldP spid="33814" grpId="0" animBg="1"/>
      <p:bldP spid="33815" grpId="0" animBg="1"/>
      <p:bldP spid="33815" grpId="1" animBg="1"/>
      <p:bldP spid="33816" grpId="0" animBg="1"/>
      <p:bldP spid="33819" grpId="0" animBg="1"/>
      <p:bldP spid="43036" grpId="0" animBg="1"/>
      <p:bldP spid="43036" grpId="1" animBg="1"/>
      <p:bldP spid="43040" grpId="0"/>
      <p:bldP spid="43040" grpId="1"/>
      <p:bldP spid="33826" grpId="0" animBg="1"/>
      <p:bldP spid="33826" grpId="1" animBg="1"/>
      <p:bldP spid="33830" grpId="0" animBg="1"/>
      <p:bldP spid="33830" grpId="1" animBg="1"/>
      <p:bldP spid="45" grpId="0"/>
      <p:bldP spid="46" grpId="0"/>
      <p:bldP spid="47" grpId="0" animBg="1"/>
      <p:bldP spid="47" grpId="1" animBg="1"/>
      <p:bldP spid="51" grpId="0" animBg="1"/>
      <p:bldP spid="52" grpId="0" animBg="1"/>
      <p:bldP spid="36879" grpId="0" animBg="1"/>
      <p:bldP spid="36879" grpId="1" animBg="1"/>
      <p:bldP spid="50"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914400" y="152400"/>
            <a:ext cx="8229600" cy="838200"/>
          </a:xfrm>
          <a:prstGeom prst="rect">
            <a:avLst/>
          </a:prstGeom>
          <a:noFill/>
          <a:ln w="9525">
            <a:noFill/>
            <a:miter lim="800000"/>
            <a:headEnd/>
            <a:tailEnd/>
          </a:ln>
        </p:spPr>
        <p:txBody>
          <a:bodyPr anchor="ctr"/>
          <a:lstStyle/>
          <a:p>
            <a:pPr algn="ctr"/>
            <a:r>
              <a:rPr lang="en-US" sz="4400">
                <a:solidFill>
                  <a:schemeClr val="tx2"/>
                </a:solidFill>
              </a:rPr>
              <a:t>Example - Computing Latitude</a:t>
            </a:r>
          </a:p>
        </p:txBody>
      </p:sp>
      <p:sp>
        <p:nvSpPr>
          <p:cNvPr id="5124" name="Text Box 4"/>
          <p:cNvSpPr txBox="1">
            <a:spLocks noChangeArrowheads="1"/>
          </p:cNvSpPr>
          <p:nvPr/>
        </p:nvSpPr>
        <p:spPr bwMode="auto">
          <a:xfrm>
            <a:off x="1368425" y="1066800"/>
            <a:ext cx="6767513" cy="457200"/>
          </a:xfrm>
          <a:prstGeom prst="rect">
            <a:avLst/>
          </a:prstGeom>
          <a:noFill/>
          <a:ln w="9525" algn="ctr">
            <a:noFill/>
            <a:miter lim="800000"/>
            <a:headEnd/>
            <a:tailEnd/>
          </a:ln>
        </p:spPr>
        <p:txBody>
          <a:bodyPr wrap="none">
            <a:spAutoFit/>
          </a:bodyPr>
          <a:lstStyle/>
          <a:p>
            <a:pPr eaLnBrk="0" hangingPunct="0"/>
            <a:r>
              <a:rPr lang="en-US">
                <a:latin typeface="Tahoma" pitchFamily="34" charset="0"/>
              </a:rPr>
              <a:t>Observer North of Equator and also North of Sun</a:t>
            </a:r>
          </a:p>
        </p:txBody>
      </p:sp>
      <p:sp>
        <p:nvSpPr>
          <p:cNvPr id="5125" name="Line 5"/>
          <p:cNvSpPr>
            <a:spLocks noChangeShapeType="1"/>
          </p:cNvSpPr>
          <p:nvPr/>
        </p:nvSpPr>
        <p:spPr bwMode="auto">
          <a:xfrm>
            <a:off x="6248400" y="2119313"/>
            <a:ext cx="304800" cy="0"/>
          </a:xfrm>
          <a:prstGeom prst="line">
            <a:avLst/>
          </a:prstGeom>
          <a:noFill/>
          <a:ln w="25400">
            <a:solidFill>
              <a:schemeClr val="tx1"/>
            </a:solidFill>
            <a:round/>
            <a:headEnd/>
            <a:tailEnd/>
          </a:ln>
        </p:spPr>
        <p:txBody>
          <a:bodyPr wrap="none" anchor="ctr"/>
          <a:lstStyle/>
          <a:p>
            <a:endParaRPr lang="en-US"/>
          </a:p>
        </p:txBody>
      </p:sp>
      <p:sp>
        <p:nvSpPr>
          <p:cNvPr id="5126" name="Line 6"/>
          <p:cNvSpPr>
            <a:spLocks noChangeShapeType="1"/>
          </p:cNvSpPr>
          <p:nvPr/>
        </p:nvSpPr>
        <p:spPr bwMode="auto">
          <a:xfrm>
            <a:off x="6400800" y="2500313"/>
            <a:ext cx="152400" cy="0"/>
          </a:xfrm>
          <a:prstGeom prst="line">
            <a:avLst/>
          </a:prstGeom>
          <a:noFill/>
          <a:ln w="25400">
            <a:solidFill>
              <a:schemeClr val="tx1"/>
            </a:solidFill>
            <a:round/>
            <a:headEnd/>
            <a:tailEnd/>
          </a:ln>
        </p:spPr>
        <p:txBody>
          <a:bodyPr wrap="none" anchor="ctr"/>
          <a:lstStyle/>
          <a:p>
            <a:endParaRPr lang="en-US"/>
          </a:p>
        </p:txBody>
      </p:sp>
      <p:sp>
        <p:nvSpPr>
          <p:cNvPr id="5127" name="Line 7"/>
          <p:cNvSpPr>
            <a:spLocks noChangeShapeType="1"/>
          </p:cNvSpPr>
          <p:nvPr/>
        </p:nvSpPr>
        <p:spPr bwMode="auto">
          <a:xfrm>
            <a:off x="6400800" y="2881313"/>
            <a:ext cx="152400" cy="0"/>
          </a:xfrm>
          <a:prstGeom prst="line">
            <a:avLst/>
          </a:prstGeom>
          <a:noFill/>
          <a:ln w="25400">
            <a:solidFill>
              <a:schemeClr val="tx1"/>
            </a:solidFill>
            <a:round/>
            <a:headEnd/>
            <a:tailEnd/>
          </a:ln>
        </p:spPr>
        <p:txBody>
          <a:bodyPr wrap="none" anchor="ctr"/>
          <a:lstStyle/>
          <a:p>
            <a:endParaRPr lang="en-US"/>
          </a:p>
        </p:txBody>
      </p:sp>
      <p:sp>
        <p:nvSpPr>
          <p:cNvPr id="5128" name="Line 8"/>
          <p:cNvSpPr>
            <a:spLocks noChangeShapeType="1"/>
          </p:cNvSpPr>
          <p:nvPr/>
        </p:nvSpPr>
        <p:spPr bwMode="auto">
          <a:xfrm>
            <a:off x="6400800" y="3262313"/>
            <a:ext cx="152400" cy="0"/>
          </a:xfrm>
          <a:prstGeom prst="line">
            <a:avLst/>
          </a:prstGeom>
          <a:noFill/>
          <a:ln w="25400">
            <a:solidFill>
              <a:schemeClr val="tx1"/>
            </a:solidFill>
            <a:round/>
            <a:headEnd/>
            <a:tailEnd/>
          </a:ln>
        </p:spPr>
        <p:txBody>
          <a:bodyPr wrap="none" anchor="ctr"/>
          <a:lstStyle/>
          <a:p>
            <a:endParaRPr lang="en-US"/>
          </a:p>
        </p:txBody>
      </p:sp>
      <p:sp>
        <p:nvSpPr>
          <p:cNvPr id="5129" name="Line 9"/>
          <p:cNvSpPr>
            <a:spLocks noChangeShapeType="1"/>
          </p:cNvSpPr>
          <p:nvPr/>
        </p:nvSpPr>
        <p:spPr bwMode="auto">
          <a:xfrm>
            <a:off x="6400800" y="3643313"/>
            <a:ext cx="152400" cy="0"/>
          </a:xfrm>
          <a:prstGeom prst="line">
            <a:avLst/>
          </a:prstGeom>
          <a:noFill/>
          <a:ln w="25400">
            <a:solidFill>
              <a:schemeClr val="tx1"/>
            </a:solidFill>
            <a:round/>
            <a:headEnd/>
            <a:tailEnd/>
          </a:ln>
        </p:spPr>
        <p:txBody>
          <a:bodyPr wrap="none" anchor="ctr"/>
          <a:lstStyle/>
          <a:p>
            <a:endParaRPr lang="en-US"/>
          </a:p>
        </p:txBody>
      </p:sp>
      <p:sp>
        <p:nvSpPr>
          <p:cNvPr id="5130" name="Line 10"/>
          <p:cNvSpPr>
            <a:spLocks noChangeShapeType="1"/>
          </p:cNvSpPr>
          <p:nvPr/>
        </p:nvSpPr>
        <p:spPr bwMode="auto">
          <a:xfrm>
            <a:off x="6248400" y="4024313"/>
            <a:ext cx="304800" cy="0"/>
          </a:xfrm>
          <a:prstGeom prst="line">
            <a:avLst/>
          </a:prstGeom>
          <a:noFill/>
          <a:ln w="25400">
            <a:solidFill>
              <a:schemeClr val="tx1"/>
            </a:solidFill>
            <a:round/>
            <a:headEnd/>
            <a:tailEnd/>
          </a:ln>
        </p:spPr>
        <p:txBody>
          <a:bodyPr wrap="none" anchor="ctr"/>
          <a:lstStyle/>
          <a:p>
            <a:endParaRPr lang="en-US"/>
          </a:p>
        </p:txBody>
      </p:sp>
      <p:sp>
        <p:nvSpPr>
          <p:cNvPr id="5131" name="Line 11"/>
          <p:cNvSpPr>
            <a:spLocks noChangeShapeType="1"/>
          </p:cNvSpPr>
          <p:nvPr/>
        </p:nvSpPr>
        <p:spPr bwMode="auto">
          <a:xfrm>
            <a:off x="6400800" y="4405313"/>
            <a:ext cx="152400" cy="0"/>
          </a:xfrm>
          <a:prstGeom prst="line">
            <a:avLst/>
          </a:prstGeom>
          <a:noFill/>
          <a:ln w="25400">
            <a:solidFill>
              <a:schemeClr val="tx1"/>
            </a:solidFill>
            <a:round/>
            <a:headEnd/>
            <a:tailEnd/>
          </a:ln>
        </p:spPr>
        <p:txBody>
          <a:bodyPr wrap="none" anchor="ctr"/>
          <a:lstStyle/>
          <a:p>
            <a:endParaRPr lang="en-US"/>
          </a:p>
        </p:txBody>
      </p:sp>
      <p:sp>
        <p:nvSpPr>
          <p:cNvPr id="5132" name="Line 12"/>
          <p:cNvSpPr>
            <a:spLocks noChangeShapeType="1"/>
          </p:cNvSpPr>
          <p:nvPr/>
        </p:nvSpPr>
        <p:spPr bwMode="auto">
          <a:xfrm>
            <a:off x="6400800" y="4786313"/>
            <a:ext cx="152400" cy="0"/>
          </a:xfrm>
          <a:prstGeom prst="line">
            <a:avLst/>
          </a:prstGeom>
          <a:noFill/>
          <a:ln w="25400">
            <a:solidFill>
              <a:schemeClr val="tx1"/>
            </a:solidFill>
            <a:round/>
            <a:headEnd/>
            <a:tailEnd/>
          </a:ln>
        </p:spPr>
        <p:txBody>
          <a:bodyPr wrap="none" anchor="ctr"/>
          <a:lstStyle/>
          <a:p>
            <a:endParaRPr lang="en-US"/>
          </a:p>
        </p:txBody>
      </p:sp>
      <p:sp>
        <p:nvSpPr>
          <p:cNvPr id="5133" name="Line 13"/>
          <p:cNvSpPr>
            <a:spLocks noChangeShapeType="1"/>
          </p:cNvSpPr>
          <p:nvPr/>
        </p:nvSpPr>
        <p:spPr bwMode="auto">
          <a:xfrm>
            <a:off x="6400800" y="5167313"/>
            <a:ext cx="152400" cy="0"/>
          </a:xfrm>
          <a:prstGeom prst="line">
            <a:avLst/>
          </a:prstGeom>
          <a:noFill/>
          <a:ln w="25400">
            <a:solidFill>
              <a:schemeClr val="tx1"/>
            </a:solidFill>
            <a:round/>
            <a:headEnd/>
            <a:tailEnd/>
          </a:ln>
        </p:spPr>
        <p:txBody>
          <a:bodyPr wrap="none" anchor="ctr"/>
          <a:lstStyle/>
          <a:p>
            <a:endParaRPr lang="en-US"/>
          </a:p>
        </p:txBody>
      </p:sp>
      <p:sp>
        <p:nvSpPr>
          <p:cNvPr id="5134" name="Line 14"/>
          <p:cNvSpPr>
            <a:spLocks noChangeShapeType="1"/>
          </p:cNvSpPr>
          <p:nvPr/>
        </p:nvSpPr>
        <p:spPr bwMode="auto">
          <a:xfrm>
            <a:off x="6400800" y="5548313"/>
            <a:ext cx="152400" cy="0"/>
          </a:xfrm>
          <a:prstGeom prst="line">
            <a:avLst/>
          </a:prstGeom>
          <a:noFill/>
          <a:ln w="25400">
            <a:solidFill>
              <a:schemeClr val="tx1"/>
            </a:solidFill>
            <a:round/>
            <a:headEnd/>
            <a:tailEnd/>
          </a:ln>
        </p:spPr>
        <p:txBody>
          <a:bodyPr wrap="none" anchor="ctr"/>
          <a:lstStyle/>
          <a:p>
            <a:endParaRPr lang="en-US"/>
          </a:p>
        </p:txBody>
      </p:sp>
      <p:sp>
        <p:nvSpPr>
          <p:cNvPr id="5135" name="Line 15"/>
          <p:cNvSpPr>
            <a:spLocks noChangeShapeType="1"/>
          </p:cNvSpPr>
          <p:nvPr/>
        </p:nvSpPr>
        <p:spPr bwMode="auto">
          <a:xfrm>
            <a:off x="6248400" y="5929313"/>
            <a:ext cx="304800" cy="0"/>
          </a:xfrm>
          <a:prstGeom prst="line">
            <a:avLst/>
          </a:prstGeom>
          <a:noFill/>
          <a:ln w="25400">
            <a:solidFill>
              <a:schemeClr val="tx1"/>
            </a:solidFill>
            <a:round/>
            <a:headEnd/>
            <a:tailEnd/>
          </a:ln>
        </p:spPr>
        <p:txBody>
          <a:bodyPr wrap="none" anchor="ctr"/>
          <a:lstStyle/>
          <a:p>
            <a:endParaRPr lang="en-US"/>
          </a:p>
        </p:txBody>
      </p:sp>
      <p:sp>
        <p:nvSpPr>
          <p:cNvPr id="5136" name="Line 16"/>
          <p:cNvSpPr>
            <a:spLocks noChangeShapeType="1"/>
          </p:cNvSpPr>
          <p:nvPr/>
        </p:nvSpPr>
        <p:spPr bwMode="auto">
          <a:xfrm>
            <a:off x="6400800" y="2119313"/>
            <a:ext cx="0" cy="3810000"/>
          </a:xfrm>
          <a:prstGeom prst="line">
            <a:avLst/>
          </a:prstGeom>
          <a:noFill/>
          <a:ln w="25400">
            <a:solidFill>
              <a:schemeClr val="tx1"/>
            </a:solidFill>
            <a:round/>
            <a:headEnd/>
            <a:tailEnd/>
          </a:ln>
        </p:spPr>
        <p:txBody>
          <a:bodyPr wrap="none" anchor="ctr"/>
          <a:lstStyle/>
          <a:p>
            <a:endParaRPr lang="en-US"/>
          </a:p>
        </p:txBody>
      </p:sp>
      <p:sp>
        <p:nvSpPr>
          <p:cNvPr id="5137" name="Text Box 17"/>
          <p:cNvSpPr txBox="1">
            <a:spLocks noChangeArrowheads="1"/>
          </p:cNvSpPr>
          <p:nvPr/>
        </p:nvSpPr>
        <p:spPr bwMode="auto">
          <a:xfrm>
            <a:off x="6667500" y="1905000"/>
            <a:ext cx="723900"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50</a:t>
            </a:r>
            <a:r>
              <a:rPr lang="en-US" sz="1800">
                <a:latin typeface="Courier New" pitchFamily="49" charset="0"/>
                <a:cs typeface="Courier New" pitchFamily="49" charset="0"/>
              </a:rPr>
              <a:t>°</a:t>
            </a:r>
            <a:r>
              <a:rPr lang="en-US" sz="1800">
                <a:latin typeface="Tahoma" pitchFamily="34" charset="0"/>
              </a:rPr>
              <a:t>N</a:t>
            </a:r>
          </a:p>
        </p:txBody>
      </p:sp>
      <p:sp>
        <p:nvSpPr>
          <p:cNvPr id="5138" name="Text Box 18"/>
          <p:cNvSpPr txBox="1">
            <a:spLocks noChangeArrowheads="1"/>
          </p:cNvSpPr>
          <p:nvPr/>
        </p:nvSpPr>
        <p:spPr bwMode="auto">
          <a:xfrm>
            <a:off x="6667500" y="5805488"/>
            <a:ext cx="698500" cy="366712"/>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50</a:t>
            </a:r>
            <a:r>
              <a:rPr lang="en-US" sz="1800">
                <a:latin typeface="Courier New" pitchFamily="49" charset="0"/>
                <a:cs typeface="Courier New" pitchFamily="49" charset="0"/>
              </a:rPr>
              <a:t>°</a:t>
            </a:r>
            <a:r>
              <a:rPr lang="en-US" sz="1800">
                <a:latin typeface="Tahoma" pitchFamily="34" charset="0"/>
              </a:rPr>
              <a:t>S</a:t>
            </a:r>
          </a:p>
        </p:txBody>
      </p:sp>
      <p:sp>
        <p:nvSpPr>
          <p:cNvPr id="5139" name="Text Box 19"/>
          <p:cNvSpPr txBox="1">
            <a:spLocks noChangeArrowheads="1"/>
          </p:cNvSpPr>
          <p:nvPr/>
        </p:nvSpPr>
        <p:spPr bwMode="auto">
          <a:xfrm>
            <a:off x="6667500" y="3794125"/>
            <a:ext cx="969963"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Equator</a:t>
            </a:r>
          </a:p>
        </p:txBody>
      </p:sp>
      <p:grpSp>
        <p:nvGrpSpPr>
          <p:cNvPr id="37" name="Group 36"/>
          <p:cNvGrpSpPr/>
          <p:nvPr/>
        </p:nvGrpSpPr>
        <p:grpSpPr>
          <a:xfrm>
            <a:off x="5334000" y="2667000"/>
            <a:ext cx="2428875" cy="1133475"/>
            <a:chOff x="5334000" y="2667000"/>
            <a:chExt cx="2428875" cy="1133475"/>
          </a:xfrm>
        </p:grpSpPr>
        <p:sp>
          <p:nvSpPr>
            <p:cNvPr id="1087508" name="Oval 20"/>
            <p:cNvSpPr>
              <a:spLocks noChangeArrowheads="1"/>
            </p:cNvSpPr>
            <p:nvPr/>
          </p:nvSpPr>
          <p:spPr bwMode="auto">
            <a:xfrm>
              <a:off x="6324600" y="2809875"/>
              <a:ext cx="152400" cy="152400"/>
            </a:xfrm>
            <a:prstGeom prst="ellipse">
              <a:avLst/>
            </a:prstGeom>
            <a:noFill/>
            <a:ln w="25400" algn="ctr">
              <a:solidFill>
                <a:schemeClr val="tx1"/>
              </a:solidFill>
              <a:round/>
              <a:headEnd/>
              <a:tailEnd/>
            </a:ln>
          </p:spPr>
          <p:txBody>
            <a:bodyPr wrap="none" anchor="ctr"/>
            <a:lstStyle/>
            <a:p>
              <a:endParaRPr lang="en-US"/>
            </a:p>
          </p:txBody>
        </p:sp>
        <p:sp>
          <p:nvSpPr>
            <p:cNvPr id="1087509" name="Line 21"/>
            <p:cNvSpPr>
              <a:spLocks noChangeShapeType="1"/>
            </p:cNvSpPr>
            <p:nvPr/>
          </p:nvSpPr>
          <p:spPr bwMode="auto">
            <a:xfrm flipV="1">
              <a:off x="5334000" y="3643312"/>
              <a:ext cx="1066800" cy="14287"/>
            </a:xfrm>
            <a:prstGeom prst="line">
              <a:avLst/>
            </a:prstGeom>
            <a:noFill/>
            <a:ln w="25400">
              <a:solidFill>
                <a:schemeClr val="tx1"/>
              </a:solidFill>
              <a:round/>
              <a:headEnd/>
              <a:tailEnd/>
            </a:ln>
          </p:spPr>
          <p:txBody>
            <a:bodyPr wrap="none" anchor="ctr"/>
            <a:lstStyle/>
            <a:p>
              <a:endParaRPr lang="en-US"/>
            </a:p>
          </p:txBody>
        </p:sp>
        <p:sp>
          <p:nvSpPr>
            <p:cNvPr id="1087510" name="Line 22"/>
            <p:cNvSpPr>
              <a:spLocks noChangeShapeType="1"/>
            </p:cNvSpPr>
            <p:nvPr/>
          </p:nvSpPr>
          <p:spPr bwMode="auto">
            <a:xfrm flipV="1">
              <a:off x="5410200" y="2881312"/>
              <a:ext cx="990600" cy="14287"/>
            </a:xfrm>
            <a:prstGeom prst="line">
              <a:avLst/>
            </a:prstGeom>
            <a:noFill/>
            <a:ln w="25400">
              <a:solidFill>
                <a:schemeClr val="tx1"/>
              </a:solidFill>
              <a:round/>
              <a:headEnd/>
              <a:tailEnd/>
            </a:ln>
          </p:spPr>
          <p:txBody>
            <a:bodyPr wrap="none" anchor="ctr"/>
            <a:lstStyle/>
            <a:p>
              <a:endParaRPr lang="en-US"/>
            </a:p>
          </p:txBody>
        </p:sp>
        <p:sp>
          <p:nvSpPr>
            <p:cNvPr id="1087511" name="Text Box 23"/>
            <p:cNvSpPr txBox="1">
              <a:spLocks noChangeArrowheads="1"/>
            </p:cNvSpPr>
            <p:nvPr/>
          </p:nvSpPr>
          <p:spPr bwMode="auto">
            <a:xfrm>
              <a:off x="5603875" y="3048000"/>
              <a:ext cx="709613" cy="366713"/>
            </a:xfrm>
            <a:prstGeom prst="rect">
              <a:avLst/>
            </a:prstGeom>
            <a:noFill/>
            <a:ln w="9525" algn="ctr">
              <a:noFill/>
              <a:miter lim="800000"/>
              <a:headEnd/>
              <a:tailEnd/>
            </a:ln>
          </p:spPr>
          <p:txBody>
            <a:bodyPr wrap="none">
              <a:spAutoFit/>
            </a:bodyPr>
            <a:lstStyle/>
            <a:p>
              <a:pPr algn="ctr" eaLnBrk="0" hangingPunct="0"/>
              <a:r>
                <a:rPr lang="en-US" sz="1800" dirty="0" err="1">
                  <a:latin typeface="Tahoma" pitchFamily="34" charset="0"/>
                </a:rPr>
                <a:t>CoAlt</a:t>
              </a:r>
              <a:endParaRPr lang="en-US" sz="1800" dirty="0">
                <a:latin typeface="Tahoma" pitchFamily="34" charset="0"/>
              </a:endParaRPr>
            </a:p>
          </p:txBody>
        </p:sp>
        <p:sp>
          <p:nvSpPr>
            <p:cNvPr id="1087512" name="Line 24"/>
            <p:cNvSpPr>
              <a:spLocks noChangeShapeType="1"/>
            </p:cNvSpPr>
            <p:nvPr/>
          </p:nvSpPr>
          <p:spPr bwMode="auto">
            <a:xfrm flipV="1">
              <a:off x="5562600" y="2895600"/>
              <a:ext cx="0" cy="762000"/>
            </a:xfrm>
            <a:prstGeom prst="line">
              <a:avLst/>
            </a:prstGeom>
            <a:noFill/>
            <a:ln w="25400">
              <a:solidFill>
                <a:schemeClr val="tx1"/>
              </a:solidFill>
              <a:round/>
              <a:headEnd/>
              <a:tailEnd type="triangle" w="lg" len="lg"/>
            </a:ln>
          </p:spPr>
          <p:txBody>
            <a:bodyPr wrap="none" anchor="ctr"/>
            <a:lstStyle/>
            <a:p>
              <a:endParaRPr lang="en-US"/>
            </a:p>
          </p:txBody>
        </p:sp>
        <p:sp>
          <p:nvSpPr>
            <p:cNvPr id="1087514" name="Text Box 26"/>
            <p:cNvSpPr txBox="1">
              <a:spLocks noChangeArrowheads="1"/>
            </p:cNvSpPr>
            <p:nvPr/>
          </p:nvSpPr>
          <p:spPr bwMode="auto">
            <a:xfrm>
              <a:off x="6667500" y="3429000"/>
              <a:ext cx="565150"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Sun</a:t>
              </a:r>
            </a:p>
          </p:txBody>
        </p:sp>
        <p:sp>
          <p:nvSpPr>
            <p:cNvPr id="1087515" name="Text Box 27"/>
            <p:cNvSpPr txBox="1">
              <a:spLocks noChangeArrowheads="1"/>
            </p:cNvSpPr>
            <p:nvPr/>
          </p:nvSpPr>
          <p:spPr bwMode="auto">
            <a:xfrm>
              <a:off x="6667500" y="2667000"/>
              <a:ext cx="1095375" cy="366713"/>
            </a:xfrm>
            <a:prstGeom prst="rect">
              <a:avLst/>
            </a:prstGeom>
            <a:noFill/>
            <a:ln w="9525" algn="ctr">
              <a:noFill/>
              <a:miter lim="800000"/>
              <a:headEnd/>
              <a:tailEnd/>
            </a:ln>
          </p:spPr>
          <p:txBody>
            <a:bodyPr wrap="none">
              <a:spAutoFit/>
            </a:bodyPr>
            <a:lstStyle/>
            <a:p>
              <a:pPr eaLnBrk="0" hangingPunct="0"/>
              <a:r>
                <a:rPr lang="en-US" sz="1800" i="1">
                  <a:latin typeface="Tahoma" pitchFamily="34" charset="0"/>
                </a:rPr>
                <a:t>Observer</a:t>
              </a:r>
            </a:p>
          </p:txBody>
        </p:sp>
        <p:sp>
          <p:nvSpPr>
            <p:cNvPr id="28" name="Sun 27"/>
            <p:cNvSpPr/>
            <p:nvPr/>
          </p:nvSpPr>
          <p:spPr>
            <a:xfrm>
              <a:off x="6267450" y="3495675"/>
              <a:ext cx="304800" cy="304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9" name="Rectangle 28"/>
          <p:cNvSpPr/>
          <p:nvPr/>
        </p:nvSpPr>
        <p:spPr>
          <a:xfrm>
            <a:off x="1219200" y="1806476"/>
            <a:ext cx="4038600" cy="2308324"/>
          </a:xfrm>
          <a:prstGeom prst="rect">
            <a:avLst/>
          </a:prstGeom>
        </p:spPr>
        <p:txBody>
          <a:bodyPr wrap="square">
            <a:spAutoFit/>
          </a:bodyPr>
          <a:lstStyle/>
          <a:p>
            <a:r>
              <a:rPr lang="en-US" dirty="0" smtClean="0"/>
              <a:t>Ho = 70</a:t>
            </a:r>
            <a:r>
              <a:rPr lang="en-US" dirty="0" smtClean="0">
                <a:sym typeface="Symbol"/>
              </a:rPr>
              <a:t></a:t>
            </a:r>
          </a:p>
          <a:p>
            <a:r>
              <a:rPr lang="en-US" dirty="0" smtClean="0">
                <a:sym typeface="Symbol"/>
              </a:rPr>
              <a:t>Zn =180 </a:t>
            </a:r>
          </a:p>
          <a:p>
            <a:r>
              <a:rPr lang="en-US" dirty="0" err="1" smtClean="0">
                <a:sym typeface="Symbol"/>
              </a:rPr>
              <a:t>CoAlt</a:t>
            </a:r>
            <a:r>
              <a:rPr lang="en-US" dirty="0" smtClean="0">
                <a:sym typeface="Symbol"/>
              </a:rPr>
              <a:t> = 90 </a:t>
            </a:r>
            <a:r>
              <a:rPr lang="en-US" b="1" dirty="0" smtClean="0">
                <a:sym typeface="Symbol"/>
              </a:rPr>
              <a:t>-</a:t>
            </a:r>
            <a:r>
              <a:rPr lang="en-US" dirty="0" smtClean="0">
                <a:sym typeface="Symbol"/>
              </a:rPr>
              <a:t> 70 = 20 N</a:t>
            </a:r>
          </a:p>
          <a:p>
            <a:r>
              <a:rPr lang="en-US" dirty="0" smtClean="0">
                <a:sym typeface="Symbol"/>
              </a:rPr>
              <a:t>Dec = 10 N</a:t>
            </a:r>
          </a:p>
          <a:p>
            <a:r>
              <a:rPr lang="en-US" dirty="0" smtClean="0">
                <a:sym typeface="Symbol"/>
              </a:rPr>
              <a:t>L = </a:t>
            </a:r>
            <a:r>
              <a:rPr lang="en-US" dirty="0" err="1" smtClean="0">
                <a:sym typeface="Symbol"/>
              </a:rPr>
              <a:t>CoAlt</a:t>
            </a:r>
            <a:r>
              <a:rPr lang="en-US" dirty="0" smtClean="0">
                <a:sym typeface="Symbol"/>
              </a:rPr>
              <a:t> </a:t>
            </a:r>
            <a:r>
              <a:rPr lang="en-US" b="1" dirty="0" smtClean="0">
                <a:sym typeface="Symbol"/>
              </a:rPr>
              <a:t>+</a:t>
            </a:r>
            <a:r>
              <a:rPr lang="en-US" dirty="0" smtClean="0">
                <a:sym typeface="Symbol"/>
              </a:rPr>
              <a:t>Dec</a:t>
            </a:r>
          </a:p>
          <a:p>
            <a:r>
              <a:rPr lang="en-US" dirty="0" smtClean="0">
                <a:sym typeface="Symbol"/>
              </a:rPr>
              <a:t>L = 20 N </a:t>
            </a:r>
            <a:r>
              <a:rPr lang="en-US" b="1" dirty="0" smtClean="0">
                <a:sym typeface="Symbol"/>
              </a:rPr>
              <a:t>+</a:t>
            </a:r>
            <a:r>
              <a:rPr lang="en-US" dirty="0" smtClean="0">
                <a:sym typeface="Symbol"/>
              </a:rPr>
              <a:t>10 N = 30N</a:t>
            </a:r>
          </a:p>
        </p:txBody>
      </p:sp>
      <p:grpSp>
        <p:nvGrpSpPr>
          <p:cNvPr id="30" name="Group 29"/>
          <p:cNvGrpSpPr/>
          <p:nvPr/>
        </p:nvGrpSpPr>
        <p:grpSpPr>
          <a:xfrm>
            <a:off x="1524000" y="4876800"/>
            <a:ext cx="2590800" cy="1447800"/>
            <a:chOff x="3048000" y="4876800"/>
            <a:chExt cx="2590800" cy="1447800"/>
          </a:xfrm>
        </p:grpSpPr>
        <p:sp>
          <p:nvSpPr>
            <p:cNvPr id="31" name="Arc 30"/>
            <p:cNvSpPr/>
            <p:nvPr/>
          </p:nvSpPr>
          <p:spPr bwMode="auto">
            <a:xfrm rot="5400000">
              <a:off x="3124200" y="4953000"/>
              <a:ext cx="1371600" cy="1371600"/>
            </a:xfrm>
            <a:prstGeom prst="arc">
              <a:avLst>
                <a:gd name="adj1" fmla="val 132574"/>
                <a:gd name="adj2" fmla="val 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2" name="Straight Connector 31"/>
            <p:cNvCxnSpPr/>
            <p:nvPr/>
          </p:nvCxnSpPr>
          <p:spPr bwMode="auto">
            <a:xfrm>
              <a:off x="3048000" y="5638800"/>
              <a:ext cx="2590800" cy="0"/>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33" name="Sun 32"/>
            <p:cNvSpPr/>
            <p:nvPr/>
          </p:nvSpPr>
          <p:spPr>
            <a:xfrm>
              <a:off x="5334000" y="5248275"/>
              <a:ext cx="304800" cy="304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4" name="Straight Connector 33"/>
            <p:cNvCxnSpPr/>
            <p:nvPr/>
          </p:nvCxnSpPr>
          <p:spPr bwMode="auto">
            <a:xfrm flipV="1">
              <a:off x="3810000" y="5410200"/>
              <a:ext cx="167640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3810000" y="4876800"/>
              <a:ext cx="1600200" cy="7524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Oval 20"/>
            <p:cNvSpPr>
              <a:spLocks noChangeArrowheads="1"/>
            </p:cNvSpPr>
            <p:nvPr/>
          </p:nvSpPr>
          <p:spPr bwMode="auto">
            <a:xfrm>
              <a:off x="4343400" y="5267325"/>
              <a:ext cx="152400" cy="152400"/>
            </a:xfrm>
            <a:prstGeom prst="ellipse">
              <a:avLst/>
            </a:prstGeom>
            <a:noFill/>
            <a:ln w="25400" algn="ctr">
              <a:solidFill>
                <a:schemeClr val="tx1"/>
              </a:solidFill>
              <a:round/>
              <a:headEnd/>
              <a:tailEnd/>
            </a:ln>
          </p:spPr>
          <p:txBody>
            <a:bodyPr wrap="none" anchor="ctr"/>
            <a:lstStyle/>
            <a:p>
              <a:endParaRPr lang="en-US"/>
            </a:p>
          </p:txBody>
        </p:sp>
      </p:grpSp>
      <p:grpSp>
        <p:nvGrpSpPr>
          <p:cNvPr id="44" name="Group 43"/>
          <p:cNvGrpSpPr/>
          <p:nvPr/>
        </p:nvGrpSpPr>
        <p:grpSpPr>
          <a:xfrm>
            <a:off x="2095500" y="4648200"/>
            <a:ext cx="380232" cy="1828800"/>
            <a:chOff x="2095500" y="4648200"/>
            <a:chExt cx="380232" cy="1828800"/>
          </a:xfrm>
        </p:grpSpPr>
        <p:cxnSp>
          <p:nvCxnSpPr>
            <p:cNvPr id="39" name="Straight Connector 38"/>
            <p:cNvCxnSpPr/>
            <p:nvPr/>
          </p:nvCxnSpPr>
          <p:spPr bwMode="auto">
            <a:xfrm>
              <a:off x="2286000" y="4876800"/>
              <a:ext cx="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TextBox 39"/>
            <p:cNvSpPr txBox="1"/>
            <p:nvPr/>
          </p:nvSpPr>
          <p:spPr>
            <a:xfrm>
              <a:off x="2095500" y="4648200"/>
              <a:ext cx="380232" cy="276999"/>
            </a:xfrm>
            <a:prstGeom prst="rect">
              <a:avLst/>
            </a:prstGeom>
            <a:noFill/>
          </p:spPr>
          <p:txBody>
            <a:bodyPr wrap="none" rtlCol="0">
              <a:spAutoFit/>
            </a:bodyPr>
            <a:lstStyle/>
            <a:p>
              <a:r>
                <a:rPr lang="en-US" sz="1200" dirty="0" smtClean="0"/>
                <a:t>NP</a:t>
              </a:r>
              <a:endParaRPr lang="en-US" sz="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914400" y="228600"/>
            <a:ext cx="8229600" cy="685800"/>
          </a:xfrm>
          <a:prstGeom prst="rect">
            <a:avLst/>
          </a:prstGeom>
          <a:noFill/>
          <a:ln w="9525">
            <a:noFill/>
            <a:miter lim="800000"/>
            <a:headEnd/>
            <a:tailEnd/>
          </a:ln>
        </p:spPr>
        <p:txBody>
          <a:bodyPr anchor="ctr"/>
          <a:lstStyle/>
          <a:p>
            <a:pPr algn="ctr"/>
            <a:r>
              <a:rPr lang="en-US" sz="4400">
                <a:solidFill>
                  <a:schemeClr val="tx2"/>
                </a:solidFill>
              </a:rPr>
              <a:t>Example - Computing Latitude</a:t>
            </a:r>
          </a:p>
        </p:txBody>
      </p:sp>
      <p:sp>
        <p:nvSpPr>
          <p:cNvPr id="6148" name="Text Box 4"/>
          <p:cNvSpPr txBox="1">
            <a:spLocks noChangeArrowheads="1"/>
          </p:cNvSpPr>
          <p:nvPr/>
        </p:nvSpPr>
        <p:spPr bwMode="auto">
          <a:xfrm>
            <a:off x="1447800" y="1219200"/>
            <a:ext cx="6108700" cy="457200"/>
          </a:xfrm>
          <a:prstGeom prst="rect">
            <a:avLst/>
          </a:prstGeom>
          <a:noFill/>
          <a:ln w="9525" algn="ctr">
            <a:noFill/>
            <a:miter lim="800000"/>
            <a:headEnd/>
            <a:tailEnd/>
          </a:ln>
        </p:spPr>
        <p:txBody>
          <a:bodyPr wrap="none">
            <a:spAutoFit/>
          </a:bodyPr>
          <a:lstStyle/>
          <a:p>
            <a:pPr eaLnBrk="0" hangingPunct="0"/>
            <a:r>
              <a:rPr lang="en-US">
                <a:latin typeface="Tahoma" pitchFamily="34" charset="0"/>
              </a:rPr>
              <a:t>Observer North of Equator but South of Sun</a:t>
            </a:r>
          </a:p>
        </p:txBody>
      </p:sp>
      <p:sp>
        <p:nvSpPr>
          <p:cNvPr id="6149" name="Line 5"/>
          <p:cNvSpPr>
            <a:spLocks noChangeShapeType="1"/>
          </p:cNvSpPr>
          <p:nvPr/>
        </p:nvSpPr>
        <p:spPr bwMode="auto">
          <a:xfrm>
            <a:off x="6248400" y="2119313"/>
            <a:ext cx="304800" cy="0"/>
          </a:xfrm>
          <a:prstGeom prst="line">
            <a:avLst/>
          </a:prstGeom>
          <a:noFill/>
          <a:ln w="25400">
            <a:solidFill>
              <a:schemeClr val="tx1"/>
            </a:solidFill>
            <a:round/>
            <a:headEnd/>
            <a:tailEnd/>
          </a:ln>
        </p:spPr>
        <p:txBody>
          <a:bodyPr wrap="none" anchor="ctr"/>
          <a:lstStyle/>
          <a:p>
            <a:endParaRPr lang="en-US"/>
          </a:p>
        </p:txBody>
      </p:sp>
      <p:sp>
        <p:nvSpPr>
          <p:cNvPr id="6150" name="Line 6"/>
          <p:cNvSpPr>
            <a:spLocks noChangeShapeType="1"/>
          </p:cNvSpPr>
          <p:nvPr/>
        </p:nvSpPr>
        <p:spPr bwMode="auto">
          <a:xfrm>
            <a:off x="6400800" y="2500313"/>
            <a:ext cx="152400" cy="0"/>
          </a:xfrm>
          <a:prstGeom prst="line">
            <a:avLst/>
          </a:prstGeom>
          <a:noFill/>
          <a:ln w="25400">
            <a:solidFill>
              <a:schemeClr val="tx1"/>
            </a:solidFill>
            <a:round/>
            <a:headEnd/>
            <a:tailEnd/>
          </a:ln>
        </p:spPr>
        <p:txBody>
          <a:bodyPr wrap="none" anchor="ctr"/>
          <a:lstStyle/>
          <a:p>
            <a:endParaRPr lang="en-US"/>
          </a:p>
        </p:txBody>
      </p:sp>
      <p:sp>
        <p:nvSpPr>
          <p:cNvPr id="6151" name="Line 7"/>
          <p:cNvSpPr>
            <a:spLocks noChangeShapeType="1"/>
          </p:cNvSpPr>
          <p:nvPr/>
        </p:nvSpPr>
        <p:spPr bwMode="auto">
          <a:xfrm>
            <a:off x="6400800" y="2881313"/>
            <a:ext cx="152400" cy="0"/>
          </a:xfrm>
          <a:prstGeom prst="line">
            <a:avLst/>
          </a:prstGeom>
          <a:noFill/>
          <a:ln w="25400">
            <a:solidFill>
              <a:schemeClr val="tx1"/>
            </a:solidFill>
            <a:round/>
            <a:headEnd/>
            <a:tailEnd/>
          </a:ln>
        </p:spPr>
        <p:txBody>
          <a:bodyPr wrap="none" anchor="ctr"/>
          <a:lstStyle/>
          <a:p>
            <a:endParaRPr lang="en-US"/>
          </a:p>
        </p:txBody>
      </p:sp>
      <p:sp>
        <p:nvSpPr>
          <p:cNvPr id="6152" name="Line 8"/>
          <p:cNvSpPr>
            <a:spLocks noChangeShapeType="1"/>
          </p:cNvSpPr>
          <p:nvPr/>
        </p:nvSpPr>
        <p:spPr bwMode="auto">
          <a:xfrm>
            <a:off x="6400800" y="3657600"/>
            <a:ext cx="152400" cy="0"/>
          </a:xfrm>
          <a:prstGeom prst="line">
            <a:avLst/>
          </a:prstGeom>
          <a:noFill/>
          <a:ln w="25400">
            <a:solidFill>
              <a:schemeClr val="tx1"/>
            </a:solidFill>
            <a:round/>
            <a:headEnd/>
            <a:tailEnd/>
          </a:ln>
        </p:spPr>
        <p:txBody>
          <a:bodyPr wrap="none" anchor="ctr"/>
          <a:lstStyle/>
          <a:p>
            <a:endParaRPr lang="en-US"/>
          </a:p>
        </p:txBody>
      </p:sp>
      <p:sp>
        <p:nvSpPr>
          <p:cNvPr id="6153" name="Line 9"/>
          <p:cNvSpPr>
            <a:spLocks noChangeShapeType="1"/>
          </p:cNvSpPr>
          <p:nvPr/>
        </p:nvSpPr>
        <p:spPr bwMode="auto">
          <a:xfrm>
            <a:off x="6400800" y="3276600"/>
            <a:ext cx="152400" cy="0"/>
          </a:xfrm>
          <a:prstGeom prst="line">
            <a:avLst/>
          </a:prstGeom>
          <a:noFill/>
          <a:ln w="25400">
            <a:solidFill>
              <a:schemeClr val="tx1"/>
            </a:solidFill>
            <a:round/>
            <a:headEnd/>
            <a:tailEnd/>
          </a:ln>
        </p:spPr>
        <p:txBody>
          <a:bodyPr wrap="none" anchor="ctr"/>
          <a:lstStyle/>
          <a:p>
            <a:endParaRPr lang="en-US"/>
          </a:p>
        </p:txBody>
      </p:sp>
      <p:sp>
        <p:nvSpPr>
          <p:cNvPr id="6154" name="Line 10"/>
          <p:cNvSpPr>
            <a:spLocks noChangeShapeType="1"/>
          </p:cNvSpPr>
          <p:nvPr/>
        </p:nvSpPr>
        <p:spPr bwMode="auto">
          <a:xfrm>
            <a:off x="6248400" y="4024313"/>
            <a:ext cx="304800" cy="0"/>
          </a:xfrm>
          <a:prstGeom prst="line">
            <a:avLst/>
          </a:prstGeom>
          <a:noFill/>
          <a:ln w="25400">
            <a:solidFill>
              <a:schemeClr val="tx1"/>
            </a:solidFill>
            <a:round/>
            <a:headEnd/>
            <a:tailEnd/>
          </a:ln>
        </p:spPr>
        <p:txBody>
          <a:bodyPr wrap="none" anchor="ctr"/>
          <a:lstStyle/>
          <a:p>
            <a:endParaRPr lang="en-US"/>
          </a:p>
        </p:txBody>
      </p:sp>
      <p:sp>
        <p:nvSpPr>
          <p:cNvPr id="6155" name="Line 11"/>
          <p:cNvSpPr>
            <a:spLocks noChangeShapeType="1"/>
          </p:cNvSpPr>
          <p:nvPr/>
        </p:nvSpPr>
        <p:spPr bwMode="auto">
          <a:xfrm>
            <a:off x="6400800" y="4405313"/>
            <a:ext cx="152400" cy="0"/>
          </a:xfrm>
          <a:prstGeom prst="line">
            <a:avLst/>
          </a:prstGeom>
          <a:noFill/>
          <a:ln w="25400">
            <a:solidFill>
              <a:schemeClr val="tx1"/>
            </a:solidFill>
            <a:round/>
            <a:headEnd/>
            <a:tailEnd/>
          </a:ln>
        </p:spPr>
        <p:txBody>
          <a:bodyPr wrap="none" anchor="ctr"/>
          <a:lstStyle/>
          <a:p>
            <a:endParaRPr lang="en-US"/>
          </a:p>
        </p:txBody>
      </p:sp>
      <p:sp>
        <p:nvSpPr>
          <p:cNvPr id="6156" name="Line 12"/>
          <p:cNvSpPr>
            <a:spLocks noChangeShapeType="1"/>
          </p:cNvSpPr>
          <p:nvPr/>
        </p:nvSpPr>
        <p:spPr bwMode="auto">
          <a:xfrm>
            <a:off x="6400800" y="4786313"/>
            <a:ext cx="152400" cy="0"/>
          </a:xfrm>
          <a:prstGeom prst="line">
            <a:avLst/>
          </a:prstGeom>
          <a:noFill/>
          <a:ln w="25400">
            <a:solidFill>
              <a:schemeClr val="tx1"/>
            </a:solidFill>
            <a:round/>
            <a:headEnd/>
            <a:tailEnd/>
          </a:ln>
        </p:spPr>
        <p:txBody>
          <a:bodyPr wrap="none" anchor="ctr"/>
          <a:lstStyle/>
          <a:p>
            <a:endParaRPr lang="en-US"/>
          </a:p>
        </p:txBody>
      </p:sp>
      <p:sp>
        <p:nvSpPr>
          <p:cNvPr id="6157" name="Line 13"/>
          <p:cNvSpPr>
            <a:spLocks noChangeShapeType="1"/>
          </p:cNvSpPr>
          <p:nvPr/>
        </p:nvSpPr>
        <p:spPr bwMode="auto">
          <a:xfrm>
            <a:off x="6400800" y="5167313"/>
            <a:ext cx="152400" cy="0"/>
          </a:xfrm>
          <a:prstGeom prst="line">
            <a:avLst/>
          </a:prstGeom>
          <a:noFill/>
          <a:ln w="25400">
            <a:solidFill>
              <a:schemeClr val="tx1"/>
            </a:solidFill>
            <a:round/>
            <a:headEnd/>
            <a:tailEnd/>
          </a:ln>
        </p:spPr>
        <p:txBody>
          <a:bodyPr wrap="none" anchor="ctr"/>
          <a:lstStyle/>
          <a:p>
            <a:endParaRPr lang="en-US"/>
          </a:p>
        </p:txBody>
      </p:sp>
      <p:sp>
        <p:nvSpPr>
          <p:cNvPr id="6158" name="Line 14"/>
          <p:cNvSpPr>
            <a:spLocks noChangeShapeType="1"/>
          </p:cNvSpPr>
          <p:nvPr/>
        </p:nvSpPr>
        <p:spPr bwMode="auto">
          <a:xfrm>
            <a:off x="6400800" y="5548313"/>
            <a:ext cx="152400" cy="0"/>
          </a:xfrm>
          <a:prstGeom prst="line">
            <a:avLst/>
          </a:prstGeom>
          <a:noFill/>
          <a:ln w="25400">
            <a:solidFill>
              <a:schemeClr val="tx1"/>
            </a:solidFill>
            <a:round/>
            <a:headEnd/>
            <a:tailEnd/>
          </a:ln>
        </p:spPr>
        <p:txBody>
          <a:bodyPr wrap="none" anchor="ctr"/>
          <a:lstStyle/>
          <a:p>
            <a:endParaRPr lang="en-US"/>
          </a:p>
        </p:txBody>
      </p:sp>
      <p:sp>
        <p:nvSpPr>
          <p:cNvPr id="6159" name="Line 15"/>
          <p:cNvSpPr>
            <a:spLocks noChangeShapeType="1"/>
          </p:cNvSpPr>
          <p:nvPr/>
        </p:nvSpPr>
        <p:spPr bwMode="auto">
          <a:xfrm>
            <a:off x="6248400" y="5929313"/>
            <a:ext cx="304800" cy="0"/>
          </a:xfrm>
          <a:prstGeom prst="line">
            <a:avLst/>
          </a:prstGeom>
          <a:noFill/>
          <a:ln w="25400">
            <a:solidFill>
              <a:schemeClr val="tx1"/>
            </a:solidFill>
            <a:round/>
            <a:headEnd/>
            <a:tailEnd/>
          </a:ln>
        </p:spPr>
        <p:txBody>
          <a:bodyPr wrap="none" anchor="ctr"/>
          <a:lstStyle/>
          <a:p>
            <a:endParaRPr lang="en-US"/>
          </a:p>
        </p:txBody>
      </p:sp>
      <p:sp>
        <p:nvSpPr>
          <p:cNvPr id="6160" name="Line 16"/>
          <p:cNvSpPr>
            <a:spLocks noChangeShapeType="1"/>
          </p:cNvSpPr>
          <p:nvPr/>
        </p:nvSpPr>
        <p:spPr bwMode="auto">
          <a:xfrm>
            <a:off x="6400800" y="2119313"/>
            <a:ext cx="0" cy="3810000"/>
          </a:xfrm>
          <a:prstGeom prst="line">
            <a:avLst/>
          </a:prstGeom>
          <a:noFill/>
          <a:ln w="25400">
            <a:solidFill>
              <a:schemeClr val="tx1"/>
            </a:solidFill>
            <a:round/>
            <a:headEnd/>
            <a:tailEnd/>
          </a:ln>
        </p:spPr>
        <p:txBody>
          <a:bodyPr wrap="none" anchor="ctr"/>
          <a:lstStyle/>
          <a:p>
            <a:endParaRPr lang="en-US"/>
          </a:p>
        </p:txBody>
      </p:sp>
      <p:sp>
        <p:nvSpPr>
          <p:cNvPr id="6161" name="Text Box 17"/>
          <p:cNvSpPr txBox="1">
            <a:spLocks noChangeArrowheads="1"/>
          </p:cNvSpPr>
          <p:nvPr/>
        </p:nvSpPr>
        <p:spPr bwMode="auto">
          <a:xfrm>
            <a:off x="6667500" y="1905000"/>
            <a:ext cx="723900"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50</a:t>
            </a:r>
            <a:r>
              <a:rPr lang="en-US" sz="1800">
                <a:latin typeface="Courier New" pitchFamily="49" charset="0"/>
                <a:cs typeface="Courier New" pitchFamily="49" charset="0"/>
              </a:rPr>
              <a:t>°</a:t>
            </a:r>
            <a:r>
              <a:rPr lang="en-US" sz="1800">
                <a:latin typeface="Tahoma" pitchFamily="34" charset="0"/>
              </a:rPr>
              <a:t>N</a:t>
            </a:r>
          </a:p>
        </p:txBody>
      </p:sp>
      <p:sp>
        <p:nvSpPr>
          <p:cNvPr id="6162" name="Text Box 18"/>
          <p:cNvSpPr txBox="1">
            <a:spLocks noChangeArrowheads="1"/>
          </p:cNvSpPr>
          <p:nvPr/>
        </p:nvSpPr>
        <p:spPr bwMode="auto">
          <a:xfrm>
            <a:off x="6667500" y="5805488"/>
            <a:ext cx="698500" cy="366712"/>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50</a:t>
            </a:r>
            <a:r>
              <a:rPr lang="en-US" sz="1800">
                <a:latin typeface="Courier New" pitchFamily="49" charset="0"/>
                <a:cs typeface="Courier New" pitchFamily="49" charset="0"/>
              </a:rPr>
              <a:t>°</a:t>
            </a:r>
            <a:r>
              <a:rPr lang="en-US" sz="1800">
                <a:latin typeface="Tahoma" pitchFamily="34" charset="0"/>
              </a:rPr>
              <a:t>S</a:t>
            </a:r>
          </a:p>
        </p:txBody>
      </p:sp>
      <p:sp>
        <p:nvSpPr>
          <p:cNvPr id="6163" name="Text Box 19"/>
          <p:cNvSpPr txBox="1">
            <a:spLocks noChangeArrowheads="1"/>
          </p:cNvSpPr>
          <p:nvPr/>
        </p:nvSpPr>
        <p:spPr bwMode="auto">
          <a:xfrm>
            <a:off x="6667500" y="3794125"/>
            <a:ext cx="969963" cy="366713"/>
          </a:xfrm>
          <a:prstGeom prst="rect">
            <a:avLst/>
          </a:prstGeom>
          <a:noFill/>
          <a:ln w="9525" algn="ctr">
            <a:noFill/>
            <a:miter lim="800000"/>
            <a:headEnd/>
            <a:tailEnd/>
          </a:ln>
        </p:spPr>
        <p:txBody>
          <a:bodyPr wrap="none">
            <a:spAutoFit/>
          </a:bodyPr>
          <a:lstStyle/>
          <a:p>
            <a:pPr eaLnBrk="0" hangingPunct="0"/>
            <a:r>
              <a:rPr lang="en-US" sz="1800" dirty="0">
                <a:latin typeface="Tahoma" pitchFamily="34" charset="0"/>
              </a:rPr>
              <a:t>Equator</a:t>
            </a:r>
          </a:p>
        </p:txBody>
      </p:sp>
      <p:sp>
        <p:nvSpPr>
          <p:cNvPr id="1089556" name="Oval 20"/>
          <p:cNvSpPr>
            <a:spLocks noChangeArrowheads="1"/>
          </p:cNvSpPr>
          <p:nvPr/>
        </p:nvSpPr>
        <p:spPr bwMode="auto">
          <a:xfrm>
            <a:off x="6324600" y="3581400"/>
            <a:ext cx="152400" cy="152400"/>
          </a:xfrm>
          <a:prstGeom prst="ellipse">
            <a:avLst/>
          </a:prstGeom>
          <a:noFill/>
          <a:ln w="25400" algn="ctr">
            <a:solidFill>
              <a:schemeClr val="tx1"/>
            </a:solidFill>
            <a:round/>
            <a:headEnd/>
            <a:tailEnd/>
          </a:ln>
        </p:spPr>
        <p:txBody>
          <a:bodyPr wrap="none" anchor="ctr"/>
          <a:lstStyle/>
          <a:p>
            <a:endParaRPr lang="en-US"/>
          </a:p>
        </p:txBody>
      </p:sp>
      <p:sp>
        <p:nvSpPr>
          <p:cNvPr id="1089557" name="Line 21"/>
          <p:cNvSpPr>
            <a:spLocks noChangeShapeType="1"/>
          </p:cNvSpPr>
          <p:nvPr/>
        </p:nvSpPr>
        <p:spPr bwMode="auto">
          <a:xfrm>
            <a:off x="5334000" y="3657600"/>
            <a:ext cx="1066800" cy="0"/>
          </a:xfrm>
          <a:prstGeom prst="line">
            <a:avLst/>
          </a:prstGeom>
          <a:noFill/>
          <a:ln w="25400">
            <a:solidFill>
              <a:schemeClr val="tx1"/>
            </a:solidFill>
            <a:round/>
            <a:headEnd/>
            <a:tailEnd/>
          </a:ln>
        </p:spPr>
        <p:txBody>
          <a:bodyPr wrap="none" anchor="ctr"/>
          <a:lstStyle/>
          <a:p>
            <a:endParaRPr lang="en-US"/>
          </a:p>
        </p:txBody>
      </p:sp>
      <p:sp>
        <p:nvSpPr>
          <p:cNvPr id="1089558" name="Line 22"/>
          <p:cNvSpPr>
            <a:spLocks noChangeShapeType="1"/>
          </p:cNvSpPr>
          <p:nvPr/>
        </p:nvSpPr>
        <p:spPr bwMode="auto">
          <a:xfrm>
            <a:off x="5334000" y="3276600"/>
            <a:ext cx="1066800" cy="0"/>
          </a:xfrm>
          <a:prstGeom prst="line">
            <a:avLst/>
          </a:prstGeom>
          <a:noFill/>
          <a:ln w="25400">
            <a:solidFill>
              <a:schemeClr val="tx1"/>
            </a:solidFill>
            <a:round/>
            <a:headEnd/>
            <a:tailEnd/>
          </a:ln>
        </p:spPr>
        <p:txBody>
          <a:bodyPr wrap="none" anchor="ctr"/>
          <a:lstStyle/>
          <a:p>
            <a:endParaRPr lang="en-US"/>
          </a:p>
        </p:txBody>
      </p:sp>
      <p:sp>
        <p:nvSpPr>
          <p:cNvPr id="1089559" name="Text Box 23"/>
          <p:cNvSpPr txBox="1">
            <a:spLocks noChangeArrowheads="1"/>
          </p:cNvSpPr>
          <p:nvPr/>
        </p:nvSpPr>
        <p:spPr bwMode="auto">
          <a:xfrm>
            <a:off x="5553075" y="3276600"/>
            <a:ext cx="838200" cy="366713"/>
          </a:xfrm>
          <a:prstGeom prst="rect">
            <a:avLst/>
          </a:prstGeom>
          <a:noFill/>
          <a:ln w="9525" algn="ctr">
            <a:noFill/>
            <a:miter lim="800000"/>
            <a:headEnd/>
            <a:tailEnd/>
          </a:ln>
        </p:spPr>
        <p:txBody>
          <a:bodyPr wrap="square">
            <a:spAutoFit/>
          </a:bodyPr>
          <a:lstStyle/>
          <a:p>
            <a:pPr algn="ctr" eaLnBrk="0" hangingPunct="0"/>
            <a:r>
              <a:rPr lang="en-US" sz="1800" dirty="0" err="1">
                <a:latin typeface="Tahoma" pitchFamily="34" charset="0"/>
              </a:rPr>
              <a:t>CoAlt</a:t>
            </a:r>
            <a:endParaRPr lang="en-US" sz="1800" dirty="0">
              <a:latin typeface="Tahoma" pitchFamily="34" charset="0"/>
            </a:endParaRPr>
          </a:p>
        </p:txBody>
      </p:sp>
      <p:sp>
        <p:nvSpPr>
          <p:cNvPr id="1089561" name="Line 25"/>
          <p:cNvSpPr>
            <a:spLocks noChangeShapeType="1"/>
          </p:cNvSpPr>
          <p:nvPr/>
        </p:nvSpPr>
        <p:spPr bwMode="auto">
          <a:xfrm>
            <a:off x="5562600" y="3276600"/>
            <a:ext cx="0" cy="381000"/>
          </a:xfrm>
          <a:prstGeom prst="line">
            <a:avLst/>
          </a:prstGeom>
          <a:noFill/>
          <a:ln w="25400">
            <a:solidFill>
              <a:schemeClr val="tx1"/>
            </a:solidFill>
            <a:round/>
            <a:headEnd/>
            <a:tailEnd type="triangle" w="lg" len="lg"/>
          </a:ln>
        </p:spPr>
        <p:txBody>
          <a:bodyPr wrap="none" anchor="ctr"/>
          <a:lstStyle/>
          <a:p>
            <a:endParaRPr lang="en-US"/>
          </a:p>
        </p:txBody>
      </p:sp>
      <p:sp>
        <p:nvSpPr>
          <p:cNvPr id="1089562" name="Text Box 26"/>
          <p:cNvSpPr txBox="1">
            <a:spLocks noChangeArrowheads="1"/>
          </p:cNvSpPr>
          <p:nvPr/>
        </p:nvSpPr>
        <p:spPr bwMode="auto">
          <a:xfrm>
            <a:off x="6667500" y="3048000"/>
            <a:ext cx="565150"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Sun</a:t>
            </a:r>
          </a:p>
        </p:txBody>
      </p:sp>
      <p:sp>
        <p:nvSpPr>
          <p:cNvPr id="1089563" name="Text Box 27"/>
          <p:cNvSpPr txBox="1">
            <a:spLocks noChangeArrowheads="1"/>
          </p:cNvSpPr>
          <p:nvPr/>
        </p:nvSpPr>
        <p:spPr bwMode="auto">
          <a:xfrm>
            <a:off x="6667500" y="3443288"/>
            <a:ext cx="1095375" cy="366712"/>
          </a:xfrm>
          <a:prstGeom prst="rect">
            <a:avLst/>
          </a:prstGeom>
          <a:noFill/>
          <a:ln w="9525" algn="ctr">
            <a:noFill/>
            <a:miter lim="800000"/>
            <a:headEnd/>
            <a:tailEnd/>
          </a:ln>
        </p:spPr>
        <p:txBody>
          <a:bodyPr wrap="none">
            <a:spAutoFit/>
          </a:bodyPr>
          <a:lstStyle/>
          <a:p>
            <a:pPr eaLnBrk="0" hangingPunct="0"/>
            <a:r>
              <a:rPr lang="en-US" sz="1800" i="1">
                <a:latin typeface="Tahoma" pitchFamily="34" charset="0"/>
              </a:rPr>
              <a:t>Observer</a:t>
            </a:r>
          </a:p>
        </p:txBody>
      </p:sp>
      <p:sp>
        <p:nvSpPr>
          <p:cNvPr id="28" name="TextBox 27"/>
          <p:cNvSpPr txBox="1"/>
          <p:nvPr/>
        </p:nvSpPr>
        <p:spPr>
          <a:xfrm>
            <a:off x="1219200" y="1981200"/>
            <a:ext cx="3440365" cy="2308324"/>
          </a:xfrm>
          <a:prstGeom prst="rect">
            <a:avLst/>
          </a:prstGeom>
          <a:noFill/>
        </p:spPr>
        <p:txBody>
          <a:bodyPr wrap="none" rtlCol="0">
            <a:spAutoFit/>
          </a:bodyPr>
          <a:lstStyle/>
          <a:p>
            <a:r>
              <a:rPr lang="en-US" dirty="0" smtClean="0"/>
              <a:t>Ho = 80</a:t>
            </a:r>
            <a:r>
              <a:rPr lang="en-US" dirty="0" smtClean="0">
                <a:sym typeface="Symbol"/>
              </a:rPr>
              <a:t></a:t>
            </a:r>
          </a:p>
          <a:p>
            <a:r>
              <a:rPr lang="en-US" dirty="0" smtClean="0">
                <a:sym typeface="Symbol"/>
              </a:rPr>
              <a:t>Zn =360 </a:t>
            </a:r>
          </a:p>
          <a:p>
            <a:r>
              <a:rPr lang="en-US" dirty="0" err="1" smtClean="0">
                <a:sym typeface="Symbol"/>
              </a:rPr>
              <a:t>CoAlt</a:t>
            </a:r>
            <a:r>
              <a:rPr lang="en-US" dirty="0" smtClean="0">
                <a:sym typeface="Symbol"/>
              </a:rPr>
              <a:t> = 90 - 80 = 10 S</a:t>
            </a:r>
          </a:p>
          <a:p>
            <a:r>
              <a:rPr lang="en-US" dirty="0" smtClean="0">
                <a:sym typeface="Symbol"/>
              </a:rPr>
              <a:t>Dec = 20 N</a:t>
            </a:r>
          </a:p>
          <a:p>
            <a:r>
              <a:rPr lang="en-US" dirty="0" smtClean="0">
                <a:sym typeface="Symbol"/>
              </a:rPr>
              <a:t>L = </a:t>
            </a:r>
            <a:r>
              <a:rPr lang="en-US" dirty="0" err="1" smtClean="0">
                <a:sym typeface="Symbol"/>
              </a:rPr>
              <a:t>CoAlt</a:t>
            </a:r>
            <a:r>
              <a:rPr lang="en-US" dirty="0" smtClean="0">
                <a:sym typeface="Symbol"/>
              </a:rPr>
              <a:t> - Dec</a:t>
            </a:r>
          </a:p>
          <a:p>
            <a:r>
              <a:rPr lang="en-US" dirty="0" smtClean="0">
                <a:sym typeface="Symbol"/>
              </a:rPr>
              <a:t>L = 10 S - 20 N = 10N</a:t>
            </a:r>
            <a:endParaRPr lang="en-US" dirty="0"/>
          </a:p>
        </p:txBody>
      </p:sp>
      <p:sp>
        <p:nvSpPr>
          <p:cNvPr id="30" name="Sun 29"/>
          <p:cNvSpPr/>
          <p:nvPr/>
        </p:nvSpPr>
        <p:spPr>
          <a:xfrm>
            <a:off x="6257925" y="3124200"/>
            <a:ext cx="304800" cy="304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8" name="Group 37"/>
          <p:cNvGrpSpPr/>
          <p:nvPr/>
        </p:nvGrpSpPr>
        <p:grpSpPr>
          <a:xfrm>
            <a:off x="1524000" y="4876800"/>
            <a:ext cx="2419350" cy="1371600"/>
            <a:chOff x="1543050" y="4876800"/>
            <a:chExt cx="2419350" cy="1371600"/>
          </a:xfrm>
        </p:grpSpPr>
        <p:sp>
          <p:nvSpPr>
            <p:cNvPr id="31" name="Arc 30"/>
            <p:cNvSpPr/>
            <p:nvPr/>
          </p:nvSpPr>
          <p:spPr bwMode="auto">
            <a:xfrm rot="5400000">
              <a:off x="1600200" y="4876800"/>
              <a:ext cx="1371600" cy="1371600"/>
            </a:xfrm>
            <a:prstGeom prst="arc">
              <a:avLst>
                <a:gd name="adj1" fmla="val 132574"/>
                <a:gd name="adj2" fmla="val 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2" name="Straight Connector 31"/>
            <p:cNvCxnSpPr/>
            <p:nvPr/>
          </p:nvCxnSpPr>
          <p:spPr bwMode="auto">
            <a:xfrm>
              <a:off x="1543050" y="5562600"/>
              <a:ext cx="2209800" cy="0"/>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33" name="Sun 32"/>
            <p:cNvSpPr/>
            <p:nvPr/>
          </p:nvSpPr>
          <p:spPr>
            <a:xfrm>
              <a:off x="3581400" y="4953000"/>
              <a:ext cx="304800" cy="304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4" name="Straight Connector 33"/>
            <p:cNvCxnSpPr/>
            <p:nvPr/>
          </p:nvCxnSpPr>
          <p:spPr bwMode="auto">
            <a:xfrm flipV="1">
              <a:off x="2286000" y="5334000"/>
              <a:ext cx="167640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314575" y="5105400"/>
              <a:ext cx="1419225"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Oval 20"/>
            <p:cNvSpPr>
              <a:spLocks noChangeArrowheads="1"/>
            </p:cNvSpPr>
            <p:nvPr/>
          </p:nvSpPr>
          <p:spPr bwMode="auto">
            <a:xfrm>
              <a:off x="2895600" y="5381625"/>
              <a:ext cx="152400" cy="152400"/>
            </a:xfrm>
            <a:prstGeom prst="ellipse">
              <a:avLst/>
            </a:prstGeom>
            <a:noFill/>
            <a:ln w="25400" algn="ctr">
              <a:solidFill>
                <a:schemeClr val="tx1"/>
              </a:solidFill>
              <a:round/>
              <a:headEnd/>
              <a:tailEnd/>
            </a:ln>
          </p:spPr>
          <p:txBody>
            <a:bodyPr wrap="none" anchor="ctr"/>
            <a:lstStyle/>
            <a:p>
              <a:endParaRPr lang="en-US"/>
            </a:p>
          </p:txBody>
        </p:sp>
      </p:grpSp>
      <p:cxnSp>
        <p:nvCxnSpPr>
          <p:cNvPr id="39" name="Straight Connector 38"/>
          <p:cNvCxnSpPr/>
          <p:nvPr/>
        </p:nvCxnSpPr>
        <p:spPr bwMode="auto">
          <a:xfrm>
            <a:off x="2286000" y="4800600"/>
            <a:ext cx="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TextBox 39"/>
          <p:cNvSpPr txBox="1"/>
          <p:nvPr/>
        </p:nvSpPr>
        <p:spPr>
          <a:xfrm>
            <a:off x="2095500" y="4572000"/>
            <a:ext cx="380232" cy="276999"/>
          </a:xfrm>
          <a:prstGeom prst="rect">
            <a:avLst/>
          </a:prstGeom>
          <a:noFill/>
        </p:spPr>
        <p:txBody>
          <a:bodyPr wrap="none" rtlCol="0">
            <a:spAutoFit/>
          </a:bodyPr>
          <a:lstStyle/>
          <a:p>
            <a:r>
              <a:rPr lang="en-US" sz="1200" dirty="0" smtClean="0"/>
              <a:t>NP</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914400" y="228600"/>
            <a:ext cx="8229600" cy="685800"/>
          </a:xfrm>
          <a:prstGeom prst="rect">
            <a:avLst/>
          </a:prstGeom>
          <a:noFill/>
          <a:ln w="9525">
            <a:noFill/>
            <a:miter lim="800000"/>
            <a:headEnd/>
            <a:tailEnd/>
          </a:ln>
        </p:spPr>
        <p:txBody>
          <a:bodyPr anchor="ctr"/>
          <a:lstStyle/>
          <a:p>
            <a:pPr algn="ctr"/>
            <a:r>
              <a:rPr lang="en-US" sz="4400">
                <a:solidFill>
                  <a:schemeClr val="tx2"/>
                </a:solidFill>
              </a:rPr>
              <a:t>Example - Computing Latitude</a:t>
            </a:r>
          </a:p>
        </p:txBody>
      </p:sp>
      <p:sp>
        <p:nvSpPr>
          <p:cNvPr id="7172" name="Text Box 4"/>
          <p:cNvSpPr txBox="1">
            <a:spLocks noChangeArrowheads="1"/>
          </p:cNvSpPr>
          <p:nvPr/>
        </p:nvSpPr>
        <p:spPr bwMode="auto">
          <a:xfrm>
            <a:off x="1341438" y="1143000"/>
            <a:ext cx="6527800" cy="457200"/>
          </a:xfrm>
          <a:prstGeom prst="rect">
            <a:avLst/>
          </a:prstGeom>
          <a:noFill/>
          <a:ln w="9525" algn="ctr">
            <a:noFill/>
            <a:miter lim="800000"/>
            <a:headEnd/>
            <a:tailEnd/>
          </a:ln>
        </p:spPr>
        <p:txBody>
          <a:bodyPr wrap="none">
            <a:spAutoFit/>
          </a:bodyPr>
          <a:lstStyle/>
          <a:p>
            <a:pPr eaLnBrk="0" hangingPunct="0"/>
            <a:r>
              <a:rPr lang="en-US">
                <a:latin typeface="Tahoma" pitchFamily="34" charset="0"/>
              </a:rPr>
              <a:t>Observer South of Equator &amp; also South of Sun</a:t>
            </a:r>
          </a:p>
        </p:txBody>
      </p:sp>
      <p:sp>
        <p:nvSpPr>
          <p:cNvPr id="7173" name="Line 5"/>
          <p:cNvSpPr>
            <a:spLocks noChangeShapeType="1"/>
          </p:cNvSpPr>
          <p:nvPr/>
        </p:nvSpPr>
        <p:spPr bwMode="auto">
          <a:xfrm>
            <a:off x="6248400" y="2119313"/>
            <a:ext cx="304800" cy="0"/>
          </a:xfrm>
          <a:prstGeom prst="line">
            <a:avLst/>
          </a:prstGeom>
          <a:noFill/>
          <a:ln w="25400">
            <a:solidFill>
              <a:schemeClr val="tx1"/>
            </a:solidFill>
            <a:round/>
            <a:headEnd/>
            <a:tailEnd/>
          </a:ln>
        </p:spPr>
        <p:txBody>
          <a:bodyPr wrap="none" anchor="ctr"/>
          <a:lstStyle/>
          <a:p>
            <a:endParaRPr lang="en-US"/>
          </a:p>
        </p:txBody>
      </p:sp>
      <p:sp>
        <p:nvSpPr>
          <p:cNvPr id="7174" name="Line 6"/>
          <p:cNvSpPr>
            <a:spLocks noChangeShapeType="1"/>
          </p:cNvSpPr>
          <p:nvPr/>
        </p:nvSpPr>
        <p:spPr bwMode="auto">
          <a:xfrm>
            <a:off x="6400800" y="2500313"/>
            <a:ext cx="152400" cy="0"/>
          </a:xfrm>
          <a:prstGeom prst="line">
            <a:avLst/>
          </a:prstGeom>
          <a:noFill/>
          <a:ln w="25400">
            <a:solidFill>
              <a:schemeClr val="tx1"/>
            </a:solidFill>
            <a:round/>
            <a:headEnd/>
            <a:tailEnd/>
          </a:ln>
        </p:spPr>
        <p:txBody>
          <a:bodyPr wrap="none" anchor="ctr"/>
          <a:lstStyle/>
          <a:p>
            <a:endParaRPr lang="en-US"/>
          </a:p>
        </p:txBody>
      </p:sp>
      <p:sp>
        <p:nvSpPr>
          <p:cNvPr id="7175" name="Line 7"/>
          <p:cNvSpPr>
            <a:spLocks noChangeShapeType="1"/>
          </p:cNvSpPr>
          <p:nvPr/>
        </p:nvSpPr>
        <p:spPr bwMode="auto">
          <a:xfrm>
            <a:off x="6400800" y="2881313"/>
            <a:ext cx="152400" cy="0"/>
          </a:xfrm>
          <a:prstGeom prst="line">
            <a:avLst/>
          </a:prstGeom>
          <a:noFill/>
          <a:ln w="25400">
            <a:solidFill>
              <a:schemeClr val="tx1"/>
            </a:solidFill>
            <a:round/>
            <a:headEnd/>
            <a:tailEnd/>
          </a:ln>
        </p:spPr>
        <p:txBody>
          <a:bodyPr wrap="none" anchor="ctr"/>
          <a:lstStyle/>
          <a:p>
            <a:endParaRPr lang="en-US"/>
          </a:p>
        </p:txBody>
      </p:sp>
      <p:sp>
        <p:nvSpPr>
          <p:cNvPr id="7176" name="Line 8"/>
          <p:cNvSpPr>
            <a:spLocks noChangeShapeType="1"/>
          </p:cNvSpPr>
          <p:nvPr/>
        </p:nvSpPr>
        <p:spPr bwMode="auto">
          <a:xfrm>
            <a:off x="6400800" y="3657600"/>
            <a:ext cx="152400" cy="0"/>
          </a:xfrm>
          <a:prstGeom prst="line">
            <a:avLst/>
          </a:prstGeom>
          <a:noFill/>
          <a:ln w="25400">
            <a:solidFill>
              <a:schemeClr val="tx1"/>
            </a:solidFill>
            <a:round/>
            <a:headEnd/>
            <a:tailEnd/>
          </a:ln>
        </p:spPr>
        <p:txBody>
          <a:bodyPr wrap="none" anchor="ctr"/>
          <a:lstStyle/>
          <a:p>
            <a:endParaRPr lang="en-US"/>
          </a:p>
        </p:txBody>
      </p:sp>
      <p:sp>
        <p:nvSpPr>
          <p:cNvPr id="7177" name="Line 9"/>
          <p:cNvSpPr>
            <a:spLocks noChangeShapeType="1"/>
          </p:cNvSpPr>
          <p:nvPr/>
        </p:nvSpPr>
        <p:spPr bwMode="auto">
          <a:xfrm>
            <a:off x="6400800" y="3276600"/>
            <a:ext cx="152400" cy="0"/>
          </a:xfrm>
          <a:prstGeom prst="line">
            <a:avLst/>
          </a:prstGeom>
          <a:noFill/>
          <a:ln w="25400">
            <a:solidFill>
              <a:schemeClr val="tx1"/>
            </a:solidFill>
            <a:round/>
            <a:headEnd/>
            <a:tailEnd/>
          </a:ln>
        </p:spPr>
        <p:txBody>
          <a:bodyPr wrap="none" anchor="ctr"/>
          <a:lstStyle/>
          <a:p>
            <a:endParaRPr lang="en-US"/>
          </a:p>
        </p:txBody>
      </p:sp>
      <p:sp>
        <p:nvSpPr>
          <p:cNvPr id="7178" name="Line 10"/>
          <p:cNvSpPr>
            <a:spLocks noChangeShapeType="1"/>
          </p:cNvSpPr>
          <p:nvPr/>
        </p:nvSpPr>
        <p:spPr bwMode="auto">
          <a:xfrm>
            <a:off x="6248400" y="4024313"/>
            <a:ext cx="304800" cy="0"/>
          </a:xfrm>
          <a:prstGeom prst="line">
            <a:avLst/>
          </a:prstGeom>
          <a:noFill/>
          <a:ln w="25400">
            <a:solidFill>
              <a:schemeClr val="tx1"/>
            </a:solidFill>
            <a:round/>
            <a:headEnd/>
            <a:tailEnd/>
          </a:ln>
        </p:spPr>
        <p:txBody>
          <a:bodyPr wrap="none" anchor="ctr"/>
          <a:lstStyle/>
          <a:p>
            <a:endParaRPr lang="en-US"/>
          </a:p>
        </p:txBody>
      </p:sp>
      <p:sp>
        <p:nvSpPr>
          <p:cNvPr id="7179" name="Line 11"/>
          <p:cNvSpPr>
            <a:spLocks noChangeShapeType="1"/>
          </p:cNvSpPr>
          <p:nvPr/>
        </p:nvSpPr>
        <p:spPr bwMode="auto">
          <a:xfrm>
            <a:off x="6400800" y="4405313"/>
            <a:ext cx="152400" cy="0"/>
          </a:xfrm>
          <a:prstGeom prst="line">
            <a:avLst/>
          </a:prstGeom>
          <a:noFill/>
          <a:ln w="25400">
            <a:solidFill>
              <a:schemeClr val="tx1"/>
            </a:solidFill>
            <a:round/>
            <a:headEnd/>
            <a:tailEnd/>
          </a:ln>
        </p:spPr>
        <p:txBody>
          <a:bodyPr wrap="none" anchor="ctr"/>
          <a:lstStyle/>
          <a:p>
            <a:endParaRPr lang="en-US"/>
          </a:p>
        </p:txBody>
      </p:sp>
      <p:sp>
        <p:nvSpPr>
          <p:cNvPr id="7180" name="Line 12"/>
          <p:cNvSpPr>
            <a:spLocks noChangeShapeType="1"/>
          </p:cNvSpPr>
          <p:nvPr/>
        </p:nvSpPr>
        <p:spPr bwMode="auto">
          <a:xfrm>
            <a:off x="6400800" y="4786313"/>
            <a:ext cx="152400" cy="0"/>
          </a:xfrm>
          <a:prstGeom prst="line">
            <a:avLst/>
          </a:prstGeom>
          <a:noFill/>
          <a:ln w="25400">
            <a:solidFill>
              <a:schemeClr val="tx1"/>
            </a:solidFill>
            <a:round/>
            <a:headEnd/>
            <a:tailEnd/>
          </a:ln>
        </p:spPr>
        <p:txBody>
          <a:bodyPr wrap="none" anchor="ctr"/>
          <a:lstStyle/>
          <a:p>
            <a:endParaRPr lang="en-US"/>
          </a:p>
        </p:txBody>
      </p:sp>
      <p:sp>
        <p:nvSpPr>
          <p:cNvPr id="7181" name="Line 13"/>
          <p:cNvSpPr>
            <a:spLocks noChangeShapeType="1"/>
          </p:cNvSpPr>
          <p:nvPr/>
        </p:nvSpPr>
        <p:spPr bwMode="auto">
          <a:xfrm>
            <a:off x="6400800" y="5167313"/>
            <a:ext cx="152400" cy="0"/>
          </a:xfrm>
          <a:prstGeom prst="line">
            <a:avLst/>
          </a:prstGeom>
          <a:noFill/>
          <a:ln w="25400">
            <a:solidFill>
              <a:schemeClr val="tx1"/>
            </a:solidFill>
            <a:round/>
            <a:headEnd/>
            <a:tailEnd/>
          </a:ln>
        </p:spPr>
        <p:txBody>
          <a:bodyPr wrap="none" anchor="ctr"/>
          <a:lstStyle/>
          <a:p>
            <a:endParaRPr lang="en-US"/>
          </a:p>
        </p:txBody>
      </p:sp>
      <p:sp>
        <p:nvSpPr>
          <p:cNvPr id="7182" name="Line 14"/>
          <p:cNvSpPr>
            <a:spLocks noChangeShapeType="1"/>
          </p:cNvSpPr>
          <p:nvPr/>
        </p:nvSpPr>
        <p:spPr bwMode="auto">
          <a:xfrm>
            <a:off x="6400800" y="5562600"/>
            <a:ext cx="152400" cy="0"/>
          </a:xfrm>
          <a:prstGeom prst="line">
            <a:avLst/>
          </a:prstGeom>
          <a:noFill/>
          <a:ln w="25400">
            <a:solidFill>
              <a:schemeClr val="tx1"/>
            </a:solidFill>
            <a:round/>
            <a:headEnd/>
            <a:tailEnd/>
          </a:ln>
        </p:spPr>
        <p:txBody>
          <a:bodyPr wrap="none" anchor="ctr"/>
          <a:lstStyle/>
          <a:p>
            <a:endParaRPr lang="en-US"/>
          </a:p>
        </p:txBody>
      </p:sp>
      <p:sp>
        <p:nvSpPr>
          <p:cNvPr id="7183" name="Line 15"/>
          <p:cNvSpPr>
            <a:spLocks noChangeShapeType="1"/>
          </p:cNvSpPr>
          <p:nvPr/>
        </p:nvSpPr>
        <p:spPr bwMode="auto">
          <a:xfrm>
            <a:off x="6248400" y="5929313"/>
            <a:ext cx="304800" cy="0"/>
          </a:xfrm>
          <a:prstGeom prst="line">
            <a:avLst/>
          </a:prstGeom>
          <a:noFill/>
          <a:ln w="25400">
            <a:solidFill>
              <a:schemeClr val="tx1"/>
            </a:solidFill>
            <a:round/>
            <a:headEnd/>
            <a:tailEnd/>
          </a:ln>
        </p:spPr>
        <p:txBody>
          <a:bodyPr wrap="none" anchor="ctr"/>
          <a:lstStyle/>
          <a:p>
            <a:endParaRPr lang="en-US"/>
          </a:p>
        </p:txBody>
      </p:sp>
      <p:sp>
        <p:nvSpPr>
          <p:cNvPr id="7184" name="Line 16"/>
          <p:cNvSpPr>
            <a:spLocks noChangeShapeType="1"/>
          </p:cNvSpPr>
          <p:nvPr/>
        </p:nvSpPr>
        <p:spPr bwMode="auto">
          <a:xfrm>
            <a:off x="6400800" y="2119313"/>
            <a:ext cx="0" cy="3810000"/>
          </a:xfrm>
          <a:prstGeom prst="line">
            <a:avLst/>
          </a:prstGeom>
          <a:noFill/>
          <a:ln w="25400">
            <a:solidFill>
              <a:schemeClr val="tx1"/>
            </a:solidFill>
            <a:round/>
            <a:headEnd/>
            <a:tailEnd/>
          </a:ln>
        </p:spPr>
        <p:txBody>
          <a:bodyPr wrap="none" anchor="ctr"/>
          <a:lstStyle/>
          <a:p>
            <a:endParaRPr lang="en-US"/>
          </a:p>
        </p:txBody>
      </p:sp>
      <p:sp>
        <p:nvSpPr>
          <p:cNvPr id="7185" name="Text Box 17"/>
          <p:cNvSpPr txBox="1">
            <a:spLocks noChangeArrowheads="1"/>
          </p:cNvSpPr>
          <p:nvPr/>
        </p:nvSpPr>
        <p:spPr bwMode="auto">
          <a:xfrm>
            <a:off x="6667500" y="1905000"/>
            <a:ext cx="723900"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50</a:t>
            </a:r>
            <a:r>
              <a:rPr lang="en-US" sz="1800">
                <a:latin typeface="Courier New" pitchFamily="49" charset="0"/>
                <a:cs typeface="Courier New" pitchFamily="49" charset="0"/>
              </a:rPr>
              <a:t>°</a:t>
            </a:r>
            <a:r>
              <a:rPr lang="en-US" sz="1800">
                <a:latin typeface="Tahoma" pitchFamily="34" charset="0"/>
              </a:rPr>
              <a:t>N</a:t>
            </a:r>
          </a:p>
        </p:txBody>
      </p:sp>
      <p:sp>
        <p:nvSpPr>
          <p:cNvPr id="7186" name="Text Box 18"/>
          <p:cNvSpPr txBox="1">
            <a:spLocks noChangeArrowheads="1"/>
          </p:cNvSpPr>
          <p:nvPr/>
        </p:nvSpPr>
        <p:spPr bwMode="auto">
          <a:xfrm>
            <a:off x="6667500" y="5805488"/>
            <a:ext cx="698500" cy="366712"/>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50</a:t>
            </a:r>
            <a:r>
              <a:rPr lang="en-US" sz="1800">
                <a:latin typeface="Courier New" pitchFamily="49" charset="0"/>
                <a:cs typeface="Courier New" pitchFamily="49" charset="0"/>
              </a:rPr>
              <a:t>°</a:t>
            </a:r>
            <a:r>
              <a:rPr lang="en-US" sz="1800">
                <a:latin typeface="Tahoma" pitchFamily="34" charset="0"/>
              </a:rPr>
              <a:t>S</a:t>
            </a:r>
          </a:p>
        </p:txBody>
      </p:sp>
      <p:sp>
        <p:nvSpPr>
          <p:cNvPr id="7187" name="Text Box 19"/>
          <p:cNvSpPr txBox="1">
            <a:spLocks noChangeArrowheads="1"/>
          </p:cNvSpPr>
          <p:nvPr/>
        </p:nvSpPr>
        <p:spPr bwMode="auto">
          <a:xfrm>
            <a:off x="6667500" y="3794125"/>
            <a:ext cx="969963"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Equator</a:t>
            </a:r>
          </a:p>
        </p:txBody>
      </p:sp>
      <p:sp>
        <p:nvSpPr>
          <p:cNvPr id="1093652" name="Oval 20"/>
          <p:cNvSpPr>
            <a:spLocks noChangeArrowheads="1"/>
          </p:cNvSpPr>
          <p:nvPr/>
        </p:nvSpPr>
        <p:spPr bwMode="auto">
          <a:xfrm>
            <a:off x="6324600" y="5486400"/>
            <a:ext cx="152400" cy="152400"/>
          </a:xfrm>
          <a:prstGeom prst="ellipse">
            <a:avLst/>
          </a:prstGeom>
          <a:noFill/>
          <a:ln w="25400" algn="ctr">
            <a:solidFill>
              <a:schemeClr val="tx1"/>
            </a:solidFill>
            <a:round/>
            <a:headEnd/>
            <a:tailEnd/>
          </a:ln>
        </p:spPr>
        <p:txBody>
          <a:bodyPr wrap="none" anchor="ctr"/>
          <a:lstStyle/>
          <a:p>
            <a:endParaRPr lang="en-US"/>
          </a:p>
        </p:txBody>
      </p:sp>
      <p:sp>
        <p:nvSpPr>
          <p:cNvPr id="1093653" name="Line 21"/>
          <p:cNvSpPr>
            <a:spLocks noChangeShapeType="1"/>
          </p:cNvSpPr>
          <p:nvPr/>
        </p:nvSpPr>
        <p:spPr bwMode="auto">
          <a:xfrm>
            <a:off x="5410200" y="5562600"/>
            <a:ext cx="990600" cy="0"/>
          </a:xfrm>
          <a:prstGeom prst="line">
            <a:avLst/>
          </a:prstGeom>
          <a:noFill/>
          <a:ln w="25400">
            <a:solidFill>
              <a:schemeClr val="tx1"/>
            </a:solidFill>
            <a:round/>
            <a:headEnd/>
            <a:tailEnd/>
          </a:ln>
        </p:spPr>
        <p:txBody>
          <a:bodyPr wrap="none" anchor="ctr"/>
          <a:lstStyle/>
          <a:p>
            <a:endParaRPr lang="en-US"/>
          </a:p>
        </p:txBody>
      </p:sp>
      <p:sp>
        <p:nvSpPr>
          <p:cNvPr id="1093654" name="Line 22"/>
          <p:cNvSpPr>
            <a:spLocks noChangeShapeType="1"/>
          </p:cNvSpPr>
          <p:nvPr/>
        </p:nvSpPr>
        <p:spPr bwMode="auto">
          <a:xfrm>
            <a:off x="5486400" y="3276600"/>
            <a:ext cx="914400" cy="0"/>
          </a:xfrm>
          <a:prstGeom prst="line">
            <a:avLst/>
          </a:prstGeom>
          <a:noFill/>
          <a:ln w="25400">
            <a:solidFill>
              <a:schemeClr val="tx1"/>
            </a:solidFill>
            <a:round/>
            <a:headEnd/>
            <a:tailEnd/>
          </a:ln>
        </p:spPr>
        <p:txBody>
          <a:bodyPr wrap="none" anchor="ctr"/>
          <a:lstStyle/>
          <a:p>
            <a:endParaRPr lang="en-US"/>
          </a:p>
        </p:txBody>
      </p:sp>
      <p:sp>
        <p:nvSpPr>
          <p:cNvPr id="1093655" name="Text Box 23"/>
          <p:cNvSpPr txBox="1">
            <a:spLocks noChangeArrowheads="1"/>
          </p:cNvSpPr>
          <p:nvPr/>
        </p:nvSpPr>
        <p:spPr bwMode="auto">
          <a:xfrm>
            <a:off x="5600827" y="4191000"/>
            <a:ext cx="715709" cy="369332"/>
          </a:xfrm>
          <a:prstGeom prst="rect">
            <a:avLst/>
          </a:prstGeom>
          <a:noFill/>
          <a:ln w="9525" algn="ctr">
            <a:noFill/>
            <a:miter lim="800000"/>
            <a:headEnd/>
            <a:tailEnd/>
          </a:ln>
        </p:spPr>
        <p:txBody>
          <a:bodyPr wrap="none">
            <a:spAutoFit/>
          </a:bodyPr>
          <a:lstStyle/>
          <a:p>
            <a:pPr algn="ctr" eaLnBrk="0" hangingPunct="0"/>
            <a:r>
              <a:rPr lang="en-US" sz="1800" dirty="0" err="1" smtClean="0">
                <a:latin typeface="Tahoma" pitchFamily="34" charset="0"/>
              </a:rPr>
              <a:t>CoAlt</a:t>
            </a:r>
            <a:endParaRPr lang="en-US" sz="1800" dirty="0">
              <a:latin typeface="Tahoma" pitchFamily="34" charset="0"/>
            </a:endParaRPr>
          </a:p>
        </p:txBody>
      </p:sp>
      <p:sp>
        <p:nvSpPr>
          <p:cNvPr id="1093657" name="Line 25"/>
          <p:cNvSpPr>
            <a:spLocks noChangeShapeType="1"/>
          </p:cNvSpPr>
          <p:nvPr/>
        </p:nvSpPr>
        <p:spPr bwMode="auto">
          <a:xfrm>
            <a:off x="5638800" y="3276600"/>
            <a:ext cx="0" cy="2286000"/>
          </a:xfrm>
          <a:prstGeom prst="line">
            <a:avLst/>
          </a:prstGeom>
          <a:noFill/>
          <a:ln w="25400">
            <a:solidFill>
              <a:schemeClr val="tx1"/>
            </a:solidFill>
            <a:round/>
            <a:headEnd/>
            <a:tailEnd type="triangle" w="lg" len="lg"/>
          </a:ln>
        </p:spPr>
        <p:txBody>
          <a:bodyPr wrap="none" anchor="ctr"/>
          <a:lstStyle/>
          <a:p>
            <a:endParaRPr lang="en-US"/>
          </a:p>
        </p:txBody>
      </p:sp>
      <p:sp>
        <p:nvSpPr>
          <p:cNvPr id="1093658" name="Text Box 26"/>
          <p:cNvSpPr txBox="1">
            <a:spLocks noChangeArrowheads="1"/>
          </p:cNvSpPr>
          <p:nvPr/>
        </p:nvSpPr>
        <p:spPr bwMode="auto">
          <a:xfrm>
            <a:off x="6667500" y="3048000"/>
            <a:ext cx="565150" cy="366713"/>
          </a:xfrm>
          <a:prstGeom prst="rect">
            <a:avLst/>
          </a:prstGeom>
          <a:noFill/>
          <a:ln w="9525" algn="ctr">
            <a:noFill/>
            <a:miter lim="800000"/>
            <a:headEnd/>
            <a:tailEnd/>
          </a:ln>
        </p:spPr>
        <p:txBody>
          <a:bodyPr wrap="none">
            <a:spAutoFit/>
          </a:bodyPr>
          <a:lstStyle/>
          <a:p>
            <a:pPr eaLnBrk="0" hangingPunct="0"/>
            <a:r>
              <a:rPr lang="en-US" sz="1800">
                <a:latin typeface="Tahoma" pitchFamily="34" charset="0"/>
              </a:rPr>
              <a:t>Sun</a:t>
            </a:r>
          </a:p>
        </p:txBody>
      </p:sp>
      <p:sp>
        <p:nvSpPr>
          <p:cNvPr id="1093659" name="Text Box 27"/>
          <p:cNvSpPr txBox="1">
            <a:spLocks noChangeArrowheads="1"/>
          </p:cNvSpPr>
          <p:nvPr/>
        </p:nvSpPr>
        <p:spPr bwMode="auto">
          <a:xfrm>
            <a:off x="6667500" y="5348288"/>
            <a:ext cx="1095375" cy="366712"/>
          </a:xfrm>
          <a:prstGeom prst="rect">
            <a:avLst/>
          </a:prstGeom>
          <a:noFill/>
          <a:ln w="9525" algn="ctr">
            <a:noFill/>
            <a:miter lim="800000"/>
            <a:headEnd/>
            <a:tailEnd/>
          </a:ln>
        </p:spPr>
        <p:txBody>
          <a:bodyPr wrap="none">
            <a:spAutoFit/>
          </a:bodyPr>
          <a:lstStyle/>
          <a:p>
            <a:pPr eaLnBrk="0" hangingPunct="0"/>
            <a:r>
              <a:rPr lang="en-US" sz="1800" i="1">
                <a:latin typeface="Tahoma" pitchFamily="34" charset="0"/>
              </a:rPr>
              <a:t>Observer</a:t>
            </a:r>
          </a:p>
        </p:txBody>
      </p:sp>
      <p:sp>
        <p:nvSpPr>
          <p:cNvPr id="28" name="Sun 27"/>
          <p:cNvSpPr/>
          <p:nvPr/>
        </p:nvSpPr>
        <p:spPr>
          <a:xfrm>
            <a:off x="6257925" y="3124200"/>
            <a:ext cx="304800" cy="304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066800" y="1981200"/>
            <a:ext cx="3962400" cy="2308324"/>
          </a:xfrm>
          <a:prstGeom prst="rect">
            <a:avLst/>
          </a:prstGeom>
        </p:spPr>
        <p:txBody>
          <a:bodyPr wrap="square">
            <a:spAutoFit/>
          </a:bodyPr>
          <a:lstStyle/>
          <a:p>
            <a:r>
              <a:rPr lang="en-US" dirty="0" smtClean="0"/>
              <a:t>Ho = 30</a:t>
            </a:r>
            <a:r>
              <a:rPr lang="en-US" dirty="0" smtClean="0">
                <a:sym typeface="Symbol"/>
              </a:rPr>
              <a:t></a:t>
            </a:r>
          </a:p>
          <a:p>
            <a:r>
              <a:rPr lang="en-US" dirty="0" smtClean="0">
                <a:sym typeface="Symbol"/>
              </a:rPr>
              <a:t>Zn =360 </a:t>
            </a:r>
          </a:p>
          <a:p>
            <a:r>
              <a:rPr lang="en-US" dirty="0" err="1" smtClean="0">
                <a:sym typeface="Symbol"/>
              </a:rPr>
              <a:t>CoAlt</a:t>
            </a:r>
            <a:r>
              <a:rPr lang="en-US" dirty="0" smtClean="0">
                <a:sym typeface="Symbol"/>
              </a:rPr>
              <a:t> = 90 - 30 = 60 S</a:t>
            </a:r>
          </a:p>
          <a:p>
            <a:r>
              <a:rPr lang="en-US" dirty="0" smtClean="0">
                <a:sym typeface="Symbol"/>
              </a:rPr>
              <a:t>Dec = 20 N</a:t>
            </a:r>
          </a:p>
          <a:p>
            <a:r>
              <a:rPr lang="en-US" dirty="0" smtClean="0">
                <a:sym typeface="Symbol"/>
              </a:rPr>
              <a:t>L = </a:t>
            </a:r>
            <a:r>
              <a:rPr lang="en-US" dirty="0" err="1" smtClean="0">
                <a:sym typeface="Symbol"/>
              </a:rPr>
              <a:t>CoAlt</a:t>
            </a:r>
            <a:r>
              <a:rPr lang="en-US" dirty="0" smtClean="0">
                <a:sym typeface="Symbol"/>
              </a:rPr>
              <a:t> - Dec</a:t>
            </a:r>
          </a:p>
          <a:p>
            <a:r>
              <a:rPr lang="en-US" dirty="0" smtClean="0">
                <a:sym typeface="Symbol"/>
              </a:rPr>
              <a:t>L = 60 S - 20 N = 40S</a:t>
            </a:r>
            <a:endParaRPr lang="en-US" dirty="0"/>
          </a:p>
        </p:txBody>
      </p:sp>
      <p:grpSp>
        <p:nvGrpSpPr>
          <p:cNvPr id="38" name="Group 37"/>
          <p:cNvGrpSpPr/>
          <p:nvPr/>
        </p:nvGrpSpPr>
        <p:grpSpPr>
          <a:xfrm>
            <a:off x="1524000" y="4876800"/>
            <a:ext cx="2362200" cy="1600200"/>
            <a:chOff x="1524000" y="4876800"/>
            <a:chExt cx="2362200" cy="1600200"/>
          </a:xfrm>
        </p:grpSpPr>
        <p:sp>
          <p:nvSpPr>
            <p:cNvPr id="31" name="Arc 30"/>
            <p:cNvSpPr/>
            <p:nvPr/>
          </p:nvSpPr>
          <p:spPr bwMode="auto">
            <a:xfrm rot="5400000">
              <a:off x="1600200" y="4876800"/>
              <a:ext cx="1371600" cy="1371600"/>
            </a:xfrm>
            <a:prstGeom prst="arc">
              <a:avLst>
                <a:gd name="adj1" fmla="val 132574"/>
                <a:gd name="adj2" fmla="val 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2" name="Straight Connector 31"/>
            <p:cNvCxnSpPr/>
            <p:nvPr/>
          </p:nvCxnSpPr>
          <p:spPr bwMode="auto">
            <a:xfrm>
              <a:off x="1524000" y="5562600"/>
              <a:ext cx="2209800" cy="0"/>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33" name="Sun 32"/>
            <p:cNvSpPr/>
            <p:nvPr/>
          </p:nvSpPr>
          <p:spPr>
            <a:xfrm>
              <a:off x="3581400" y="4953000"/>
              <a:ext cx="304800" cy="304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4" name="Straight Connector 33"/>
            <p:cNvCxnSpPr/>
            <p:nvPr/>
          </p:nvCxnSpPr>
          <p:spPr bwMode="auto">
            <a:xfrm>
              <a:off x="2286000" y="5562600"/>
              <a:ext cx="13716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314575" y="5105400"/>
              <a:ext cx="1419225"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Oval 20"/>
            <p:cNvSpPr>
              <a:spLocks noChangeArrowheads="1"/>
            </p:cNvSpPr>
            <p:nvPr/>
          </p:nvSpPr>
          <p:spPr bwMode="auto">
            <a:xfrm>
              <a:off x="2781300" y="5867400"/>
              <a:ext cx="152400" cy="152400"/>
            </a:xfrm>
            <a:prstGeom prst="ellipse">
              <a:avLst/>
            </a:prstGeom>
            <a:noFill/>
            <a:ln w="25400" algn="ctr">
              <a:solidFill>
                <a:schemeClr val="tx1"/>
              </a:solidFill>
              <a:round/>
              <a:headEnd/>
              <a:tailEnd/>
            </a:ln>
          </p:spPr>
          <p:txBody>
            <a:bodyPr wrap="none" anchor="ctr"/>
            <a:lstStyle/>
            <a:p>
              <a:endParaRPr lang="en-US"/>
            </a:p>
          </p:txBody>
        </p:sp>
      </p:grpSp>
      <p:cxnSp>
        <p:nvCxnSpPr>
          <p:cNvPr id="37" name="Straight Connector 36"/>
          <p:cNvCxnSpPr/>
          <p:nvPr/>
        </p:nvCxnSpPr>
        <p:spPr bwMode="auto">
          <a:xfrm>
            <a:off x="2286000" y="4800600"/>
            <a:ext cx="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TextBox 38"/>
          <p:cNvSpPr txBox="1"/>
          <p:nvPr/>
        </p:nvSpPr>
        <p:spPr>
          <a:xfrm>
            <a:off x="2095500" y="4523601"/>
            <a:ext cx="380232" cy="276999"/>
          </a:xfrm>
          <a:prstGeom prst="rect">
            <a:avLst/>
          </a:prstGeom>
          <a:noFill/>
        </p:spPr>
        <p:txBody>
          <a:bodyPr wrap="none" rtlCol="0">
            <a:spAutoFit/>
          </a:bodyPr>
          <a:lstStyle/>
          <a:p>
            <a:r>
              <a:rPr lang="en-US" sz="1200" dirty="0" smtClean="0"/>
              <a:t>NP</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5283200" y="914400"/>
            <a:ext cx="127000" cy="5029200"/>
          </a:xfrm>
          <a:prstGeom prst="line">
            <a:avLst/>
          </a:prstGeom>
          <a:noFill/>
          <a:ln w="9525">
            <a:noFill/>
            <a:round/>
            <a:headEnd/>
            <a:tailEnd/>
          </a:ln>
        </p:spPr>
        <p:txBody>
          <a:bodyPr wrap="none"/>
          <a:lstStyle/>
          <a:p>
            <a:endParaRPr lang="en-US"/>
          </a:p>
        </p:txBody>
      </p:sp>
      <p:sp>
        <p:nvSpPr>
          <p:cNvPr id="44035" name="Line 4"/>
          <p:cNvSpPr>
            <a:spLocks noChangeShapeType="1"/>
          </p:cNvSpPr>
          <p:nvPr/>
        </p:nvSpPr>
        <p:spPr bwMode="auto">
          <a:xfrm>
            <a:off x="4673600" y="838200"/>
            <a:ext cx="127000" cy="5029200"/>
          </a:xfrm>
          <a:prstGeom prst="line">
            <a:avLst/>
          </a:prstGeom>
          <a:noFill/>
          <a:ln w="9525">
            <a:noFill/>
            <a:round/>
            <a:headEnd/>
            <a:tailEnd/>
          </a:ln>
        </p:spPr>
        <p:txBody>
          <a:bodyPr wrap="none"/>
          <a:lstStyle/>
          <a:p>
            <a:endParaRPr lang="en-US"/>
          </a:p>
        </p:txBody>
      </p:sp>
      <p:sp>
        <p:nvSpPr>
          <p:cNvPr id="44036" name="Line 6"/>
          <p:cNvSpPr>
            <a:spLocks noChangeShapeType="1"/>
          </p:cNvSpPr>
          <p:nvPr/>
        </p:nvSpPr>
        <p:spPr bwMode="auto">
          <a:xfrm>
            <a:off x="4673600" y="838200"/>
            <a:ext cx="127000" cy="5029200"/>
          </a:xfrm>
          <a:prstGeom prst="line">
            <a:avLst/>
          </a:prstGeom>
          <a:noFill/>
          <a:ln w="9525">
            <a:noFill/>
            <a:round/>
            <a:headEnd/>
            <a:tailEnd/>
          </a:ln>
        </p:spPr>
        <p:txBody>
          <a:bodyPr wrap="none"/>
          <a:lstStyle/>
          <a:p>
            <a:endParaRPr lang="en-US"/>
          </a:p>
        </p:txBody>
      </p:sp>
      <p:sp>
        <p:nvSpPr>
          <p:cNvPr id="44037" name="Rectangle 7"/>
          <p:cNvSpPr>
            <a:spLocks noChangeArrowheads="1"/>
          </p:cNvSpPr>
          <p:nvPr/>
        </p:nvSpPr>
        <p:spPr bwMode="auto">
          <a:xfrm>
            <a:off x="1143000" y="304800"/>
            <a:ext cx="7620000" cy="830997"/>
          </a:xfrm>
          <a:prstGeom prst="rect">
            <a:avLst/>
          </a:prstGeom>
          <a:noFill/>
          <a:ln w="9525">
            <a:noFill/>
            <a:miter lim="800000"/>
            <a:headEnd/>
            <a:tailEnd/>
          </a:ln>
        </p:spPr>
        <p:txBody>
          <a:bodyPr>
            <a:spAutoFit/>
          </a:bodyPr>
          <a:lstStyle/>
          <a:p>
            <a:pPr algn="ctr"/>
            <a:r>
              <a:rPr lang="en-US" sz="3200" b="1" dirty="0"/>
              <a:t>LATITUDE BY MERIDIAN TRANSIT</a:t>
            </a:r>
          </a:p>
          <a:p>
            <a:pPr algn="ctr"/>
            <a:endParaRPr lang="en-US" sz="1600" b="1" dirty="0"/>
          </a:p>
        </p:txBody>
      </p:sp>
      <p:pic>
        <p:nvPicPr>
          <p:cNvPr id="6" name="Content Placeholder 3"/>
          <p:cNvPicPr>
            <a:picLocks/>
          </p:cNvPicPr>
          <p:nvPr/>
        </p:nvPicPr>
        <p:blipFill>
          <a:blip r:embed="rId3" cstate="print"/>
          <a:srcRect/>
          <a:stretch>
            <a:fillRect/>
          </a:stretch>
        </p:blipFill>
        <p:spPr bwMode="auto">
          <a:xfrm>
            <a:off x="2590800" y="990600"/>
            <a:ext cx="4495800" cy="5638800"/>
          </a:xfrm>
          <a:prstGeom prst="rect">
            <a:avLst/>
          </a:prstGeom>
          <a:noFill/>
          <a:ln w="9525">
            <a:noFill/>
            <a:miter lim="800000"/>
            <a:headEnd/>
            <a:tailEnd/>
          </a:ln>
        </p:spPr>
      </p:pic>
      <p:sp>
        <p:nvSpPr>
          <p:cNvPr id="7" name="Flowchart: Process 6"/>
          <p:cNvSpPr/>
          <p:nvPr/>
        </p:nvSpPr>
        <p:spPr bwMode="auto">
          <a:xfrm>
            <a:off x="4800600" y="3733800"/>
            <a:ext cx="2286000" cy="2667000"/>
          </a:xfrm>
          <a:prstGeom prst="flowChartProcess">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bwMode="auto">
          <a:xfrm>
            <a:off x="1066800" y="685800"/>
            <a:ext cx="7620000" cy="5029200"/>
          </a:xfrm>
          <a:prstGeom prst="flowChartProcess">
            <a:avLst/>
          </a:prstGeom>
          <a:solidFill>
            <a:schemeClr val="bg1"/>
          </a:solid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034" name="Line 2"/>
          <p:cNvSpPr>
            <a:spLocks noChangeShapeType="1"/>
          </p:cNvSpPr>
          <p:nvPr/>
        </p:nvSpPr>
        <p:spPr bwMode="auto">
          <a:xfrm>
            <a:off x="5283200" y="914400"/>
            <a:ext cx="127000" cy="5029200"/>
          </a:xfrm>
          <a:prstGeom prst="line">
            <a:avLst/>
          </a:prstGeom>
          <a:noFill/>
          <a:ln w="9525">
            <a:noFill/>
            <a:round/>
            <a:headEnd/>
            <a:tailEnd/>
          </a:ln>
        </p:spPr>
        <p:txBody>
          <a:bodyPr wrap="none"/>
          <a:lstStyle/>
          <a:p>
            <a:endParaRPr lang="en-US"/>
          </a:p>
        </p:txBody>
      </p:sp>
      <p:sp>
        <p:nvSpPr>
          <p:cNvPr id="44035" name="Line 4"/>
          <p:cNvSpPr>
            <a:spLocks noChangeShapeType="1"/>
          </p:cNvSpPr>
          <p:nvPr/>
        </p:nvSpPr>
        <p:spPr bwMode="auto">
          <a:xfrm>
            <a:off x="4673600" y="838200"/>
            <a:ext cx="127000" cy="5029200"/>
          </a:xfrm>
          <a:prstGeom prst="line">
            <a:avLst/>
          </a:prstGeom>
          <a:noFill/>
          <a:ln w="9525">
            <a:noFill/>
            <a:round/>
            <a:headEnd/>
            <a:tailEnd/>
          </a:ln>
        </p:spPr>
        <p:txBody>
          <a:bodyPr wrap="none"/>
          <a:lstStyle/>
          <a:p>
            <a:endParaRPr lang="en-US"/>
          </a:p>
        </p:txBody>
      </p:sp>
      <p:sp>
        <p:nvSpPr>
          <p:cNvPr id="44036" name="Line 6"/>
          <p:cNvSpPr>
            <a:spLocks noChangeShapeType="1"/>
          </p:cNvSpPr>
          <p:nvPr/>
        </p:nvSpPr>
        <p:spPr bwMode="auto">
          <a:xfrm>
            <a:off x="4673600" y="838200"/>
            <a:ext cx="127000" cy="5029200"/>
          </a:xfrm>
          <a:prstGeom prst="line">
            <a:avLst/>
          </a:prstGeom>
          <a:noFill/>
          <a:ln w="9525">
            <a:noFill/>
            <a:round/>
            <a:headEnd/>
            <a:tailEnd/>
          </a:ln>
        </p:spPr>
        <p:txBody>
          <a:bodyPr wrap="none"/>
          <a:lstStyle/>
          <a:p>
            <a:endParaRPr lang="en-US"/>
          </a:p>
        </p:txBody>
      </p:sp>
      <p:sp>
        <p:nvSpPr>
          <p:cNvPr id="44037" name="Rectangle 7"/>
          <p:cNvSpPr>
            <a:spLocks noChangeArrowheads="1"/>
          </p:cNvSpPr>
          <p:nvPr/>
        </p:nvSpPr>
        <p:spPr bwMode="auto">
          <a:xfrm>
            <a:off x="1066800" y="304800"/>
            <a:ext cx="7620000" cy="5262979"/>
          </a:xfrm>
          <a:prstGeom prst="rect">
            <a:avLst/>
          </a:prstGeom>
          <a:noFill/>
          <a:ln w="9525">
            <a:noFill/>
            <a:miter lim="800000"/>
            <a:headEnd/>
            <a:tailEnd/>
          </a:ln>
        </p:spPr>
        <p:txBody>
          <a:bodyPr>
            <a:spAutoFit/>
          </a:bodyPr>
          <a:lstStyle/>
          <a:p>
            <a:pPr algn="ctr"/>
            <a:endParaRPr lang="en-US" sz="3200" b="1" dirty="0" smtClean="0"/>
          </a:p>
          <a:p>
            <a:pPr algn="ctr"/>
            <a:r>
              <a:rPr lang="en-US" sz="3200" b="1" dirty="0" smtClean="0"/>
              <a:t>LATITUDE </a:t>
            </a:r>
            <a:r>
              <a:rPr lang="en-US" sz="3200" b="1" dirty="0"/>
              <a:t>BY MERIDIAN TRANSIT</a:t>
            </a:r>
          </a:p>
          <a:p>
            <a:pPr algn="ctr"/>
            <a:endParaRPr lang="en-US" sz="1600" b="1" dirty="0"/>
          </a:p>
          <a:p>
            <a:r>
              <a:rPr lang="en-US" b="1" dirty="0"/>
              <a:t>				   90°	 </a:t>
            </a:r>
            <a:r>
              <a:rPr lang="en-US" b="1" u="sng" dirty="0"/>
              <a:t>89</a:t>
            </a:r>
            <a:r>
              <a:rPr lang="en-US" b="1" u="sng" dirty="0" smtClean="0"/>
              <a:t>°</a:t>
            </a:r>
            <a:r>
              <a:rPr lang="en-US" b="1" dirty="0" smtClean="0"/>
              <a:t> </a:t>
            </a:r>
            <a:r>
              <a:rPr lang="en-US" b="1" u="sng" dirty="0" smtClean="0"/>
              <a:t> 60.0'</a:t>
            </a:r>
            <a:endParaRPr lang="en-US" b="1" dirty="0"/>
          </a:p>
          <a:p>
            <a:r>
              <a:rPr lang="en-US" b="1" dirty="0"/>
              <a:t>			  	 - Ho	</a:t>
            </a:r>
            <a:r>
              <a:rPr lang="en-US" b="1" dirty="0" smtClean="0"/>
              <a:t>___°____'</a:t>
            </a:r>
            <a:endParaRPr lang="en-US" b="1" dirty="0"/>
          </a:p>
          <a:p>
            <a:r>
              <a:rPr lang="en-US" b="1" dirty="0"/>
              <a:t>	   	</a:t>
            </a:r>
            <a:r>
              <a:rPr lang="en-US" b="1" dirty="0" smtClean="0"/>
              <a:t> * </a:t>
            </a:r>
            <a:r>
              <a:rPr lang="en-US" b="1" dirty="0" err="1"/>
              <a:t>CoAlt</a:t>
            </a:r>
            <a:r>
              <a:rPr lang="en-US" b="1" dirty="0"/>
              <a:t> = 90° - Ho	</a:t>
            </a:r>
            <a:r>
              <a:rPr lang="en-US" b="1" dirty="0" smtClean="0"/>
              <a:t>___°____' </a:t>
            </a:r>
            <a:r>
              <a:rPr lang="en-US" b="1" dirty="0"/>
              <a:t>N / </a:t>
            </a:r>
            <a:r>
              <a:rPr lang="en-US" b="1" dirty="0" smtClean="0"/>
              <a:t>S</a:t>
            </a:r>
            <a:endParaRPr lang="en-US" b="1" dirty="0"/>
          </a:p>
          <a:p>
            <a:r>
              <a:rPr lang="en-US" b="1" dirty="0"/>
              <a:t>				  Dec	</a:t>
            </a:r>
            <a:r>
              <a:rPr lang="en-US" b="1" dirty="0" smtClean="0"/>
              <a:t>___°____' </a:t>
            </a:r>
            <a:r>
              <a:rPr lang="en-US" b="1" dirty="0"/>
              <a:t>N / </a:t>
            </a:r>
            <a:r>
              <a:rPr lang="en-US" b="1" dirty="0" smtClean="0"/>
              <a:t>S</a:t>
            </a:r>
            <a:endParaRPr lang="en-US" b="1" dirty="0"/>
          </a:p>
          <a:p>
            <a:r>
              <a:rPr lang="en-US" b="1" dirty="0"/>
              <a:t>	  	 </a:t>
            </a:r>
            <a:r>
              <a:rPr lang="en-US" b="1" dirty="0" smtClean="0"/>
              <a:t> ** L =</a:t>
            </a:r>
            <a:r>
              <a:rPr lang="en-US" b="1" dirty="0" err="1" smtClean="0"/>
              <a:t>CoAlt</a:t>
            </a:r>
            <a:r>
              <a:rPr lang="en-US" b="1" dirty="0" smtClean="0"/>
              <a:t> </a:t>
            </a:r>
            <a:r>
              <a:rPr lang="en-US" b="1" dirty="0" smtClean="0">
                <a:sym typeface="Symbol"/>
              </a:rPr>
              <a:t>Dec</a:t>
            </a:r>
            <a:r>
              <a:rPr lang="en-US" b="1" dirty="0"/>
              <a:t>	</a:t>
            </a:r>
            <a:r>
              <a:rPr lang="en-US" b="1" dirty="0" smtClean="0"/>
              <a:t>___°____' </a:t>
            </a:r>
            <a:r>
              <a:rPr lang="en-US" b="1" dirty="0"/>
              <a:t>N / </a:t>
            </a:r>
            <a:r>
              <a:rPr lang="en-US" b="1" dirty="0" smtClean="0"/>
              <a:t>S</a:t>
            </a:r>
            <a:endParaRPr lang="en-US" b="1" dirty="0"/>
          </a:p>
          <a:p>
            <a:r>
              <a:rPr lang="en-US" b="1" dirty="0"/>
              <a:t>			           DR L	</a:t>
            </a:r>
            <a:r>
              <a:rPr lang="en-US" b="1" dirty="0" smtClean="0"/>
              <a:t>___°____' N </a:t>
            </a:r>
            <a:r>
              <a:rPr lang="en-US" b="1" dirty="0"/>
              <a:t>/ S</a:t>
            </a:r>
          </a:p>
          <a:p>
            <a:r>
              <a:rPr lang="en-US" b="1" dirty="0"/>
              <a:t>			                  a	</a:t>
            </a:r>
            <a:r>
              <a:rPr lang="en-US" b="1" dirty="0" smtClean="0"/>
              <a:t>________ nm</a:t>
            </a:r>
            <a:endParaRPr lang="en-US" b="1" dirty="0"/>
          </a:p>
          <a:p>
            <a:endParaRPr lang="en-US" b="1" dirty="0"/>
          </a:p>
          <a:p>
            <a:pPr algn="ctr"/>
            <a:r>
              <a:rPr lang="en-US" sz="2000" b="1" dirty="0" smtClean="0"/>
              <a:t>* </a:t>
            </a:r>
            <a:r>
              <a:rPr lang="en-US" sz="2000" b="1" dirty="0" err="1" smtClean="0"/>
              <a:t>CoAlt</a:t>
            </a:r>
            <a:r>
              <a:rPr lang="en-US" sz="2000" b="1" dirty="0" smtClean="0"/>
              <a:t> name is direction from the Sun to the DR</a:t>
            </a:r>
          </a:p>
          <a:p>
            <a:pPr algn="ctr">
              <a:buFont typeface="Arial" charset="0"/>
              <a:buChar char="•"/>
            </a:pPr>
            <a:endParaRPr lang="en-US" sz="2000" b="1" dirty="0" smtClean="0"/>
          </a:p>
          <a:p>
            <a:pPr algn="ctr"/>
            <a:r>
              <a:rPr lang="en-US" sz="2000" b="1" dirty="0" smtClean="0"/>
              <a:t>**If </a:t>
            </a:r>
            <a:r>
              <a:rPr lang="en-US" sz="2000" b="1" dirty="0" err="1" smtClean="0"/>
              <a:t>CoAlt</a:t>
            </a:r>
            <a:r>
              <a:rPr lang="en-US" sz="2000" b="1" dirty="0" smtClean="0"/>
              <a:t> &amp; Dec have same name add; If opposite names subtract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09_01"/>
          <p:cNvPicPr>
            <a:picLocks noChangeAspect="1" noChangeArrowheads="1"/>
          </p:cNvPicPr>
          <p:nvPr/>
        </p:nvPicPr>
        <p:blipFill>
          <a:blip r:embed="rId3" cstate="print"/>
          <a:srcRect/>
          <a:stretch>
            <a:fillRect/>
          </a:stretch>
        </p:blipFill>
        <p:spPr bwMode="auto">
          <a:xfrm>
            <a:off x="4572000" y="1981200"/>
            <a:ext cx="4343400" cy="4114800"/>
          </a:xfrm>
          <a:prstGeom prst="rect">
            <a:avLst/>
          </a:prstGeom>
          <a:noFill/>
          <a:ln w="9525">
            <a:noFill/>
            <a:miter lim="800000"/>
            <a:headEnd/>
            <a:tailEnd/>
          </a:ln>
        </p:spPr>
      </p:pic>
      <p:sp>
        <p:nvSpPr>
          <p:cNvPr id="33795" name="Rectangle 3"/>
          <p:cNvSpPr>
            <a:spLocks noChangeArrowheads="1"/>
          </p:cNvSpPr>
          <p:nvPr/>
        </p:nvSpPr>
        <p:spPr bwMode="auto">
          <a:xfrm>
            <a:off x="1066800" y="381000"/>
            <a:ext cx="7620000" cy="1143000"/>
          </a:xfrm>
          <a:prstGeom prst="rect">
            <a:avLst/>
          </a:prstGeom>
          <a:noFill/>
          <a:ln w="9525">
            <a:noFill/>
            <a:miter lim="800000"/>
            <a:headEnd/>
            <a:tailEnd/>
          </a:ln>
        </p:spPr>
        <p:txBody>
          <a:bodyPr anchor="ctr"/>
          <a:lstStyle/>
          <a:p>
            <a:pPr algn="ctr"/>
            <a:r>
              <a:rPr lang="en-US" sz="4400" b="1">
                <a:solidFill>
                  <a:schemeClr val="tx2"/>
                </a:solidFill>
              </a:rPr>
              <a:t>Reviewing -- Meridian Transit</a:t>
            </a:r>
          </a:p>
        </p:txBody>
      </p:sp>
      <p:sp>
        <p:nvSpPr>
          <p:cNvPr id="20484" name="Rectangle 4"/>
          <p:cNvSpPr>
            <a:spLocks noChangeArrowheads="1"/>
          </p:cNvSpPr>
          <p:nvPr/>
        </p:nvSpPr>
        <p:spPr bwMode="auto">
          <a:xfrm>
            <a:off x="914400" y="1371600"/>
            <a:ext cx="3810000" cy="4648200"/>
          </a:xfrm>
          <a:prstGeom prst="rect">
            <a:avLst/>
          </a:prstGeom>
          <a:noFill/>
          <a:ln w="9525">
            <a:noFill/>
            <a:miter lim="800000"/>
            <a:headEnd/>
            <a:tailEnd/>
          </a:ln>
        </p:spPr>
        <p:txBody>
          <a:bodyPr/>
          <a:lstStyle/>
          <a:p>
            <a:pPr marL="342900" indent="-342900">
              <a:lnSpc>
                <a:spcPct val="90000"/>
              </a:lnSpc>
              <a:spcBef>
                <a:spcPct val="20000"/>
              </a:spcBef>
            </a:pPr>
            <a:r>
              <a:rPr lang="en-US" sz="2000" dirty="0"/>
              <a:t>Celestial body is on the upper branch of observer’s meridian</a:t>
            </a:r>
          </a:p>
          <a:p>
            <a:pPr marL="742950" lvl="1" indent="-285750">
              <a:lnSpc>
                <a:spcPct val="90000"/>
              </a:lnSpc>
              <a:spcBef>
                <a:spcPct val="20000"/>
              </a:spcBef>
              <a:buFontTx/>
              <a:buChar char="–"/>
            </a:pPr>
            <a:r>
              <a:rPr lang="en-US" sz="1800" dirty="0"/>
              <a:t>LHA of Sun = 000° 00.0' </a:t>
            </a:r>
          </a:p>
          <a:p>
            <a:pPr marL="742950" lvl="1" indent="-285750">
              <a:lnSpc>
                <a:spcPct val="90000"/>
              </a:lnSpc>
              <a:spcBef>
                <a:spcPct val="20000"/>
              </a:spcBef>
              <a:buFontTx/>
              <a:buChar char="–"/>
            </a:pPr>
            <a:r>
              <a:rPr lang="en-US" sz="1800" dirty="0"/>
              <a:t>Sun reaches max. altitude for that date &amp; reference position.</a:t>
            </a:r>
          </a:p>
          <a:p>
            <a:pPr marL="742950" lvl="1" indent="-285750">
              <a:lnSpc>
                <a:spcPct val="90000"/>
              </a:lnSpc>
              <a:spcBef>
                <a:spcPct val="20000"/>
              </a:spcBef>
              <a:buFontTx/>
              <a:buChar char="–"/>
            </a:pPr>
            <a:r>
              <a:rPr lang="en-US" sz="1800" dirty="0" smtClean="0"/>
              <a:t>Azimuth of body </a:t>
            </a:r>
            <a:r>
              <a:rPr lang="en-US" sz="1800" dirty="0"/>
              <a:t>is </a:t>
            </a:r>
            <a:r>
              <a:rPr lang="en-US" sz="1800" dirty="0" smtClean="0"/>
              <a:t>0° (due north) or (180°) due </a:t>
            </a:r>
            <a:r>
              <a:rPr lang="en-US" sz="1800" dirty="0"/>
              <a:t>south </a:t>
            </a:r>
            <a:r>
              <a:rPr lang="en-US" sz="1800" dirty="0" smtClean="0"/>
              <a:t>of </a:t>
            </a:r>
            <a:r>
              <a:rPr lang="en-US" sz="1800" dirty="0"/>
              <a:t>observer’s position.</a:t>
            </a:r>
          </a:p>
          <a:p>
            <a:pPr marL="742950" lvl="1" indent="-285750">
              <a:lnSpc>
                <a:spcPct val="90000"/>
              </a:lnSpc>
              <a:spcBef>
                <a:spcPct val="20000"/>
              </a:spcBef>
              <a:buFontTx/>
              <a:buChar char="–"/>
            </a:pPr>
            <a:r>
              <a:rPr lang="en-US" sz="1800" dirty="0" smtClean="0"/>
              <a:t>Navigation </a:t>
            </a:r>
            <a:r>
              <a:rPr lang="en-US" sz="1800" dirty="0"/>
              <a:t>triangle collapses to straight line</a:t>
            </a:r>
          </a:p>
          <a:p>
            <a:pPr marL="1143000" lvl="2" indent="-228600">
              <a:lnSpc>
                <a:spcPct val="90000"/>
              </a:lnSpc>
              <a:spcBef>
                <a:spcPct val="20000"/>
              </a:spcBef>
              <a:buFontTx/>
              <a:buChar char="•"/>
            </a:pPr>
            <a:r>
              <a:rPr lang="en-US" sz="1800" dirty="0"/>
              <a:t>Elevated pole, observer, and GP of body are all on the observer’s meridian</a:t>
            </a:r>
            <a:r>
              <a:rPr lang="en-US" sz="1800" dirty="0" smtClean="0"/>
              <a:t>.</a:t>
            </a:r>
            <a:endParaRPr lang="en-US" sz="1800" dirty="0"/>
          </a:p>
          <a:p>
            <a:pPr marL="1143000" lvl="2" indent="-228600">
              <a:lnSpc>
                <a:spcPct val="90000"/>
              </a:lnSpc>
              <a:spcBef>
                <a:spcPct val="20000"/>
              </a:spcBef>
              <a:buFontTx/>
              <a:buChar char="•"/>
            </a:pPr>
            <a:r>
              <a:rPr lang="en-US" sz="1800" dirty="0" smtClean="0"/>
              <a:t>Observer’s latitude can be found by simple addition or subtraction</a:t>
            </a:r>
          </a:p>
        </p:txBody>
      </p:sp>
      <p:sp>
        <p:nvSpPr>
          <p:cNvPr id="931845" name="Text Box 5"/>
          <p:cNvSpPr txBox="1">
            <a:spLocks noChangeArrowheads="1"/>
          </p:cNvSpPr>
          <p:nvPr/>
        </p:nvSpPr>
        <p:spPr bwMode="auto">
          <a:xfrm>
            <a:off x="4997450" y="2438400"/>
            <a:ext cx="793750" cy="274638"/>
          </a:xfrm>
          <a:prstGeom prst="rect">
            <a:avLst/>
          </a:prstGeom>
          <a:noFill/>
          <a:ln w="9525" algn="ctr">
            <a:noFill/>
            <a:miter lim="800000"/>
            <a:headEnd/>
            <a:tailEnd/>
          </a:ln>
        </p:spPr>
        <p:txBody>
          <a:bodyPr wrap="none">
            <a:spAutoFit/>
          </a:bodyPr>
          <a:lstStyle/>
          <a:p>
            <a:pPr eaLnBrk="0" hangingPunct="0"/>
            <a:r>
              <a:rPr lang="en-US" sz="1200">
                <a:solidFill>
                  <a:srgbClr val="000000"/>
                </a:solidFill>
                <a:latin typeface="Tahoma" pitchFamily="34" charset="0"/>
              </a:rPr>
              <a:t>Observer</a:t>
            </a:r>
          </a:p>
        </p:txBody>
      </p:sp>
      <p:sp>
        <p:nvSpPr>
          <p:cNvPr id="931846" name="Freeform 6"/>
          <p:cNvSpPr>
            <a:spLocks/>
          </p:cNvSpPr>
          <p:nvPr/>
        </p:nvSpPr>
        <p:spPr bwMode="auto">
          <a:xfrm>
            <a:off x="5638799" y="2667001"/>
            <a:ext cx="244475" cy="673100"/>
          </a:xfrm>
          <a:custGeom>
            <a:avLst/>
            <a:gdLst>
              <a:gd name="T0" fmla="*/ 0 w 316"/>
              <a:gd name="T1" fmla="*/ 0 h 418"/>
              <a:gd name="T2" fmla="*/ 2147483647 w 316"/>
              <a:gd name="T3" fmla="*/ 2147483647 h 418"/>
              <a:gd name="T4" fmla="*/ 0 60000 65536"/>
              <a:gd name="T5" fmla="*/ 0 60000 65536"/>
              <a:gd name="T6" fmla="*/ 0 w 316"/>
              <a:gd name="T7" fmla="*/ 0 h 418"/>
              <a:gd name="T8" fmla="*/ 316 w 316"/>
              <a:gd name="T9" fmla="*/ 418 h 418"/>
            </a:gdLst>
            <a:ahLst/>
            <a:cxnLst>
              <a:cxn ang="T4">
                <a:pos x="T0" y="T1"/>
              </a:cxn>
              <a:cxn ang="T5">
                <a:pos x="T2" y="T3"/>
              </a:cxn>
            </a:cxnLst>
            <a:rect l="T6" t="T7" r="T8" b="T9"/>
            <a:pathLst>
              <a:path w="316" h="418">
                <a:moveTo>
                  <a:pt x="0" y="0"/>
                </a:moveTo>
                <a:lnTo>
                  <a:pt x="316" y="418"/>
                </a:lnTo>
              </a:path>
            </a:pathLst>
          </a:custGeom>
          <a:noFill/>
          <a:ln w="25400">
            <a:solidFill>
              <a:srgbClr val="000000"/>
            </a:solidFill>
            <a:round/>
            <a:headEnd/>
            <a:tailEnd type="triangle" w="lg" len="lg"/>
          </a:ln>
        </p:spPr>
        <p:txBody>
          <a:bodyPr wrap="none" anchor="ctr"/>
          <a:lstStyle/>
          <a:p>
            <a:endParaRPr lang="en-US"/>
          </a:p>
        </p:txBody>
      </p:sp>
      <p:sp>
        <p:nvSpPr>
          <p:cNvPr id="931847" name="Text Box 7"/>
          <p:cNvSpPr txBox="1">
            <a:spLocks noChangeArrowheads="1"/>
          </p:cNvSpPr>
          <p:nvPr/>
        </p:nvSpPr>
        <p:spPr bwMode="auto">
          <a:xfrm>
            <a:off x="4648200" y="4191000"/>
            <a:ext cx="673100" cy="274638"/>
          </a:xfrm>
          <a:prstGeom prst="rect">
            <a:avLst/>
          </a:prstGeom>
          <a:noFill/>
          <a:ln w="9525" algn="ctr">
            <a:noFill/>
            <a:miter lim="800000"/>
            <a:headEnd/>
            <a:tailEnd/>
          </a:ln>
        </p:spPr>
        <p:txBody>
          <a:bodyPr wrap="none">
            <a:spAutoFit/>
          </a:bodyPr>
          <a:lstStyle/>
          <a:p>
            <a:pPr eaLnBrk="0" hangingPunct="0"/>
            <a:r>
              <a:rPr lang="en-US" sz="1200">
                <a:solidFill>
                  <a:srgbClr val="000000"/>
                </a:solidFill>
                <a:latin typeface="Tahoma" pitchFamily="34" charset="0"/>
              </a:rPr>
              <a:t>GP Sun</a:t>
            </a:r>
          </a:p>
        </p:txBody>
      </p:sp>
      <p:sp>
        <p:nvSpPr>
          <p:cNvPr id="931848" name="Line 8"/>
          <p:cNvSpPr>
            <a:spLocks noChangeShapeType="1"/>
          </p:cNvSpPr>
          <p:nvPr/>
        </p:nvSpPr>
        <p:spPr bwMode="auto">
          <a:xfrm flipV="1">
            <a:off x="5257800" y="4114800"/>
            <a:ext cx="457200" cy="228600"/>
          </a:xfrm>
          <a:prstGeom prst="line">
            <a:avLst/>
          </a:prstGeom>
          <a:noFill/>
          <a:ln w="25400">
            <a:solidFill>
              <a:srgbClr val="000000"/>
            </a:solidFill>
            <a:round/>
            <a:headEnd/>
            <a:tailEnd type="triangle" w="lg" len="lg"/>
          </a:ln>
        </p:spPr>
        <p:txBody>
          <a:bodyPr wrap="none" anchor="ctr"/>
          <a:lstStyle/>
          <a:p>
            <a:endParaRPr lang="en-US"/>
          </a:p>
        </p:txBody>
      </p:sp>
      <p:sp>
        <p:nvSpPr>
          <p:cNvPr id="931849" name="Text Box 9"/>
          <p:cNvSpPr txBox="1">
            <a:spLocks noChangeArrowheads="1"/>
          </p:cNvSpPr>
          <p:nvPr/>
        </p:nvSpPr>
        <p:spPr bwMode="auto">
          <a:xfrm>
            <a:off x="8153400" y="4191000"/>
            <a:ext cx="708025" cy="274638"/>
          </a:xfrm>
          <a:prstGeom prst="rect">
            <a:avLst/>
          </a:prstGeom>
          <a:noFill/>
          <a:ln w="9525" algn="ctr">
            <a:noFill/>
            <a:miter lim="800000"/>
            <a:headEnd/>
            <a:tailEnd/>
          </a:ln>
        </p:spPr>
        <p:txBody>
          <a:bodyPr wrap="none">
            <a:spAutoFit/>
          </a:bodyPr>
          <a:lstStyle/>
          <a:p>
            <a:pPr eaLnBrk="0" hangingPunct="0"/>
            <a:r>
              <a:rPr lang="en-US" sz="1200">
                <a:solidFill>
                  <a:srgbClr val="000000"/>
                </a:solidFill>
                <a:latin typeface="Tahoma" pitchFamily="34" charset="0"/>
              </a:rPr>
              <a:t>Equator</a:t>
            </a:r>
          </a:p>
        </p:txBody>
      </p:sp>
      <p:sp>
        <p:nvSpPr>
          <p:cNvPr id="931850" name="Freeform 10"/>
          <p:cNvSpPr>
            <a:spLocks/>
          </p:cNvSpPr>
          <p:nvPr/>
        </p:nvSpPr>
        <p:spPr bwMode="auto">
          <a:xfrm>
            <a:off x="7896225" y="4070350"/>
            <a:ext cx="333375" cy="168275"/>
          </a:xfrm>
          <a:custGeom>
            <a:avLst/>
            <a:gdLst>
              <a:gd name="T0" fmla="*/ 2147483647 w 210"/>
              <a:gd name="T1" fmla="*/ 2147483647 h 106"/>
              <a:gd name="T2" fmla="*/ 0 w 210"/>
              <a:gd name="T3" fmla="*/ 0 h 106"/>
              <a:gd name="T4" fmla="*/ 0 60000 65536"/>
              <a:gd name="T5" fmla="*/ 0 60000 65536"/>
              <a:gd name="T6" fmla="*/ 0 w 210"/>
              <a:gd name="T7" fmla="*/ 0 h 106"/>
              <a:gd name="T8" fmla="*/ 210 w 210"/>
              <a:gd name="T9" fmla="*/ 106 h 106"/>
            </a:gdLst>
            <a:ahLst/>
            <a:cxnLst>
              <a:cxn ang="T4">
                <a:pos x="T0" y="T1"/>
              </a:cxn>
              <a:cxn ang="T5">
                <a:pos x="T2" y="T3"/>
              </a:cxn>
            </a:cxnLst>
            <a:rect l="T6" t="T7" r="T8" b="T9"/>
            <a:pathLst>
              <a:path w="210" h="106">
                <a:moveTo>
                  <a:pt x="210" y="106"/>
                </a:moveTo>
                <a:lnTo>
                  <a:pt x="0" y="0"/>
                </a:lnTo>
              </a:path>
            </a:pathLst>
          </a:custGeom>
          <a:noFill/>
          <a:ln w="25400">
            <a:solidFill>
              <a:srgbClr val="000000"/>
            </a:solidFill>
            <a:round/>
            <a:headEnd/>
            <a:tailEnd type="triangle" w="lg" len="lg"/>
          </a:ln>
        </p:spPr>
        <p:txBody>
          <a:bodyPr wrap="none" anchor="ctr"/>
          <a:lstStyle/>
          <a:p>
            <a:endParaRPr lang="en-US"/>
          </a:p>
        </p:txBody>
      </p:sp>
      <p:sp>
        <p:nvSpPr>
          <p:cNvPr id="931851" name="Text Box 11"/>
          <p:cNvSpPr txBox="1">
            <a:spLocks noChangeArrowheads="1"/>
          </p:cNvSpPr>
          <p:nvPr/>
        </p:nvSpPr>
        <p:spPr bwMode="auto">
          <a:xfrm>
            <a:off x="8001000" y="2819400"/>
            <a:ext cx="898525" cy="461963"/>
          </a:xfrm>
          <a:prstGeom prst="rect">
            <a:avLst/>
          </a:prstGeom>
          <a:noFill/>
          <a:ln w="9525" algn="ctr">
            <a:noFill/>
            <a:miter lim="800000"/>
            <a:headEnd/>
            <a:tailEnd/>
          </a:ln>
        </p:spPr>
        <p:txBody>
          <a:bodyPr wrap="none">
            <a:spAutoFit/>
          </a:bodyPr>
          <a:lstStyle/>
          <a:p>
            <a:pPr eaLnBrk="0" hangingPunct="0"/>
            <a:r>
              <a:rPr lang="en-US" sz="1200">
                <a:solidFill>
                  <a:srgbClr val="000000"/>
                </a:solidFill>
                <a:latin typeface="Tahoma" pitchFamily="34" charset="0"/>
              </a:rPr>
              <a:t>Greenwich</a:t>
            </a:r>
          </a:p>
          <a:p>
            <a:pPr eaLnBrk="0" hangingPunct="0"/>
            <a:r>
              <a:rPr lang="en-US" sz="1200">
                <a:solidFill>
                  <a:srgbClr val="000000"/>
                </a:solidFill>
                <a:latin typeface="Tahoma" pitchFamily="34" charset="0"/>
              </a:rPr>
              <a:t>Meridian</a:t>
            </a:r>
          </a:p>
        </p:txBody>
      </p:sp>
      <p:sp>
        <p:nvSpPr>
          <p:cNvPr id="931852" name="Freeform 12"/>
          <p:cNvSpPr>
            <a:spLocks/>
          </p:cNvSpPr>
          <p:nvPr/>
        </p:nvSpPr>
        <p:spPr bwMode="auto">
          <a:xfrm>
            <a:off x="7673975" y="3276600"/>
            <a:ext cx="479425" cy="396875"/>
          </a:xfrm>
          <a:custGeom>
            <a:avLst/>
            <a:gdLst>
              <a:gd name="T0" fmla="*/ 2147483647 w 398"/>
              <a:gd name="T1" fmla="*/ 0 h 394"/>
              <a:gd name="T2" fmla="*/ 0 w 398"/>
              <a:gd name="T3" fmla="*/ 2147483647 h 394"/>
              <a:gd name="T4" fmla="*/ 0 60000 65536"/>
              <a:gd name="T5" fmla="*/ 0 60000 65536"/>
              <a:gd name="T6" fmla="*/ 0 w 398"/>
              <a:gd name="T7" fmla="*/ 0 h 394"/>
              <a:gd name="T8" fmla="*/ 398 w 398"/>
              <a:gd name="T9" fmla="*/ 394 h 394"/>
            </a:gdLst>
            <a:ahLst/>
            <a:cxnLst>
              <a:cxn ang="T4">
                <a:pos x="T0" y="T1"/>
              </a:cxn>
              <a:cxn ang="T5">
                <a:pos x="T2" y="T3"/>
              </a:cxn>
            </a:cxnLst>
            <a:rect l="T6" t="T7" r="T8" b="T9"/>
            <a:pathLst>
              <a:path w="398" h="394">
                <a:moveTo>
                  <a:pt x="398" y="0"/>
                </a:moveTo>
                <a:lnTo>
                  <a:pt x="0" y="394"/>
                </a:lnTo>
              </a:path>
            </a:pathLst>
          </a:custGeom>
          <a:noFill/>
          <a:ln w="25400">
            <a:solidFill>
              <a:srgbClr val="000000"/>
            </a:solidFill>
            <a:round/>
            <a:headEnd/>
            <a:tailEnd type="triangle" w="lg" len="lg"/>
          </a:ln>
        </p:spPr>
        <p:txBody>
          <a:bodyPr wrap="none" anchor="ctr"/>
          <a:lstStyle/>
          <a:p>
            <a:endParaRPr lang="en-US"/>
          </a:p>
        </p:txBody>
      </p:sp>
      <p:sp>
        <p:nvSpPr>
          <p:cNvPr id="931853" name="Text Box 13"/>
          <p:cNvSpPr txBox="1">
            <a:spLocks noChangeArrowheads="1"/>
          </p:cNvSpPr>
          <p:nvPr/>
        </p:nvSpPr>
        <p:spPr bwMode="auto">
          <a:xfrm>
            <a:off x="4759325" y="3505200"/>
            <a:ext cx="727075" cy="274638"/>
          </a:xfrm>
          <a:prstGeom prst="rect">
            <a:avLst/>
          </a:prstGeom>
          <a:solidFill>
            <a:srgbClr val="FFFFCC"/>
          </a:solidFill>
          <a:ln w="9525" algn="ctr">
            <a:noFill/>
            <a:miter lim="800000"/>
            <a:headEnd/>
            <a:tailEnd/>
          </a:ln>
        </p:spPr>
        <p:txBody>
          <a:bodyPr wrap="none">
            <a:spAutoFit/>
          </a:bodyPr>
          <a:lstStyle/>
          <a:p>
            <a:pPr eaLnBrk="0" hangingPunct="0"/>
            <a:r>
              <a:rPr lang="en-US" sz="1200">
                <a:solidFill>
                  <a:srgbClr val="FF0000"/>
                </a:solidFill>
                <a:latin typeface="Tahoma" pitchFamily="34" charset="0"/>
              </a:rPr>
              <a:t>Latitude</a:t>
            </a:r>
          </a:p>
        </p:txBody>
      </p:sp>
      <p:sp>
        <p:nvSpPr>
          <p:cNvPr id="931854" name="Freeform 14"/>
          <p:cNvSpPr>
            <a:spLocks/>
          </p:cNvSpPr>
          <p:nvPr/>
        </p:nvSpPr>
        <p:spPr bwMode="auto">
          <a:xfrm>
            <a:off x="5476875" y="3276600"/>
            <a:ext cx="288925" cy="890588"/>
          </a:xfrm>
          <a:custGeom>
            <a:avLst/>
            <a:gdLst>
              <a:gd name="T0" fmla="*/ 0 w 182"/>
              <a:gd name="T1" fmla="*/ 2147483647 h 561"/>
              <a:gd name="T2" fmla="*/ 2147483647 w 182"/>
              <a:gd name="T3" fmla="*/ 2147483647 h 561"/>
              <a:gd name="T4" fmla="*/ 2147483647 w 182"/>
              <a:gd name="T5" fmla="*/ 2147483647 h 561"/>
              <a:gd name="T6" fmla="*/ 2147483647 w 182"/>
              <a:gd name="T7" fmla="*/ 2147483647 h 561"/>
              <a:gd name="T8" fmla="*/ 2147483647 w 182"/>
              <a:gd name="T9" fmla="*/ 0 h 561"/>
              <a:gd name="T10" fmla="*/ 0 60000 65536"/>
              <a:gd name="T11" fmla="*/ 0 60000 65536"/>
              <a:gd name="T12" fmla="*/ 0 60000 65536"/>
              <a:gd name="T13" fmla="*/ 0 60000 65536"/>
              <a:gd name="T14" fmla="*/ 0 60000 65536"/>
              <a:gd name="T15" fmla="*/ 0 w 182"/>
              <a:gd name="T16" fmla="*/ 0 h 561"/>
              <a:gd name="T17" fmla="*/ 182 w 182"/>
              <a:gd name="T18" fmla="*/ 561 h 561"/>
            </a:gdLst>
            <a:ahLst/>
            <a:cxnLst>
              <a:cxn ang="T10">
                <a:pos x="T0" y="T1"/>
              </a:cxn>
              <a:cxn ang="T11">
                <a:pos x="T2" y="T3"/>
              </a:cxn>
              <a:cxn ang="T12">
                <a:pos x="T4" y="T5"/>
              </a:cxn>
              <a:cxn ang="T13">
                <a:pos x="T6" y="T7"/>
              </a:cxn>
              <a:cxn ang="T14">
                <a:pos x="T8" y="T9"/>
              </a:cxn>
            </a:cxnLst>
            <a:rect l="T15" t="T16" r="T17" b="T18"/>
            <a:pathLst>
              <a:path w="182" h="561">
                <a:moveTo>
                  <a:pt x="0" y="561"/>
                </a:moveTo>
                <a:cubicBezTo>
                  <a:pt x="2" y="537"/>
                  <a:pt x="3" y="464"/>
                  <a:pt x="11" y="414"/>
                </a:cubicBezTo>
                <a:cubicBezTo>
                  <a:pt x="19" y="364"/>
                  <a:pt x="32" y="311"/>
                  <a:pt x="47" y="263"/>
                </a:cubicBezTo>
                <a:cubicBezTo>
                  <a:pt x="62" y="215"/>
                  <a:pt x="79" y="170"/>
                  <a:pt x="102" y="126"/>
                </a:cubicBezTo>
                <a:cubicBezTo>
                  <a:pt x="125" y="82"/>
                  <a:pt x="165" y="26"/>
                  <a:pt x="182" y="0"/>
                </a:cubicBezTo>
              </a:path>
            </a:pathLst>
          </a:custGeom>
          <a:noFill/>
          <a:ln w="25400">
            <a:solidFill>
              <a:srgbClr val="FF0000"/>
            </a:solidFill>
            <a:round/>
            <a:headEnd/>
            <a:tailEnd type="triangle" w="lg" len="lg"/>
          </a:ln>
        </p:spPr>
        <p:txBody>
          <a:bodyPr wrap="none" anchor="ctr"/>
          <a:lstStyle/>
          <a:p>
            <a:endParaRPr lang="en-US"/>
          </a:p>
        </p:txBody>
      </p:sp>
      <p:sp>
        <p:nvSpPr>
          <p:cNvPr id="931855" name="Text Box 15"/>
          <p:cNvSpPr txBox="1">
            <a:spLocks noChangeArrowheads="1"/>
          </p:cNvSpPr>
          <p:nvPr/>
        </p:nvSpPr>
        <p:spPr bwMode="auto">
          <a:xfrm>
            <a:off x="6172200" y="3657600"/>
            <a:ext cx="1284288" cy="461963"/>
          </a:xfrm>
          <a:prstGeom prst="rect">
            <a:avLst/>
          </a:prstGeom>
          <a:solidFill>
            <a:srgbClr val="CCFFFF"/>
          </a:solidFill>
          <a:ln w="9525" algn="ctr">
            <a:noFill/>
            <a:miter lim="800000"/>
            <a:headEnd/>
            <a:tailEnd/>
          </a:ln>
        </p:spPr>
        <p:txBody>
          <a:bodyPr wrap="none">
            <a:spAutoFit/>
          </a:bodyPr>
          <a:lstStyle/>
          <a:p>
            <a:pPr eaLnBrk="0" hangingPunct="0"/>
            <a:r>
              <a:rPr lang="en-US" sz="1200" dirty="0">
                <a:solidFill>
                  <a:srgbClr val="000000"/>
                </a:solidFill>
                <a:latin typeface="Tahoma" pitchFamily="34" charset="0"/>
              </a:rPr>
              <a:t>Co-Alt … aka</a:t>
            </a:r>
          </a:p>
          <a:p>
            <a:pPr eaLnBrk="0" hangingPunct="0"/>
            <a:r>
              <a:rPr lang="en-US" sz="1200" dirty="0">
                <a:solidFill>
                  <a:srgbClr val="000000"/>
                </a:solidFill>
                <a:latin typeface="Tahoma" pitchFamily="34" charset="0"/>
              </a:rPr>
              <a:t> Zenith Distance</a:t>
            </a:r>
          </a:p>
        </p:txBody>
      </p:sp>
      <p:sp>
        <p:nvSpPr>
          <p:cNvPr id="931856" name="Freeform 16"/>
          <p:cNvSpPr>
            <a:spLocks/>
          </p:cNvSpPr>
          <p:nvPr/>
        </p:nvSpPr>
        <p:spPr bwMode="auto">
          <a:xfrm>
            <a:off x="6208713" y="3503613"/>
            <a:ext cx="101600" cy="725487"/>
          </a:xfrm>
          <a:custGeom>
            <a:avLst/>
            <a:gdLst>
              <a:gd name="T0" fmla="*/ 2147483647 w 64"/>
              <a:gd name="T1" fmla="*/ 2147483647 h 457"/>
              <a:gd name="T2" fmla="*/ 2147483647 w 64"/>
              <a:gd name="T3" fmla="*/ 2147483647 h 457"/>
              <a:gd name="T4" fmla="*/ 2147483647 w 64"/>
              <a:gd name="T5" fmla="*/ 2147483647 h 457"/>
              <a:gd name="T6" fmla="*/ 2147483647 w 64"/>
              <a:gd name="T7" fmla="*/ 2147483647 h 457"/>
              <a:gd name="T8" fmla="*/ 2147483647 w 64"/>
              <a:gd name="T9" fmla="*/ 0 h 457"/>
              <a:gd name="T10" fmla="*/ 0 60000 65536"/>
              <a:gd name="T11" fmla="*/ 0 60000 65536"/>
              <a:gd name="T12" fmla="*/ 0 60000 65536"/>
              <a:gd name="T13" fmla="*/ 0 60000 65536"/>
              <a:gd name="T14" fmla="*/ 0 60000 65536"/>
              <a:gd name="T15" fmla="*/ 0 w 64"/>
              <a:gd name="T16" fmla="*/ 0 h 457"/>
              <a:gd name="T17" fmla="*/ 64 w 64"/>
              <a:gd name="T18" fmla="*/ 457 h 457"/>
            </a:gdLst>
            <a:ahLst/>
            <a:cxnLst>
              <a:cxn ang="T10">
                <a:pos x="T0" y="T1"/>
              </a:cxn>
              <a:cxn ang="T11">
                <a:pos x="T2" y="T3"/>
              </a:cxn>
              <a:cxn ang="T12">
                <a:pos x="T4" y="T5"/>
              </a:cxn>
              <a:cxn ang="T13">
                <a:pos x="T6" y="T7"/>
              </a:cxn>
              <a:cxn ang="T14">
                <a:pos x="T8" y="T9"/>
              </a:cxn>
            </a:cxnLst>
            <a:rect l="T15" t="T16" r="T17" b="T18"/>
            <a:pathLst>
              <a:path w="64" h="457">
                <a:moveTo>
                  <a:pt x="7" y="457"/>
                </a:moveTo>
                <a:cubicBezTo>
                  <a:pt x="6" y="431"/>
                  <a:pt x="0" y="348"/>
                  <a:pt x="1" y="303"/>
                </a:cubicBezTo>
                <a:cubicBezTo>
                  <a:pt x="2" y="258"/>
                  <a:pt x="10" y="217"/>
                  <a:pt x="15" y="184"/>
                </a:cubicBezTo>
                <a:cubicBezTo>
                  <a:pt x="20" y="151"/>
                  <a:pt x="26" y="136"/>
                  <a:pt x="34" y="105"/>
                </a:cubicBezTo>
                <a:cubicBezTo>
                  <a:pt x="42" y="74"/>
                  <a:pt x="58" y="22"/>
                  <a:pt x="64" y="0"/>
                </a:cubicBezTo>
              </a:path>
            </a:pathLst>
          </a:custGeom>
          <a:noFill/>
          <a:ln w="25400">
            <a:solidFill>
              <a:srgbClr val="993366"/>
            </a:solidFill>
            <a:round/>
            <a:headEnd type="triangle" w="lg" len="lg"/>
            <a:tailEnd type="triangle" w="lg" len="lg"/>
          </a:ln>
        </p:spPr>
        <p:txBody>
          <a:bodyPr wrap="none" anchor="ctr"/>
          <a:lstStyle/>
          <a:p>
            <a:endParaRPr lang="en-US"/>
          </a:p>
        </p:txBody>
      </p:sp>
      <p:sp>
        <p:nvSpPr>
          <p:cNvPr id="931857" name="Text Box 17"/>
          <p:cNvSpPr txBox="1">
            <a:spLocks noChangeArrowheads="1"/>
          </p:cNvSpPr>
          <p:nvPr/>
        </p:nvSpPr>
        <p:spPr bwMode="auto">
          <a:xfrm>
            <a:off x="6248400" y="4221163"/>
            <a:ext cx="438150" cy="274637"/>
          </a:xfrm>
          <a:prstGeom prst="rect">
            <a:avLst/>
          </a:prstGeom>
          <a:solidFill>
            <a:srgbClr val="CCFFFF"/>
          </a:solidFill>
          <a:ln w="9525" algn="ctr">
            <a:noFill/>
            <a:miter lim="800000"/>
            <a:headEnd/>
            <a:tailEnd/>
          </a:ln>
        </p:spPr>
        <p:txBody>
          <a:bodyPr wrap="none">
            <a:spAutoFit/>
          </a:bodyPr>
          <a:lstStyle/>
          <a:p>
            <a:pPr eaLnBrk="0" hangingPunct="0"/>
            <a:r>
              <a:rPr lang="en-US" sz="1200">
                <a:solidFill>
                  <a:srgbClr val="000000"/>
                </a:solidFill>
                <a:latin typeface="Tahoma" pitchFamily="34" charset="0"/>
              </a:rPr>
              <a:t>Dec</a:t>
            </a:r>
          </a:p>
        </p:txBody>
      </p:sp>
      <p:sp>
        <p:nvSpPr>
          <p:cNvPr id="931858" name="Freeform 18"/>
          <p:cNvSpPr>
            <a:spLocks/>
          </p:cNvSpPr>
          <p:nvPr/>
        </p:nvSpPr>
        <p:spPr bwMode="auto">
          <a:xfrm>
            <a:off x="6229350" y="4224338"/>
            <a:ext cx="19050" cy="209550"/>
          </a:xfrm>
          <a:custGeom>
            <a:avLst/>
            <a:gdLst>
              <a:gd name="T0" fmla="*/ 2147483647 w 12"/>
              <a:gd name="T1" fmla="*/ 2147483647 h 132"/>
              <a:gd name="T2" fmla="*/ 2147483647 w 12"/>
              <a:gd name="T3" fmla="*/ 2147483647 h 132"/>
              <a:gd name="T4" fmla="*/ 0 w 12"/>
              <a:gd name="T5" fmla="*/ 0 h 132"/>
              <a:gd name="T6" fmla="*/ 0 60000 65536"/>
              <a:gd name="T7" fmla="*/ 0 60000 65536"/>
              <a:gd name="T8" fmla="*/ 0 60000 65536"/>
              <a:gd name="T9" fmla="*/ 0 w 12"/>
              <a:gd name="T10" fmla="*/ 0 h 132"/>
              <a:gd name="T11" fmla="*/ 12 w 12"/>
              <a:gd name="T12" fmla="*/ 132 h 132"/>
            </a:gdLst>
            <a:ahLst/>
            <a:cxnLst>
              <a:cxn ang="T6">
                <a:pos x="T0" y="T1"/>
              </a:cxn>
              <a:cxn ang="T7">
                <a:pos x="T2" y="T3"/>
              </a:cxn>
              <a:cxn ang="T8">
                <a:pos x="T4" y="T5"/>
              </a:cxn>
            </a:cxnLst>
            <a:rect l="T9" t="T10" r="T11" b="T12"/>
            <a:pathLst>
              <a:path w="12" h="132">
                <a:moveTo>
                  <a:pt x="12" y="132"/>
                </a:moveTo>
                <a:cubicBezTo>
                  <a:pt x="11" y="122"/>
                  <a:pt x="6" y="90"/>
                  <a:pt x="4" y="68"/>
                </a:cubicBezTo>
                <a:cubicBezTo>
                  <a:pt x="2" y="46"/>
                  <a:pt x="1" y="14"/>
                  <a:pt x="0" y="0"/>
                </a:cubicBezTo>
              </a:path>
            </a:pathLst>
          </a:custGeom>
          <a:noFill/>
          <a:ln w="25400">
            <a:solidFill>
              <a:srgbClr val="008000"/>
            </a:solidFill>
            <a:round/>
            <a:headEnd/>
            <a:tailEnd type="triangle" w="lg" len="lg"/>
          </a:ln>
        </p:spPr>
        <p:txBody>
          <a:bodyPr wrap="none" anchor="ctr"/>
          <a:lstStyle/>
          <a:p>
            <a:endParaRPr lang="en-US"/>
          </a:p>
        </p:txBody>
      </p:sp>
      <p:sp>
        <p:nvSpPr>
          <p:cNvPr id="33811" name="Freeform 19"/>
          <p:cNvSpPr>
            <a:spLocks/>
          </p:cNvSpPr>
          <p:nvPr/>
        </p:nvSpPr>
        <p:spPr bwMode="auto">
          <a:xfrm>
            <a:off x="6243638" y="4448175"/>
            <a:ext cx="466725" cy="46038"/>
          </a:xfrm>
          <a:custGeom>
            <a:avLst/>
            <a:gdLst>
              <a:gd name="T0" fmla="*/ 0 w 294"/>
              <a:gd name="T1" fmla="*/ 0 h 29"/>
              <a:gd name="T2" fmla="*/ 2147483647 w 294"/>
              <a:gd name="T3" fmla="*/ 2147483647 h 29"/>
              <a:gd name="T4" fmla="*/ 2147483647 w 294"/>
              <a:gd name="T5" fmla="*/ 2147483647 h 29"/>
              <a:gd name="T6" fmla="*/ 0 60000 65536"/>
              <a:gd name="T7" fmla="*/ 0 60000 65536"/>
              <a:gd name="T8" fmla="*/ 0 60000 65536"/>
              <a:gd name="T9" fmla="*/ 0 w 294"/>
              <a:gd name="T10" fmla="*/ 0 h 29"/>
              <a:gd name="T11" fmla="*/ 294 w 294"/>
              <a:gd name="T12" fmla="*/ 29 h 29"/>
            </a:gdLst>
            <a:ahLst/>
            <a:cxnLst>
              <a:cxn ang="T6">
                <a:pos x="T0" y="T1"/>
              </a:cxn>
              <a:cxn ang="T7">
                <a:pos x="T2" y="T3"/>
              </a:cxn>
              <a:cxn ang="T8">
                <a:pos x="T4" y="T5"/>
              </a:cxn>
            </a:cxnLst>
            <a:rect l="T9" t="T10" r="T11" b="T12"/>
            <a:pathLst>
              <a:path w="294" h="29">
                <a:moveTo>
                  <a:pt x="0" y="0"/>
                </a:moveTo>
                <a:cubicBezTo>
                  <a:pt x="16" y="3"/>
                  <a:pt x="50" y="12"/>
                  <a:pt x="99" y="17"/>
                </a:cubicBezTo>
                <a:cubicBezTo>
                  <a:pt x="148" y="22"/>
                  <a:pt x="254" y="27"/>
                  <a:pt x="294" y="29"/>
                </a:cubicBezTo>
              </a:path>
            </a:pathLst>
          </a:custGeom>
          <a:noFill/>
          <a:ln w="25400">
            <a:solidFill>
              <a:srgbClr val="FF0000"/>
            </a:solidFill>
            <a:round/>
            <a:headEnd/>
            <a:tailEnd/>
          </a:ln>
        </p:spPr>
        <p:txBody>
          <a:bodyPr wrap="none" anchor="ctr"/>
          <a:lstStyle/>
          <a:p>
            <a:endParaRPr lang="en-US"/>
          </a:p>
        </p:txBody>
      </p:sp>
      <p:sp>
        <p:nvSpPr>
          <p:cNvPr id="931860" name="Text Box 20"/>
          <p:cNvSpPr txBox="1">
            <a:spLocks noChangeArrowheads="1"/>
          </p:cNvSpPr>
          <p:nvPr/>
        </p:nvSpPr>
        <p:spPr bwMode="auto">
          <a:xfrm>
            <a:off x="6934200" y="5334000"/>
            <a:ext cx="1617663" cy="461963"/>
          </a:xfrm>
          <a:prstGeom prst="rect">
            <a:avLst/>
          </a:prstGeom>
          <a:solidFill>
            <a:schemeClr val="accent3">
              <a:lumMod val="90000"/>
            </a:schemeClr>
          </a:solidFill>
          <a:ln w="9525" algn="ctr">
            <a:noFill/>
            <a:miter lim="800000"/>
            <a:headEnd/>
            <a:tailEnd/>
          </a:ln>
        </p:spPr>
        <p:txBody>
          <a:bodyPr wrap="none">
            <a:spAutoFit/>
          </a:bodyPr>
          <a:lstStyle/>
          <a:p>
            <a:pPr algn="ctr" eaLnBrk="0" hangingPunct="0">
              <a:defRPr/>
            </a:pPr>
            <a:r>
              <a:rPr lang="en-US" sz="1200">
                <a:solidFill>
                  <a:srgbClr val="000000"/>
                </a:solidFill>
                <a:latin typeface="Tahoma" pitchFamily="34" charset="0"/>
              </a:rPr>
              <a:t>GHA of Sun Equal to</a:t>
            </a:r>
          </a:p>
          <a:p>
            <a:pPr algn="ctr" eaLnBrk="0" hangingPunct="0">
              <a:defRPr/>
            </a:pPr>
            <a:r>
              <a:rPr lang="en-US" sz="1200">
                <a:solidFill>
                  <a:srgbClr val="000000"/>
                </a:solidFill>
                <a:latin typeface="Tahoma" pitchFamily="34" charset="0"/>
              </a:rPr>
              <a:t>Observer’s Longitude</a:t>
            </a:r>
          </a:p>
        </p:txBody>
      </p:sp>
      <p:sp>
        <p:nvSpPr>
          <p:cNvPr id="931861" name="Freeform 21"/>
          <p:cNvSpPr>
            <a:spLocks/>
          </p:cNvSpPr>
          <p:nvPr/>
        </p:nvSpPr>
        <p:spPr bwMode="auto">
          <a:xfrm>
            <a:off x="5791200" y="4495800"/>
            <a:ext cx="1828800" cy="207963"/>
          </a:xfrm>
          <a:custGeom>
            <a:avLst/>
            <a:gdLst>
              <a:gd name="T0" fmla="*/ 2147483647 w 1152"/>
              <a:gd name="T1" fmla="*/ 0 h 131"/>
              <a:gd name="T2" fmla="*/ 2147483647 w 1152"/>
              <a:gd name="T3" fmla="*/ 2147483647 h 131"/>
              <a:gd name="T4" fmla="*/ 2147483647 w 1152"/>
              <a:gd name="T5" fmla="*/ 2147483647 h 131"/>
              <a:gd name="T6" fmla="*/ 2147483647 w 1152"/>
              <a:gd name="T7" fmla="*/ 2147483647 h 131"/>
              <a:gd name="T8" fmla="*/ 2147483647 w 1152"/>
              <a:gd name="T9" fmla="*/ 2147483647 h 131"/>
              <a:gd name="T10" fmla="*/ 2147483647 w 1152"/>
              <a:gd name="T11" fmla="*/ 2147483647 h 131"/>
              <a:gd name="T12" fmla="*/ 2147483647 w 1152"/>
              <a:gd name="T13" fmla="*/ 2147483647 h 131"/>
              <a:gd name="T14" fmla="*/ 2147483647 w 1152"/>
              <a:gd name="T15" fmla="*/ 2147483647 h 131"/>
              <a:gd name="T16" fmla="*/ 0 w 1152"/>
              <a:gd name="T17" fmla="*/ 2147483647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2"/>
              <a:gd name="T28" fmla="*/ 0 h 131"/>
              <a:gd name="T29" fmla="*/ 1152 w 1152"/>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2" h="131">
                <a:moveTo>
                  <a:pt x="1152" y="0"/>
                </a:moveTo>
                <a:cubicBezTo>
                  <a:pt x="1124" y="16"/>
                  <a:pt x="1097" y="33"/>
                  <a:pt x="1056" y="48"/>
                </a:cubicBezTo>
                <a:cubicBezTo>
                  <a:pt x="1015" y="63"/>
                  <a:pt x="970" y="80"/>
                  <a:pt x="903" y="93"/>
                </a:cubicBezTo>
                <a:cubicBezTo>
                  <a:pt x="836" y="106"/>
                  <a:pt x="718" y="119"/>
                  <a:pt x="653" y="125"/>
                </a:cubicBezTo>
                <a:cubicBezTo>
                  <a:pt x="588" y="131"/>
                  <a:pt x="568" y="130"/>
                  <a:pt x="515" y="128"/>
                </a:cubicBezTo>
                <a:cubicBezTo>
                  <a:pt x="462" y="126"/>
                  <a:pt x="367" y="116"/>
                  <a:pt x="336" y="114"/>
                </a:cubicBezTo>
                <a:cubicBezTo>
                  <a:pt x="305" y="112"/>
                  <a:pt x="354" y="117"/>
                  <a:pt x="330" y="114"/>
                </a:cubicBezTo>
                <a:cubicBezTo>
                  <a:pt x="306" y="111"/>
                  <a:pt x="247" y="107"/>
                  <a:pt x="192" y="96"/>
                </a:cubicBezTo>
                <a:cubicBezTo>
                  <a:pt x="137" y="85"/>
                  <a:pt x="68" y="68"/>
                  <a:pt x="0" y="48"/>
                </a:cubicBezTo>
              </a:path>
            </a:pathLst>
          </a:custGeom>
          <a:noFill/>
          <a:ln w="25400">
            <a:solidFill>
              <a:srgbClr val="003366"/>
            </a:solidFill>
            <a:round/>
            <a:headEnd/>
            <a:tailEnd type="triangle" w="lg" len="lg"/>
          </a:ln>
        </p:spPr>
        <p:txBody>
          <a:bodyPr wrap="none" anchor="ctr"/>
          <a:lstStyle/>
          <a:p>
            <a:endParaRPr lang="en-US"/>
          </a:p>
        </p:txBody>
      </p:sp>
      <p:cxnSp>
        <p:nvCxnSpPr>
          <p:cNvPr id="23" name="Straight Arrow Connector 22"/>
          <p:cNvCxnSpPr>
            <a:cxnSpLocks noChangeShapeType="1"/>
          </p:cNvCxnSpPr>
          <p:nvPr/>
        </p:nvCxnSpPr>
        <p:spPr bwMode="auto">
          <a:xfrm>
            <a:off x="6477000" y="2219325"/>
            <a:ext cx="152400" cy="457200"/>
          </a:xfrm>
          <a:prstGeom prst="straightConnector1">
            <a:avLst/>
          </a:prstGeom>
          <a:noFill/>
          <a:ln w="25400" algn="ctr">
            <a:solidFill>
              <a:schemeClr val="tx1"/>
            </a:solidFill>
            <a:round/>
            <a:headEnd/>
            <a:tailEnd type="arrow" w="med" len="med"/>
          </a:ln>
        </p:spPr>
      </p:cxnSp>
      <p:sp>
        <p:nvSpPr>
          <p:cNvPr id="26" name="TextBox 25"/>
          <p:cNvSpPr txBox="1">
            <a:spLocks noChangeArrowheads="1"/>
          </p:cNvSpPr>
          <p:nvPr/>
        </p:nvSpPr>
        <p:spPr bwMode="auto">
          <a:xfrm>
            <a:off x="5995988" y="2000250"/>
            <a:ext cx="1090612" cy="276225"/>
          </a:xfrm>
          <a:prstGeom prst="rect">
            <a:avLst/>
          </a:prstGeom>
          <a:noFill/>
          <a:ln w="9525">
            <a:noFill/>
            <a:miter lim="800000"/>
            <a:headEnd/>
            <a:tailEnd/>
          </a:ln>
        </p:spPr>
        <p:txBody>
          <a:bodyPr wrap="none">
            <a:spAutoFit/>
          </a:bodyPr>
          <a:lstStyle/>
          <a:p>
            <a:r>
              <a:rPr lang="en-US" sz="1200">
                <a:latin typeface="Tahoma" pitchFamily="34" charset="0"/>
                <a:cs typeface="Tahoma" pitchFamily="34" charset="0"/>
              </a:rPr>
              <a:t>Elevated Pole</a:t>
            </a:r>
          </a:p>
        </p:txBody>
      </p:sp>
      <p:sp>
        <p:nvSpPr>
          <p:cNvPr id="20504" name="TextBox 23"/>
          <p:cNvSpPr txBox="1">
            <a:spLocks noChangeArrowheads="1"/>
          </p:cNvSpPr>
          <p:nvPr/>
        </p:nvSpPr>
        <p:spPr bwMode="auto">
          <a:xfrm>
            <a:off x="4724400" y="1371600"/>
            <a:ext cx="3932238" cy="461963"/>
          </a:xfrm>
          <a:prstGeom prst="rect">
            <a:avLst/>
          </a:prstGeom>
          <a:noFill/>
          <a:ln w="9525">
            <a:noFill/>
            <a:miter lim="800000"/>
            <a:headEnd/>
            <a:tailEnd/>
          </a:ln>
        </p:spPr>
        <p:txBody>
          <a:bodyPr wrap="none">
            <a:spAutoFit/>
          </a:bodyPr>
          <a:lstStyle/>
          <a:p>
            <a:r>
              <a:rPr lang="en-US" b="1" dirty="0"/>
              <a:t>Local Apparent Time = 1200</a:t>
            </a:r>
          </a:p>
        </p:txBody>
      </p:sp>
      <p:sp>
        <p:nvSpPr>
          <p:cNvPr id="27" name="Freeform 12"/>
          <p:cNvSpPr>
            <a:spLocks/>
          </p:cNvSpPr>
          <p:nvPr/>
        </p:nvSpPr>
        <p:spPr bwMode="auto">
          <a:xfrm rot="5400000">
            <a:off x="6675438" y="4830762"/>
            <a:ext cx="609600" cy="396875"/>
          </a:xfrm>
          <a:custGeom>
            <a:avLst/>
            <a:gdLst>
              <a:gd name="T0" fmla="*/ 2147483647 w 398"/>
              <a:gd name="T1" fmla="*/ 0 h 394"/>
              <a:gd name="T2" fmla="*/ 0 w 398"/>
              <a:gd name="T3" fmla="*/ 2147483647 h 394"/>
              <a:gd name="T4" fmla="*/ 0 60000 65536"/>
              <a:gd name="T5" fmla="*/ 0 60000 65536"/>
              <a:gd name="T6" fmla="*/ 0 w 398"/>
              <a:gd name="T7" fmla="*/ 0 h 394"/>
              <a:gd name="T8" fmla="*/ 398 w 398"/>
              <a:gd name="T9" fmla="*/ 394 h 394"/>
            </a:gdLst>
            <a:ahLst/>
            <a:cxnLst>
              <a:cxn ang="T4">
                <a:pos x="T0" y="T1"/>
              </a:cxn>
              <a:cxn ang="T5">
                <a:pos x="T2" y="T3"/>
              </a:cxn>
            </a:cxnLst>
            <a:rect l="T6" t="T7" r="T8" b="T9"/>
            <a:pathLst>
              <a:path w="398" h="394">
                <a:moveTo>
                  <a:pt x="398" y="0"/>
                </a:moveTo>
                <a:lnTo>
                  <a:pt x="0" y="394"/>
                </a:lnTo>
              </a:path>
            </a:pathLst>
          </a:custGeom>
          <a:noFill/>
          <a:ln w="25400">
            <a:solidFill>
              <a:srgbClr val="000000"/>
            </a:solidFill>
            <a:round/>
            <a:headEnd/>
            <a:tailEnd type="triangle" w="lg" len="lg"/>
          </a:ln>
        </p:spPr>
        <p:txBody>
          <a:bodyPr wrap="none" anchor="ctr"/>
          <a:lstStyle/>
          <a:p>
            <a:endParaRPr lang="en-US"/>
          </a:p>
        </p:txBody>
      </p:sp>
      <p:sp>
        <p:nvSpPr>
          <p:cNvPr id="30" name="TextBox 29"/>
          <p:cNvSpPr txBox="1"/>
          <p:nvPr/>
        </p:nvSpPr>
        <p:spPr>
          <a:xfrm>
            <a:off x="2133600" y="5906869"/>
            <a:ext cx="6781800" cy="646331"/>
          </a:xfrm>
          <a:prstGeom prst="rect">
            <a:avLst/>
          </a:prstGeom>
          <a:solidFill>
            <a:schemeClr val="bg1">
              <a:lumMod val="90000"/>
            </a:schemeClr>
          </a:solidFill>
        </p:spPr>
        <p:txBody>
          <a:bodyPr wrap="square" rtlCol="0">
            <a:spAutoFit/>
          </a:bodyPr>
          <a:lstStyle/>
          <a:p>
            <a:r>
              <a:rPr lang="en-US" sz="1800" dirty="0" smtClean="0"/>
              <a:t>In this example:</a:t>
            </a:r>
          </a:p>
          <a:p>
            <a:r>
              <a:rPr lang="en-US" sz="1800" b="1" dirty="0" smtClean="0"/>
              <a:t>      Observer’s latitude = Zenith Distance </a:t>
            </a:r>
            <a:r>
              <a:rPr lang="en-US" sz="1800" b="1" dirty="0" smtClean="0">
                <a:sym typeface="Symbol"/>
              </a:rPr>
              <a:t>+ Declination of Sun</a:t>
            </a:r>
            <a:endParaRPr lang="en-US"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18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186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93184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3185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3185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3185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50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484">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484">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484">
                                            <p:txEl>
                                              <p:pRg st="6" end="6"/>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18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1846"/>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93184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3184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3185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31854"/>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9318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18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318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318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p:bldP spid="931846" grpId="0" animBg="1"/>
      <p:bldP spid="931847" grpId="0"/>
      <p:bldP spid="931848" grpId="0" animBg="1"/>
      <p:bldP spid="931849" grpId="0"/>
      <p:bldP spid="931850" grpId="0" animBg="1"/>
      <p:bldP spid="931851" grpId="0"/>
      <p:bldP spid="931852" grpId="0" animBg="1"/>
      <p:bldP spid="931853" grpId="0" animBg="1"/>
      <p:bldP spid="931854" grpId="0" animBg="1"/>
      <p:bldP spid="931855" grpId="0" animBg="1"/>
      <p:bldP spid="931856" grpId="0" animBg="1"/>
      <p:bldP spid="931857" grpId="0" animBg="1"/>
      <p:bldP spid="931858" grpId="0" animBg="1"/>
      <p:bldP spid="931860" grpId="0" animBg="1"/>
      <p:bldP spid="931861" grpId="0" animBg="1"/>
      <p:bldP spid="26" grpId="0"/>
      <p:bldP spid="20504" grpId="0"/>
      <p:bldP spid="27"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990600" y="1752600"/>
          <a:ext cx="7808913" cy="4484688"/>
        </p:xfrm>
        <a:graphic>
          <a:graphicData uri="http://schemas.openxmlformats.org/presentationml/2006/ole">
            <p:oleObj spid="_x0000_s79874" name="Photo Editor Photo" r:id="rId4" imgW="7961905" imgH="4571429" progId="">
              <p:embed/>
            </p:oleObj>
          </a:graphicData>
        </a:graphic>
      </p:graphicFrame>
      <p:sp>
        <p:nvSpPr>
          <p:cNvPr id="10243" name="Rectangle 3"/>
          <p:cNvSpPr>
            <a:spLocks noChangeArrowheads="1"/>
          </p:cNvSpPr>
          <p:nvPr/>
        </p:nvSpPr>
        <p:spPr bwMode="auto">
          <a:xfrm>
            <a:off x="990600" y="1524000"/>
            <a:ext cx="7772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44" name="Text Box 4"/>
          <p:cNvSpPr txBox="1">
            <a:spLocks noChangeArrowheads="1"/>
          </p:cNvSpPr>
          <p:nvPr/>
        </p:nvSpPr>
        <p:spPr bwMode="auto">
          <a:xfrm>
            <a:off x="5819775" y="1752600"/>
            <a:ext cx="2971800" cy="3477875"/>
          </a:xfrm>
          <a:prstGeom prst="rect">
            <a:avLst/>
          </a:prstGeom>
          <a:solidFill>
            <a:srgbClr val="FFFFFF"/>
          </a:solidFill>
          <a:ln w="9525">
            <a:noFill/>
            <a:miter lim="800000"/>
            <a:headEnd/>
            <a:tailEnd/>
          </a:ln>
        </p:spPr>
        <p:txBody>
          <a:bodyPr wrap="square">
            <a:spAutoFit/>
          </a:bodyPr>
          <a:lstStyle/>
          <a:p>
            <a:pPr algn="ctr"/>
            <a:r>
              <a:rPr lang="en-US" sz="2000" b="1" dirty="0" smtClean="0"/>
              <a:t>Determining </a:t>
            </a:r>
            <a:br>
              <a:rPr lang="en-US" sz="2000" b="1" dirty="0" smtClean="0"/>
            </a:br>
            <a:r>
              <a:rPr lang="en-US" sz="2000" b="1" dirty="0" smtClean="0"/>
              <a:t>Local </a:t>
            </a:r>
            <a:r>
              <a:rPr lang="en-US" sz="2000" b="1" dirty="0"/>
              <a:t>Mean </a:t>
            </a:r>
            <a:r>
              <a:rPr lang="en-US" sz="2000" b="1" dirty="0" smtClean="0"/>
              <a:t>Time </a:t>
            </a:r>
            <a:r>
              <a:rPr lang="en-US" sz="2000" b="1" dirty="0"/>
              <a:t>(LMT) </a:t>
            </a:r>
          </a:p>
          <a:p>
            <a:pPr algn="ctr"/>
            <a:r>
              <a:rPr lang="en-US" sz="2000" b="1" dirty="0" smtClean="0"/>
              <a:t>From </a:t>
            </a:r>
          </a:p>
          <a:p>
            <a:pPr algn="ctr"/>
            <a:r>
              <a:rPr lang="en-US" sz="2000" b="1" dirty="0" smtClean="0"/>
              <a:t>Zone </a:t>
            </a:r>
            <a:r>
              <a:rPr lang="en-US" sz="2000" b="1" dirty="0"/>
              <a:t>Time (ZT</a:t>
            </a:r>
            <a:r>
              <a:rPr lang="en-US" sz="2000" b="1" dirty="0" smtClean="0"/>
              <a:t>)</a:t>
            </a:r>
          </a:p>
          <a:p>
            <a:pPr algn="ctr"/>
            <a:endParaRPr lang="en-US" sz="2000" b="1" dirty="0" smtClean="0"/>
          </a:p>
          <a:p>
            <a:pPr algn="ctr"/>
            <a:r>
              <a:rPr lang="en-US" sz="2000" b="1" dirty="0" smtClean="0"/>
              <a:t>Recall that The Sun moves West at a rate of </a:t>
            </a:r>
            <a:br>
              <a:rPr lang="en-US" sz="2000" b="1" dirty="0" smtClean="0"/>
            </a:br>
            <a:r>
              <a:rPr lang="en-US" sz="2000" b="1" dirty="0" smtClean="0"/>
              <a:t>15 degrees of Longitude per hour of time or 4 minutes of time per degree of Longitude</a:t>
            </a:r>
            <a:endParaRPr lang="en-US" sz="2000" b="1" dirty="0"/>
          </a:p>
        </p:txBody>
      </p:sp>
      <p:sp>
        <p:nvSpPr>
          <p:cNvPr id="10245" name="Rectangle 5"/>
          <p:cNvSpPr>
            <a:spLocks noChangeArrowheads="1"/>
          </p:cNvSpPr>
          <p:nvPr/>
        </p:nvSpPr>
        <p:spPr bwMode="auto">
          <a:xfrm>
            <a:off x="1066800" y="304800"/>
            <a:ext cx="7620000" cy="1143000"/>
          </a:xfrm>
          <a:prstGeom prst="rect">
            <a:avLst/>
          </a:prstGeom>
          <a:noFill/>
          <a:ln w="9525">
            <a:noFill/>
            <a:miter lim="800000"/>
            <a:headEnd/>
            <a:tailEnd/>
          </a:ln>
        </p:spPr>
        <p:txBody>
          <a:bodyPr anchor="ctr"/>
          <a:lstStyle/>
          <a:p>
            <a:pPr algn="ctr"/>
            <a:r>
              <a:rPr lang="en-US" sz="4000" b="1" dirty="0" smtClean="0"/>
              <a:t>Zone Time (ZT) and</a:t>
            </a:r>
            <a:br>
              <a:rPr lang="en-US" sz="4000" b="1" dirty="0" smtClean="0"/>
            </a:br>
            <a:r>
              <a:rPr lang="en-US" sz="4000" b="1" dirty="0" smtClean="0"/>
              <a:t>Local </a:t>
            </a:r>
            <a:r>
              <a:rPr lang="en-US" sz="4000" b="1" dirty="0"/>
              <a:t>Mean Time </a:t>
            </a:r>
            <a:r>
              <a:rPr lang="en-US" sz="4000" b="1" dirty="0" smtClean="0"/>
              <a:t>(LMT)</a:t>
            </a:r>
            <a:endParaRPr lang="en-US" sz="4400" b="1" dirty="0"/>
          </a:p>
        </p:txBody>
      </p:sp>
      <p:sp>
        <p:nvSpPr>
          <p:cNvPr id="6" name="TextBox 5"/>
          <p:cNvSpPr txBox="1"/>
          <p:nvPr/>
        </p:nvSpPr>
        <p:spPr>
          <a:xfrm rot="20170938">
            <a:off x="1047826" y="2047941"/>
            <a:ext cx="1905000" cy="307777"/>
          </a:xfrm>
          <a:prstGeom prst="rect">
            <a:avLst/>
          </a:prstGeom>
          <a:noFill/>
        </p:spPr>
        <p:txBody>
          <a:bodyPr wrap="square" rtlCol="0">
            <a:spAutoFit/>
          </a:bodyPr>
          <a:lstStyle/>
          <a:p>
            <a:r>
              <a:rPr lang="en-US" sz="1400" dirty="0" err="1" smtClean="0"/>
              <a:t>DLo</a:t>
            </a:r>
            <a:r>
              <a:rPr lang="en-US" sz="1400" dirty="0" smtClean="0"/>
              <a:t> W </a:t>
            </a:r>
            <a:r>
              <a:rPr lang="en-US" sz="1400" dirty="0" smtClean="0">
                <a:sym typeface="Symbol"/>
              </a:rPr>
              <a:t>T</a:t>
            </a:r>
            <a:r>
              <a:rPr lang="en-US" sz="1400" dirty="0" smtClean="0"/>
              <a:t> = 4x5</a:t>
            </a:r>
            <a:r>
              <a:rPr lang="en-US" sz="1400" dirty="0" smtClean="0">
                <a:sym typeface="Symbol"/>
              </a:rPr>
              <a:t> =20</a:t>
            </a:r>
            <a:endParaRPr lang="en-US" sz="1400" dirty="0"/>
          </a:p>
        </p:txBody>
      </p:sp>
      <p:sp>
        <p:nvSpPr>
          <p:cNvPr id="8" name="TextBox 7"/>
          <p:cNvSpPr txBox="1"/>
          <p:nvPr/>
        </p:nvSpPr>
        <p:spPr>
          <a:xfrm rot="20907172">
            <a:off x="3341273" y="2247871"/>
            <a:ext cx="1905000" cy="307777"/>
          </a:xfrm>
          <a:prstGeom prst="rect">
            <a:avLst/>
          </a:prstGeom>
          <a:noFill/>
        </p:spPr>
        <p:txBody>
          <a:bodyPr wrap="square" rtlCol="0">
            <a:spAutoFit/>
          </a:bodyPr>
          <a:lstStyle/>
          <a:p>
            <a:r>
              <a:rPr lang="en-US" sz="1400" dirty="0" err="1" smtClean="0"/>
              <a:t>DLo</a:t>
            </a:r>
            <a:r>
              <a:rPr lang="en-US" sz="1400" dirty="0" smtClean="0"/>
              <a:t> E </a:t>
            </a:r>
            <a:r>
              <a:rPr lang="en-US" sz="1400" dirty="0" smtClean="0">
                <a:sym typeface="Symbol"/>
              </a:rPr>
              <a:t>T</a:t>
            </a:r>
            <a:r>
              <a:rPr lang="en-US" sz="1400" dirty="0" smtClean="0"/>
              <a:t> = 4x7</a:t>
            </a:r>
            <a:r>
              <a:rPr lang="en-US" sz="1400" dirty="0" smtClean="0">
                <a:sym typeface="Symbol"/>
              </a:rPr>
              <a:t> =28</a:t>
            </a:r>
            <a:endParaRPr lang="en-US" sz="1400" dirty="0"/>
          </a:p>
        </p:txBody>
      </p:sp>
      <p:sp>
        <p:nvSpPr>
          <p:cNvPr id="10" name="TextBox 9"/>
          <p:cNvSpPr txBox="1"/>
          <p:nvPr/>
        </p:nvSpPr>
        <p:spPr>
          <a:xfrm rot="20255036">
            <a:off x="3811210" y="5230195"/>
            <a:ext cx="1157852" cy="523220"/>
          </a:xfrm>
          <a:prstGeom prst="rect">
            <a:avLst/>
          </a:prstGeom>
          <a:solidFill>
            <a:schemeClr val="accent3"/>
          </a:solidFill>
        </p:spPr>
        <p:txBody>
          <a:bodyPr wrap="square" rtlCol="0">
            <a:spAutoFit/>
          </a:bodyPr>
          <a:lstStyle/>
          <a:p>
            <a:r>
              <a:rPr lang="en-US" sz="1400" dirty="0" smtClean="0"/>
              <a:t>LMT = 1130</a:t>
            </a:r>
          </a:p>
          <a:p>
            <a:r>
              <a:rPr lang="en-US" sz="1400" dirty="0" smtClean="0"/>
              <a:t>    ZT = 1130   </a:t>
            </a:r>
            <a:endParaRPr lang="en-US" sz="1400" dirty="0"/>
          </a:p>
        </p:txBody>
      </p:sp>
      <p:sp>
        <p:nvSpPr>
          <p:cNvPr id="12" name="TextBox 11"/>
          <p:cNvSpPr txBox="1"/>
          <p:nvPr/>
        </p:nvSpPr>
        <p:spPr>
          <a:xfrm>
            <a:off x="4943475" y="2895600"/>
            <a:ext cx="1019831" cy="307777"/>
          </a:xfrm>
          <a:prstGeom prst="rect">
            <a:avLst/>
          </a:prstGeom>
          <a:solidFill>
            <a:schemeClr val="accent3"/>
          </a:solidFill>
        </p:spPr>
        <p:txBody>
          <a:bodyPr wrap="none" rtlCol="0">
            <a:spAutoFit/>
          </a:bodyPr>
          <a:lstStyle/>
          <a:p>
            <a:r>
              <a:rPr lang="en-US" sz="1400" dirty="0" err="1" smtClean="0"/>
              <a:t>DLo</a:t>
            </a:r>
            <a:r>
              <a:rPr lang="en-US" sz="1400" dirty="0" smtClean="0"/>
              <a:t> = 7</a:t>
            </a:r>
            <a:r>
              <a:rPr lang="en-US" sz="1400" dirty="0" smtClean="0">
                <a:sym typeface="Symbol"/>
              </a:rPr>
              <a:t> E</a:t>
            </a:r>
            <a:endParaRPr lang="en-US" sz="1400" dirty="0"/>
          </a:p>
        </p:txBody>
      </p:sp>
      <p:sp>
        <p:nvSpPr>
          <p:cNvPr id="13" name="TextBox 12"/>
          <p:cNvSpPr txBox="1"/>
          <p:nvPr/>
        </p:nvSpPr>
        <p:spPr>
          <a:xfrm rot="19549326">
            <a:off x="1748305" y="3855330"/>
            <a:ext cx="1077474" cy="307777"/>
          </a:xfrm>
          <a:prstGeom prst="rect">
            <a:avLst/>
          </a:prstGeom>
          <a:solidFill>
            <a:schemeClr val="accent3"/>
          </a:solidFill>
        </p:spPr>
        <p:txBody>
          <a:bodyPr wrap="none" rtlCol="0">
            <a:spAutoFit/>
          </a:bodyPr>
          <a:lstStyle/>
          <a:p>
            <a:r>
              <a:rPr lang="en-US" sz="1400" dirty="0" err="1" smtClean="0"/>
              <a:t>DLo</a:t>
            </a:r>
            <a:r>
              <a:rPr lang="en-US" sz="1400" dirty="0" smtClean="0"/>
              <a:t> = 5</a:t>
            </a:r>
            <a:r>
              <a:rPr lang="en-US" sz="1400" dirty="0" smtClean="0">
                <a:sym typeface="Symbol"/>
              </a:rPr>
              <a:t> W</a:t>
            </a:r>
            <a:endParaRPr lang="en-US" sz="1400" dirty="0"/>
          </a:p>
        </p:txBody>
      </p:sp>
      <p:sp>
        <p:nvSpPr>
          <p:cNvPr id="14" name="TextBox 13"/>
          <p:cNvSpPr txBox="1"/>
          <p:nvPr/>
        </p:nvSpPr>
        <p:spPr>
          <a:xfrm rot="20272661">
            <a:off x="3011235" y="3228384"/>
            <a:ext cx="865943" cy="307777"/>
          </a:xfrm>
          <a:prstGeom prst="rect">
            <a:avLst/>
          </a:prstGeom>
          <a:solidFill>
            <a:schemeClr val="accent3"/>
          </a:solidFill>
        </p:spPr>
        <p:txBody>
          <a:bodyPr wrap="none" rtlCol="0">
            <a:spAutoFit/>
          </a:bodyPr>
          <a:lstStyle/>
          <a:p>
            <a:r>
              <a:rPr lang="en-US" sz="1400" dirty="0" err="1" smtClean="0"/>
              <a:t>DLo</a:t>
            </a:r>
            <a:r>
              <a:rPr lang="en-US" sz="1400" dirty="0" smtClean="0"/>
              <a:t> = 0</a:t>
            </a:r>
            <a:r>
              <a:rPr lang="en-US" sz="1400" dirty="0" smtClean="0">
                <a:sym typeface="Symbol"/>
              </a:rPr>
              <a:t></a:t>
            </a:r>
            <a:endParaRPr lang="en-US" sz="1400" dirty="0"/>
          </a:p>
        </p:txBody>
      </p:sp>
      <p:sp>
        <p:nvSpPr>
          <p:cNvPr id="15" name="TextBox 14"/>
          <p:cNvSpPr txBox="1"/>
          <p:nvPr/>
        </p:nvSpPr>
        <p:spPr>
          <a:xfrm rot="20915475">
            <a:off x="4314825" y="1685925"/>
            <a:ext cx="404278" cy="307777"/>
          </a:xfrm>
          <a:prstGeom prst="rect">
            <a:avLst/>
          </a:prstGeom>
          <a:noFill/>
        </p:spPr>
        <p:txBody>
          <a:bodyPr wrap="none" rtlCol="0">
            <a:spAutoFit/>
          </a:bodyPr>
          <a:lstStyle/>
          <a:p>
            <a:r>
              <a:rPr lang="en-US" sz="1400" dirty="0" smtClean="0">
                <a:sym typeface="Symbol"/>
              </a:rPr>
              <a:t></a:t>
            </a:r>
            <a:r>
              <a:rPr lang="en-US" sz="1400" dirty="0" smtClean="0"/>
              <a:t>T</a:t>
            </a:r>
            <a:endParaRPr lang="en-US" sz="1400" dirty="0"/>
          </a:p>
        </p:txBody>
      </p:sp>
      <p:sp>
        <p:nvSpPr>
          <p:cNvPr id="16" name="TextBox 15"/>
          <p:cNvSpPr txBox="1"/>
          <p:nvPr/>
        </p:nvSpPr>
        <p:spPr>
          <a:xfrm rot="20203098">
            <a:off x="2409825" y="2140759"/>
            <a:ext cx="533400" cy="307777"/>
          </a:xfrm>
          <a:prstGeom prst="rect">
            <a:avLst/>
          </a:prstGeom>
          <a:noFill/>
        </p:spPr>
        <p:txBody>
          <a:bodyPr wrap="square" rtlCol="0">
            <a:spAutoFit/>
          </a:bodyPr>
          <a:lstStyle/>
          <a:p>
            <a:r>
              <a:rPr lang="en-US" sz="1400" dirty="0" smtClean="0">
                <a:sym typeface="Symbol"/>
              </a:rPr>
              <a:t></a:t>
            </a:r>
            <a:r>
              <a:rPr lang="en-US" sz="1400" dirty="0" smtClean="0"/>
              <a:t>T</a:t>
            </a:r>
            <a:endParaRPr lang="en-US" sz="1400" dirty="0"/>
          </a:p>
        </p:txBody>
      </p:sp>
      <p:sp>
        <p:nvSpPr>
          <p:cNvPr id="17" name="TextBox 16"/>
          <p:cNvSpPr txBox="1"/>
          <p:nvPr/>
        </p:nvSpPr>
        <p:spPr>
          <a:xfrm rot="20368376">
            <a:off x="3176026" y="4067175"/>
            <a:ext cx="1257075" cy="523220"/>
          </a:xfrm>
          <a:prstGeom prst="rect">
            <a:avLst/>
          </a:prstGeom>
          <a:solidFill>
            <a:srgbClr val="FFFFFF"/>
          </a:solidFill>
        </p:spPr>
        <p:txBody>
          <a:bodyPr wrap="none" rtlCol="0">
            <a:spAutoFit/>
          </a:bodyPr>
          <a:lstStyle/>
          <a:p>
            <a:pPr algn="ctr"/>
            <a:r>
              <a:rPr lang="en-US" sz="1400" dirty="0" smtClean="0"/>
              <a:t>Zone Meridian</a:t>
            </a:r>
          </a:p>
          <a:p>
            <a:pPr algn="ctr"/>
            <a:r>
              <a:rPr lang="en-US" sz="1400" dirty="0" smtClean="0">
                <a:sym typeface="Symbol"/>
              </a:rPr>
              <a:t>120 W</a:t>
            </a:r>
            <a:endParaRPr lang="en-US" sz="1400" dirty="0"/>
          </a:p>
        </p:txBody>
      </p:sp>
      <p:sp>
        <p:nvSpPr>
          <p:cNvPr id="18" name="TextBox 17"/>
          <p:cNvSpPr txBox="1"/>
          <p:nvPr/>
        </p:nvSpPr>
        <p:spPr>
          <a:xfrm>
            <a:off x="5943600" y="5524500"/>
            <a:ext cx="2819400" cy="707886"/>
          </a:xfrm>
          <a:prstGeom prst="rect">
            <a:avLst/>
          </a:prstGeom>
          <a:noFill/>
        </p:spPr>
        <p:txBody>
          <a:bodyPr wrap="square" rtlCol="0">
            <a:spAutoFit/>
          </a:bodyPr>
          <a:lstStyle/>
          <a:p>
            <a:pPr algn="ctr"/>
            <a:r>
              <a:rPr lang="en-US" sz="2000" b="1" dirty="0" smtClean="0"/>
              <a:t>LMT = ZT -4 x </a:t>
            </a:r>
            <a:r>
              <a:rPr lang="en-US" sz="2000" b="1" dirty="0" err="1" smtClean="0"/>
              <a:t>DLo</a:t>
            </a:r>
            <a:r>
              <a:rPr lang="en-US" sz="2000" b="1" dirty="0" smtClean="0"/>
              <a:t> W</a:t>
            </a:r>
          </a:p>
          <a:p>
            <a:pPr algn="ctr"/>
            <a:r>
              <a:rPr lang="en-US" sz="2000" b="1" dirty="0" smtClean="0"/>
              <a:t>LMT = ZT +4 x </a:t>
            </a:r>
            <a:r>
              <a:rPr lang="en-US" sz="2000" b="1" dirty="0" err="1" smtClean="0"/>
              <a:t>DLo</a:t>
            </a:r>
            <a:r>
              <a:rPr lang="en-US" sz="2000" b="1" dirty="0" smtClean="0"/>
              <a:t> E   </a:t>
            </a:r>
            <a:endParaRPr lang="en-US" sz="2000" b="1" dirty="0"/>
          </a:p>
        </p:txBody>
      </p:sp>
      <p:sp>
        <p:nvSpPr>
          <p:cNvPr id="19" name="Rectangle 18"/>
          <p:cNvSpPr/>
          <p:nvPr/>
        </p:nvSpPr>
        <p:spPr bwMode="auto">
          <a:xfrm rot="20287069">
            <a:off x="2871658" y="5640329"/>
            <a:ext cx="914400" cy="4572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rot="20058475">
            <a:off x="2724297" y="5630437"/>
            <a:ext cx="1135321" cy="523220"/>
          </a:xfrm>
          <a:prstGeom prst="rect">
            <a:avLst/>
          </a:prstGeom>
          <a:solidFill>
            <a:schemeClr val="accent3"/>
          </a:solidFill>
        </p:spPr>
        <p:txBody>
          <a:bodyPr wrap="square" rtlCol="0">
            <a:spAutoFit/>
          </a:bodyPr>
          <a:lstStyle/>
          <a:p>
            <a:r>
              <a:rPr lang="en-US" sz="1400" dirty="0" smtClean="0"/>
              <a:t>LMT = 1110</a:t>
            </a:r>
          </a:p>
          <a:p>
            <a:r>
              <a:rPr lang="en-US" sz="1400" dirty="0" smtClean="0"/>
              <a:t>    ZT = 1130   </a:t>
            </a:r>
            <a:endParaRPr lang="en-US" sz="1400" dirty="0"/>
          </a:p>
        </p:txBody>
      </p:sp>
      <p:sp>
        <p:nvSpPr>
          <p:cNvPr id="20" name="Rectangle 19"/>
          <p:cNvSpPr/>
          <p:nvPr/>
        </p:nvSpPr>
        <p:spPr bwMode="auto">
          <a:xfrm rot="20412067">
            <a:off x="5015239" y="5085957"/>
            <a:ext cx="816130" cy="40447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rot="20890412">
            <a:off x="4908710" y="4991100"/>
            <a:ext cx="1256754" cy="523220"/>
          </a:xfrm>
          <a:prstGeom prst="rect">
            <a:avLst/>
          </a:prstGeom>
          <a:solidFill>
            <a:schemeClr val="accent3"/>
          </a:solidFill>
        </p:spPr>
        <p:txBody>
          <a:bodyPr wrap="none" rtlCol="0">
            <a:spAutoFit/>
          </a:bodyPr>
          <a:lstStyle/>
          <a:p>
            <a:r>
              <a:rPr lang="en-US" sz="1400" dirty="0" smtClean="0"/>
              <a:t>LMT = 1158</a:t>
            </a:r>
          </a:p>
          <a:p>
            <a:r>
              <a:rPr lang="en-US" sz="1400" dirty="0" smtClean="0"/>
              <a:t>    ZT = 1130   </a:t>
            </a:r>
            <a:endParaRPr lang="en-US" sz="1400" dirty="0"/>
          </a:p>
        </p:txBody>
      </p:sp>
      <p:sp>
        <p:nvSpPr>
          <p:cNvPr id="21" name="TextBox 20"/>
          <p:cNvSpPr txBox="1"/>
          <p:nvPr/>
        </p:nvSpPr>
        <p:spPr>
          <a:xfrm>
            <a:off x="4280708" y="6210300"/>
            <a:ext cx="4558492" cy="461665"/>
          </a:xfrm>
          <a:prstGeom prst="rect">
            <a:avLst/>
          </a:prstGeom>
          <a:noFill/>
        </p:spPr>
        <p:txBody>
          <a:bodyPr wrap="none" rtlCol="0">
            <a:spAutoFit/>
          </a:bodyPr>
          <a:lstStyle/>
          <a:p>
            <a:r>
              <a:rPr lang="en-US" b="1" dirty="0" smtClean="0"/>
              <a:t>At the Zone Meridian LMT = ZT</a:t>
            </a:r>
            <a:endParaRPr lang="en-US" b="1" dirty="0"/>
          </a:p>
        </p:txBody>
      </p:sp>
      <p:sp>
        <p:nvSpPr>
          <p:cNvPr id="22" name="Rectangle 21"/>
          <p:cNvSpPr/>
          <p:nvPr/>
        </p:nvSpPr>
        <p:spPr bwMode="auto">
          <a:xfrm rot="20493903">
            <a:off x="3900514" y="5242809"/>
            <a:ext cx="987959" cy="73278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rot="20198333">
            <a:off x="2146308" y="2569300"/>
            <a:ext cx="381000" cy="17557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rot="21071376">
            <a:off x="3980257" y="1986197"/>
            <a:ext cx="381000" cy="1780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Sun 24"/>
          <p:cNvSpPr>
            <a:spLocks noChangeArrowheads="1"/>
          </p:cNvSpPr>
          <p:nvPr/>
        </p:nvSpPr>
        <p:spPr bwMode="auto">
          <a:xfrm>
            <a:off x="5514975" y="1695450"/>
            <a:ext cx="533400" cy="533400"/>
          </a:xfrm>
          <a:prstGeom prst="sun">
            <a:avLst>
              <a:gd name="adj" fmla="val 25000"/>
            </a:avLst>
          </a:prstGeom>
          <a:solidFill>
            <a:srgbClr val="FFFF00"/>
          </a:solidFill>
          <a:ln w="9525" algn="ctr">
            <a:solidFill>
              <a:schemeClr val="tx1"/>
            </a:solidFill>
            <a:round/>
            <a:headEnd/>
            <a:tailEnd/>
          </a:ln>
        </p:spPr>
        <p:txBody>
          <a:bodyPr wrap="none"/>
          <a:lstStyle/>
          <a:p>
            <a:endParaRPr lang="en-US"/>
          </a:p>
        </p:txBody>
      </p:sp>
      <p:sp>
        <p:nvSpPr>
          <p:cNvPr id="26" name="TextBox 25"/>
          <p:cNvSpPr txBox="1"/>
          <p:nvPr/>
        </p:nvSpPr>
        <p:spPr>
          <a:xfrm>
            <a:off x="5098331" y="3962400"/>
            <a:ext cx="730969" cy="307777"/>
          </a:xfrm>
          <a:prstGeom prst="rect">
            <a:avLst/>
          </a:prstGeom>
          <a:solidFill>
            <a:schemeClr val="accent3"/>
          </a:solidFill>
        </p:spPr>
        <p:txBody>
          <a:bodyPr wrap="none" rtlCol="0">
            <a:spAutoFit/>
          </a:bodyPr>
          <a:lstStyle/>
          <a:p>
            <a:r>
              <a:rPr lang="en-US" sz="1400" dirty="0" smtClean="0"/>
              <a:t>113</a:t>
            </a:r>
            <a:r>
              <a:rPr lang="en-US" sz="1400" dirty="0" smtClean="0">
                <a:sym typeface="Symbol"/>
              </a:rPr>
              <a:t> W</a:t>
            </a:r>
            <a:endParaRPr lang="en-US" sz="1400" dirty="0"/>
          </a:p>
        </p:txBody>
      </p:sp>
      <p:sp>
        <p:nvSpPr>
          <p:cNvPr id="27" name="TextBox 26"/>
          <p:cNvSpPr txBox="1"/>
          <p:nvPr/>
        </p:nvSpPr>
        <p:spPr>
          <a:xfrm rot="19549326">
            <a:off x="2430275" y="4676617"/>
            <a:ext cx="737638" cy="307777"/>
          </a:xfrm>
          <a:prstGeom prst="rect">
            <a:avLst/>
          </a:prstGeom>
          <a:solidFill>
            <a:schemeClr val="accent3"/>
          </a:solidFill>
        </p:spPr>
        <p:txBody>
          <a:bodyPr wrap="none" rtlCol="0">
            <a:spAutoFit/>
          </a:bodyPr>
          <a:lstStyle/>
          <a:p>
            <a:r>
              <a:rPr lang="en-US" sz="1400" dirty="0" smtClean="0"/>
              <a:t>125</a:t>
            </a:r>
            <a:r>
              <a:rPr lang="en-US" sz="1400" dirty="0" smtClean="0">
                <a:sym typeface="Symbol"/>
              </a:rPr>
              <a:t> W</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2" grpId="0" animBg="1"/>
      <p:bldP spid="13" grpId="0" animBg="1"/>
      <p:bldP spid="14" grpId="0" animBg="1"/>
      <p:bldP spid="18" grpId="0"/>
      <p:bldP spid="11" grpId="0" animBg="1"/>
      <p:bldP spid="9" grpId="0" animBg="1"/>
      <p:bldP spid="21" grpId="0"/>
      <p:bldP spid="22"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66800" y="228600"/>
            <a:ext cx="7620000" cy="914400"/>
          </a:xfrm>
          <a:prstGeom prst="rect">
            <a:avLst/>
          </a:prstGeom>
          <a:noFill/>
          <a:ln w="9525">
            <a:noFill/>
            <a:miter lim="800000"/>
            <a:headEnd/>
            <a:tailEnd/>
          </a:ln>
        </p:spPr>
        <p:txBody>
          <a:bodyPr anchor="ctr"/>
          <a:lstStyle/>
          <a:p>
            <a:pPr algn="ctr"/>
            <a:r>
              <a:rPr lang="en-US" sz="3600"/>
              <a:t>Isometric of Meridian Transit Diagram</a:t>
            </a:r>
            <a:endParaRPr lang="en-US" sz="3600">
              <a:solidFill>
                <a:schemeClr val="tx2"/>
              </a:solidFill>
            </a:endParaRPr>
          </a:p>
        </p:txBody>
      </p:sp>
      <p:pic>
        <p:nvPicPr>
          <p:cNvPr id="34819" name="Picture 3"/>
          <p:cNvPicPr>
            <a:picLocks noChangeAspect="1" noChangeArrowheads="1"/>
          </p:cNvPicPr>
          <p:nvPr/>
        </p:nvPicPr>
        <p:blipFill>
          <a:blip r:embed="rId3" cstate="print"/>
          <a:srcRect/>
          <a:stretch>
            <a:fillRect/>
          </a:stretch>
        </p:blipFill>
        <p:spPr bwMode="auto">
          <a:xfrm>
            <a:off x="304800" y="1219200"/>
            <a:ext cx="8645525" cy="5565775"/>
          </a:xfrm>
          <a:prstGeom prst="rect">
            <a:avLst/>
          </a:prstGeom>
          <a:noFill/>
          <a:ln w="28575">
            <a:solidFill>
              <a:schemeClr val="bg1"/>
            </a:solidFill>
            <a:miter lim="800000"/>
            <a:headEnd/>
            <a:tailEnd/>
          </a:ln>
        </p:spPr>
      </p:pic>
      <p:sp>
        <p:nvSpPr>
          <p:cNvPr id="5" name="Sun 4"/>
          <p:cNvSpPr/>
          <p:nvPr/>
        </p:nvSpPr>
        <p:spPr>
          <a:xfrm>
            <a:off x="5543550" y="1935163"/>
            <a:ext cx="474663" cy="474662"/>
          </a:xfrm>
          <a:prstGeom prst="sun">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9" name="TextBox 5"/>
          <p:cNvSpPr txBox="1">
            <a:spLocks noChangeArrowheads="1"/>
          </p:cNvSpPr>
          <p:nvPr/>
        </p:nvSpPr>
        <p:spPr bwMode="auto">
          <a:xfrm>
            <a:off x="4495800" y="1295400"/>
            <a:ext cx="1652588" cy="369888"/>
          </a:xfrm>
          <a:prstGeom prst="rect">
            <a:avLst/>
          </a:prstGeom>
          <a:solidFill>
            <a:schemeClr val="accent3"/>
          </a:solidFill>
          <a:ln w="9525">
            <a:noFill/>
            <a:miter lim="800000"/>
            <a:headEnd/>
            <a:tailEnd/>
          </a:ln>
        </p:spPr>
        <p:txBody>
          <a:bodyPr wrap="none">
            <a:spAutoFit/>
          </a:bodyPr>
          <a:lstStyle/>
          <a:p>
            <a:pPr>
              <a:defRPr/>
            </a:pPr>
            <a:r>
              <a:rPr lang="en-US" sz="1800" dirty="0"/>
              <a:t>Zenith Distance</a:t>
            </a:r>
          </a:p>
        </p:txBody>
      </p:sp>
      <p:sp>
        <p:nvSpPr>
          <p:cNvPr id="34822" name="TextBox 6"/>
          <p:cNvSpPr txBox="1">
            <a:spLocks noChangeArrowheads="1"/>
          </p:cNvSpPr>
          <p:nvPr/>
        </p:nvSpPr>
        <p:spPr bwMode="auto">
          <a:xfrm>
            <a:off x="4267200" y="6411913"/>
            <a:ext cx="1981200" cy="369887"/>
          </a:xfrm>
          <a:prstGeom prst="rect">
            <a:avLst/>
          </a:prstGeom>
          <a:solidFill>
            <a:schemeClr val="bg1"/>
          </a:solidFill>
          <a:ln w="9525">
            <a:noFill/>
            <a:miter lim="800000"/>
            <a:headEnd/>
            <a:tailEnd/>
          </a:ln>
        </p:spPr>
        <p:txBody>
          <a:bodyPr>
            <a:spAutoFit/>
          </a:bodyPr>
          <a:lstStyle/>
          <a:p>
            <a:r>
              <a:rPr lang="en-US" sz="1800"/>
              <a:t>Celestial Horizon</a:t>
            </a:r>
          </a:p>
        </p:txBody>
      </p:sp>
      <p:sp>
        <p:nvSpPr>
          <p:cNvPr id="21511" name="TextBox 6"/>
          <p:cNvSpPr txBox="1">
            <a:spLocks noChangeArrowheads="1"/>
          </p:cNvSpPr>
          <p:nvPr/>
        </p:nvSpPr>
        <p:spPr bwMode="auto">
          <a:xfrm>
            <a:off x="304800" y="1697038"/>
            <a:ext cx="2133600" cy="646112"/>
          </a:xfrm>
          <a:prstGeom prst="rect">
            <a:avLst/>
          </a:prstGeom>
          <a:solidFill>
            <a:schemeClr val="accent3"/>
          </a:solidFill>
          <a:ln w="9525">
            <a:noFill/>
            <a:miter lim="800000"/>
            <a:headEnd/>
            <a:tailEnd/>
          </a:ln>
        </p:spPr>
        <p:txBody>
          <a:bodyPr>
            <a:spAutoFit/>
          </a:bodyPr>
          <a:lstStyle/>
          <a:p>
            <a:pPr>
              <a:defRPr/>
            </a:pPr>
            <a:endParaRPr lang="en-US" sz="1800" dirty="0" smtClean="0"/>
          </a:p>
          <a:p>
            <a:pPr>
              <a:defRPr/>
            </a:pPr>
            <a:r>
              <a:rPr lang="en-US" sz="1800" dirty="0" smtClean="0"/>
              <a:t>Elevated </a:t>
            </a:r>
            <a:r>
              <a:rPr lang="en-US" sz="1800" dirty="0"/>
              <a:t>Pole</a:t>
            </a:r>
          </a:p>
        </p:txBody>
      </p:sp>
      <p:sp>
        <p:nvSpPr>
          <p:cNvPr id="34824" name="TextBox 7"/>
          <p:cNvSpPr txBox="1">
            <a:spLocks noChangeArrowheads="1"/>
          </p:cNvSpPr>
          <p:nvPr/>
        </p:nvSpPr>
        <p:spPr bwMode="auto">
          <a:xfrm>
            <a:off x="6048375" y="1306512"/>
            <a:ext cx="2079415" cy="369332"/>
          </a:xfrm>
          <a:prstGeom prst="rect">
            <a:avLst/>
          </a:prstGeom>
          <a:noFill/>
          <a:ln w="9525">
            <a:noFill/>
            <a:miter lim="800000"/>
            <a:headEnd/>
            <a:tailEnd/>
          </a:ln>
        </p:spPr>
        <p:txBody>
          <a:bodyPr wrap="none">
            <a:spAutoFit/>
          </a:bodyPr>
          <a:lstStyle/>
          <a:p>
            <a:r>
              <a:rPr lang="en-US" sz="1800" b="1" dirty="0"/>
              <a:t>= 90</a:t>
            </a:r>
            <a:r>
              <a:rPr lang="en-US" sz="1800" b="1" dirty="0">
                <a:sym typeface="Symbol" pitchFamily="18" charset="2"/>
              </a:rPr>
              <a:t> - Ho = </a:t>
            </a:r>
            <a:r>
              <a:rPr lang="en-US" sz="1800" b="1" dirty="0" err="1">
                <a:sym typeface="Symbol" pitchFamily="18" charset="2"/>
              </a:rPr>
              <a:t>CoAlt</a:t>
            </a:r>
            <a:r>
              <a:rPr lang="en-US" sz="1800" b="1" dirty="0">
                <a:sym typeface="Symbol" pitchFamily="18" charset="2"/>
              </a:rPr>
              <a:t> </a:t>
            </a:r>
            <a:endParaRPr lang="en-US" sz="1800" b="1" dirty="0"/>
          </a:p>
        </p:txBody>
      </p:sp>
      <p:sp>
        <p:nvSpPr>
          <p:cNvPr id="9" name="TextBox 6"/>
          <p:cNvSpPr txBox="1">
            <a:spLocks noChangeArrowheads="1"/>
          </p:cNvSpPr>
          <p:nvPr/>
        </p:nvSpPr>
        <p:spPr bwMode="auto">
          <a:xfrm>
            <a:off x="7086600" y="2514600"/>
            <a:ext cx="990600" cy="369887"/>
          </a:xfrm>
          <a:prstGeom prst="rect">
            <a:avLst/>
          </a:prstGeom>
          <a:solidFill>
            <a:schemeClr val="accent3"/>
          </a:solidFill>
          <a:ln w="9525">
            <a:noFill/>
            <a:miter lim="800000"/>
            <a:headEnd/>
            <a:tailEnd/>
          </a:ln>
        </p:spPr>
        <p:txBody>
          <a:bodyPr>
            <a:spAutoFit/>
          </a:bodyPr>
          <a:lstStyle/>
          <a:p>
            <a:pPr>
              <a:defRPr/>
            </a:pPr>
            <a:r>
              <a:rPr lang="en-US" sz="1800" dirty="0"/>
              <a:t>Equator</a:t>
            </a:r>
          </a:p>
        </p:txBody>
      </p:sp>
      <p:cxnSp>
        <p:nvCxnSpPr>
          <p:cNvPr id="34826" name="Straight Arrow Connector 10"/>
          <p:cNvCxnSpPr>
            <a:cxnSpLocks noChangeShapeType="1"/>
          </p:cNvCxnSpPr>
          <p:nvPr/>
        </p:nvCxnSpPr>
        <p:spPr bwMode="auto">
          <a:xfrm flipH="1">
            <a:off x="7086600" y="2133600"/>
            <a:ext cx="304800" cy="76200"/>
          </a:xfrm>
          <a:prstGeom prst="straightConnector1">
            <a:avLst/>
          </a:prstGeom>
          <a:noFill/>
          <a:ln w="12700" algn="ctr">
            <a:solidFill>
              <a:schemeClr val="tx1"/>
            </a:solidFill>
            <a:round/>
            <a:headEnd/>
            <a:tailEnd type="arrow" w="med" len="med"/>
          </a:ln>
        </p:spPr>
      </p:cxnSp>
      <p:sp>
        <p:nvSpPr>
          <p:cNvPr id="13" name="TextBox 6"/>
          <p:cNvSpPr txBox="1">
            <a:spLocks noChangeArrowheads="1"/>
          </p:cNvSpPr>
          <p:nvPr/>
        </p:nvSpPr>
        <p:spPr bwMode="auto">
          <a:xfrm>
            <a:off x="7010400" y="2971800"/>
            <a:ext cx="1905000" cy="646113"/>
          </a:xfrm>
          <a:prstGeom prst="rect">
            <a:avLst/>
          </a:prstGeom>
          <a:solidFill>
            <a:schemeClr val="accent3"/>
          </a:solidFill>
          <a:ln w="9525">
            <a:noFill/>
            <a:miter lim="800000"/>
            <a:headEnd/>
            <a:tailEnd/>
          </a:ln>
        </p:spPr>
        <p:txBody>
          <a:bodyPr>
            <a:spAutoFit/>
          </a:bodyPr>
          <a:lstStyle/>
          <a:p>
            <a:pPr>
              <a:defRPr/>
            </a:pPr>
            <a:r>
              <a:rPr lang="en-US" sz="1800" dirty="0"/>
              <a:t>Observer’s</a:t>
            </a:r>
          </a:p>
          <a:p>
            <a:pPr>
              <a:defRPr/>
            </a:pPr>
            <a:r>
              <a:rPr lang="en-US" sz="1800" dirty="0" smtClean="0"/>
              <a:t>Celestial Meridian</a:t>
            </a:r>
            <a:endParaRPr lang="en-US" sz="1800" dirty="0"/>
          </a:p>
        </p:txBody>
      </p:sp>
      <p:sp>
        <p:nvSpPr>
          <p:cNvPr id="12" name="TextBox 11"/>
          <p:cNvSpPr txBox="1"/>
          <p:nvPr/>
        </p:nvSpPr>
        <p:spPr>
          <a:xfrm>
            <a:off x="1116520" y="1219200"/>
            <a:ext cx="2541080" cy="369332"/>
          </a:xfrm>
          <a:prstGeom prst="rect">
            <a:avLst/>
          </a:prstGeom>
          <a:noFill/>
        </p:spPr>
        <p:txBody>
          <a:bodyPr wrap="none" rtlCol="0">
            <a:spAutoFit/>
          </a:bodyPr>
          <a:lstStyle/>
          <a:p>
            <a:r>
              <a:rPr lang="en-US" sz="1800" b="1" dirty="0" err="1" smtClean="0"/>
              <a:t>CoAlt</a:t>
            </a:r>
            <a:r>
              <a:rPr lang="en-US" sz="1800" b="1" dirty="0" smtClean="0"/>
              <a:t> = 90</a:t>
            </a:r>
            <a:r>
              <a:rPr lang="en-US" sz="1800" b="1" dirty="0" smtClean="0">
                <a:sym typeface="Symbol"/>
              </a:rPr>
              <a:t>-60 = 30 N</a:t>
            </a:r>
            <a:endParaRPr lang="en-US" sz="1800" b="1" dirty="0"/>
          </a:p>
        </p:txBody>
      </p:sp>
      <p:sp>
        <p:nvSpPr>
          <p:cNvPr id="14" name="TextBox 13"/>
          <p:cNvSpPr txBox="1"/>
          <p:nvPr/>
        </p:nvSpPr>
        <p:spPr>
          <a:xfrm>
            <a:off x="6172200" y="1916668"/>
            <a:ext cx="1351652" cy="369332"/>
          </a:xfrm>
          <a:prstGeom prst="rect">
            <a:avLst/>
          </a:prstGeom>
          <a:solidFill>
            <a:schemeClr val="accent3"/>
          </a:solidFill>
        </p:spPr>
        <p:txBody>
          <a:bodyPr wrap="none" rtlCol="0">
            <a:spAutoFit/>
          </a:bodyPr>
          <a:lstStyle/>
          <a:p>
            <a:r>
              <a:rPr lang="en-US" sz="1800" b="1" dirty="0" smtClean="0"/>
              <a:t>Dec = 15</a:t>
            </a:r>
            <a:r>
              <a:rPr lang="en-US" sz="1800" b="1" dirty="0" smtClean="0">
                <a:sym typeface="Symbol"/>
              </a:rPr>
              <a:t> N</a:t>
            </a:r>
            <a:endParaRPr lang="en-US" sz="1800" b="1" dirty="0"/>
          </a:p>
        </p:txBody>
      </p:sp>
      <p:sp>
        <p:nvSpPr>
          <p:cNvPr id="16" name="TextBox 15"/>
          <p:cNvSpPr txBox="1"/>
          <p:nvPr/>
        </p:nvSpPr>
        <p:spPr>
          <a:xfrm>
            <a:off x="5867400" y="3657600"/>
            <a:ext cx="1050288" cy="369332"/>
          </a:xfrm>
          <a:prstGeom prst="rect">
            <a:avLst/>
          </a:prstGeom>
          <a:solidFill>
            <a:schemeClr val="accent3"/>
          </a:solidFill>
        </p:spPr>
        <p:txBody>
          <a:bodyPr wrap="none" rtlCol="0">
            <a:spAutoFit/>
          </a:bodyPr>
          <a:lstStyle/>
          <a:p>
            <a:r>
              <a:rPr lang="en-US" sz="1800" b="1" dirty="0" smtClean="0"/>
              <a:t>Ho = 60</a:t>
            </a:r>
            <a:r>
              <a:rPr lang="en-US" sz="1800" b="1" dirty="0" smtClean="0">
                <a:sym typeface="Symbol"/>
              </a:rPr>
              <a:t></a:t>
            </a:r>
            <a:endParaRPr lang="en-US" sz="1800" b="1" dirty="0"/>
          </a:p>
        </p:txBody>
      </p:sp>
      <p:cxnSp>
        <p:nvCxnSpPr>
          <p:cNvPr id="18" name="Straight Arrow Connector 17"/>
          <p:cNvCxnSpPr>
            <a:stCxn id="9" idx="1"/>
          </p:cNvCxnSpPr>
          <p:nvPr/>
        </p:nvCxnSpPr>
        <p:spPr bwMode="auto">
          <a:xfrm flipH="1" flipV="1">
            <a:off x="6705600" y="2590800"/>
            <a:ext cx="381000" cy="10874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9" name="TextBox 18"/>
          <p:cNvSpPr txBox="1"/>
          <p:nvPr/>
        </p:nvSpPr>
        <p:spPr>
          <a:xfrm>
            <a:off x="4441716" y="2771775"/>
            <a:ext cx="1120884" cy="369332"/>
          </a:xfrm>
          <a:prstGeom prst="rect">
            <a:avLst/>
          </a:prstGeom>
          <a:solidFill>
            <a:schemeClr val="accent3"/>
          </a:solidFill>
        </p:spPr>
        <p:txBody>
          <a:bodyPr wrap="none" rtlCol="0">
            <a:spAutoFit/>
          </a:bodyPr>
          <a:lstStyle/>
          <a:p>
            <a:r>
              <a:rPr lang="en-US" sz="1800" b="1" dirty="0" smtClean="0"/>
              <a:t>L = 45</a:t>
            </a:r>
            <a:r>
              <a:rPr lang="en-US" sz="1800" b="1" dirty="0" smtClean="0">
                <a:sym typeface="Symbol"/>
              </a:rPr>
              <a:t> N</a:t>
            </a:r>
            <a:endParaRPr lang="en-US" sz="1800" dirty="0"/>
          </a:p>
        </p:txBody>
      </p:sp>
      <p:sp>
        <p:nvSpPr>
          <p:cNvPr id="20" name="TextBox 19"/>
          <p:cNvSpPr txBox="1"/>
          <p:nvPr/>
        </p:nvSpPr>
        <p:spPr>
          <a:xfrm>
            <a:off x="7086600" y="5638800"/>
            <a:ext cx="1755673" cy="923330"/>
          </a:xfrm>
          <a:prstGeom prst="rect">
            <a:avLst/>
          </a:prstGeom>
          <a:noFill/>
        </p:spPr>
        <p:txBody>
          <a:bodyPr wrap="none" rtlCol="0">
            <a:spAutoFit/>
          </a:bodyPr>
          <a:lstStyle/>
          <a:p>
            <a:r>
              <a:rPr lang="en-US" sz="1800" b="1" dirty="0" err="1" smtClean="0"/>
              <a:t>CoAlt</a:t>
            </a:r>
            <a:r>
              <a:rPr lang="en-US" sz="1800" b="1" dirty="0" smtClean="0"/>
              <a:t> =   30</a:t>
            </a:r>
            <a:r>
              <a:rPr lang="en-US" sz="1800" b="1" dirty="0" smtClean="0">
                <a:sym typeface="Symbol"/>
              </a:rPr>
              <a:t> N</a:t>
            </a:r>
          </a:p>
          <a:p>
            <a:r>
              <a:rPr lang="en-US" sz="1800" b="1" dirty="0" smtClean="0">
                <a:sym typeface="Symbol"/>
              </a:rPr>
              <a:t>Dec   </a:t>
            </a:r>
            <a:r>
              <a:rPr lang="en-US" sz="1800" b="1" u="sng" dirty="0" smtClean="0">
                <a:sym typeface="Symbol"/>
              </a:rPr>
              <a:t>  = +</a:t>
            </a:r>
            <a:r>
              <a:rPr lang="en-US" sz="1800" b="1" u="sng" dirty="0" smtClean="0"/>
              <a:t>15</a:t>
            </a:r>
            <a:r>
              <a:rPr lang="en-US" sz="1800" b="1" u="sng" dirty="0" smtClean="0">
                <a:sym typeface="Symbol"/>
              </a:rPr>
              <a:t> N</a:t>
            </a:r>
          </a:p>
          <a:p>
            <a:r>
              <a:rPr lang="en-US" sz="1800" b="1" dirty="0" smtClean="0">
                <a:sym typeface="Symbol"/>
              </a:rPr>
              <a:t>L         =   </a:t>
            </a:r>
            <a:r>
              <a:rPr lang="en-US" sz="1800" b="1" dirty="0" smtClean="0"/>
              <a:t>45</a:t>
            </a:r>
            <a:r>
              <a:rPr lang="en-US" sz="1800" b="1" dirty="0" smtClean="0">
                <a:sym typeface="Symbol"/>
              </a:rPr>
              <a:t> N</a:t>
            </a:r>
            <a:endParaRPr lang="en-US"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12" grpId="0"/>
      <p:bldP spid="19"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066800" y="381000"/>
            <a:ext cx="7620000" cy="1219200"/>
          </a:xfrm>
        </p:spPr>
        <p:txBody>
          <a:bodyPr/>
          <a:lstStyle/>
          <a:p>
            <a:r>
              <a:rPr lang="en-US" sz="2400" dirty="0" smtClean="0">
                <a:solidFill>
                  <a:srgbClr val="000000"/>
                </a:solidFill>
                <a:latin typeface="Arial" charset="0"/>
                <a:ea typeface="Calibri" pitchFamily="34" charset="0"/>
                <a:cs typeface="Arial" charset="0"/>
              </a:rPr>
              <a:t/>
            </a:r>
            <a:br>
              <a:rPr lang="en-US" sz="2400" dirty="0" smtClean="0">
                <a:solidFill>
                  <a:srgbClr val="000000"/>
                </a:solidFill>
                <a:latin typeface="Arial" charset="0"/>
                <a:ea typeface="Calibri" pitchFamily="34" charset="0"/>
                <a:cs typeface="Arial" charset="0"/>
              </a:rPr>
            </a:br>
            <a:r>
              <a:rPr lang="en-US" sz="2400" dirty="0" smtClean="0">
                <a:solidFill>
                  <a:srgbClr val="000000"/>
                </a:solidFill>
                <a:latin typeface="Arial" charset="0"/>
                <a:ea typeface="Calibri" pitchFamily="34" charset="0"/>
                <a:cs typeface="Arial" charset="0"/>
              </a:rPr>
              <a:t/>
            </a:r>
            <a:br>
              <a:rPr lang="en-US" sz="2400" dirty="0" smtClean="0">
                <a:solidFill>
                  <a:srgbClr val="000000"/>
                </a:solidFill>
                <a:latin typeface="Arial" charset="0"/>
                <a:ea typeface="Calibri" pitchFamily="34" charset="0"/>
                <a:cs typeface="Arial" charset="0"/>
              </a:rPr>
            </a:br>
            <a:r>
              <a:rPr lang="en-US" sz="3200" dirty="0" smtClean="0">
                <a:solidFill>
                  <a:srgbClr val="000000"/>
                </a:solidFill>
                <a:latin typeface="Arial" charset="0"/>
                <a:ea typeface="Calibri" pitchFamily="34" charset="0"/>
                <a:cs typeface="Arial" charset="0"/>
              </a:rPr>
              <a:t>Altitude of Sun at Transit </a:t>
            </a:r>
            <a:r>
              <a:rPr lang="en-US" sz="3200" smtClean="0">
                <a:solidFill>
                  <a:srgbClr val="000000"/>
                </a:solidFill>
                <a:latin typeface="Arial" charset="0"/>
                <a:ea typeface="Calibri" pitchFamily="34" charset="0"/>
                <a:cs typeface="Arial" charset="0"/>
              </a:rPr>
              <a:t>for Year 2003</a:t>
            </a:r>
            <a:r>
              <a:rPr lang="en-US" sz="3200" dirty="0" smtClean="0">
                <a:solidFill>
                  <a:srgbClr val="000000"/>
                </a:solidFill>
                <a:latin typeface="Arial" charset="0"/>
                <a:ea typeface="Calibri" pitchFamily="34" charset="0"/>
                <a:cs typeface="Arial" charset="0"/>
              </a:rPr>
              <a:t/>
            </a:r>
            <a:br>
              <a:rPr lang="en-US" sz="3200" dirty="0" smtClean="0">
                <a:solidFill>
                  <a:srgbClr val="000000"/>
                </a:solidFill>
                <a:latin typeface="Arial" charset="0"/>
                <a:ea typeface="Calibri" pitchFamily="34" charset="0"/>
                <a:cs typeface="Arial" charset="0"/>
              </a:rPr>
            </a:br>
            <a:r>
              <a:rPr lang="en-US" sz="3200" dirty="0" smtClean="0">
                <a:solidFill>
                  <a:srgbClr val="000000"/>
                </a:solidFill>
                <a:latin typeface="Arial" charset="0"/>
                <a:ea typeface="Calibri" pitchFamily="34" charset="0"/>
                <a:cs typeface="Arial" charset="0"/>
              </a:rPr>
              <a:t>Location 48</a:t>
            </a:r>
            <a:r>
              <a:rPr lang="en-US" sz="3200" dirty="0" smtClean="0">
                <a:solidFill>
                  <a:srgbClr val="000000"/>
                </a:solidFill>
                <a:latin typeface="Symbol" pitchFamily="18" charset="2"/>
                <a:ea typeface="Calibri" pitchFamily="34" charset="0"/>
                <a:cs typeface="Arial" charset="0"/>
              </a:rPr>
              <a:t>°</a:t>
            </a:r>
            <a:r>
              <a:rPr lang="en-US" sz="3200" dirty="0" smtClean="0">
                <a:solidFill>
                  <a:srgbClr val="000000"/>
                </a:solidFill>
                <a:latin typeface="Arial" charset="0"/>
                <a:ea typeface="Calibri" pitchFamily="34" charset="0"/>
                <a:cs typeface="Arial" charset="0"/>
              </a:rPr>
              <a:t> 8.5' N</a:t>
            </a:r>
            <a:r>
              <a:rPr lang="en-US" sz="3200" dirty="0" smtClean="0">
                <a:solidFill>
                  <a:srgbClr val="000000"/>
                </a:solidFill>
                <a:ea typeface="Calibri" pitchFamily="34" charset="0"/>
                <a:cs typeface="Arial" charset="0"/>
              </a:rPr>
              <a:t> </a:t>
            </a:r>
            <a:r>
              <a:rPr lang="en-US" sz="3200" dirty="0" smtClean="0">
                <a:solidFill>
                  <a:srgbClr val="000000"/>
                </a:solidFill>
                <a:latin typeface="Arial" charset="0"/>
                <a:ea typeface="Calibri" pitchFamily="34" charset="0"/>
                <a:cs typeface="Arial" charset="0"/>
              </a:rPr>
              <a:t> 123</a:t>
            </a:r>
            <a:r>
              <a:rPr lang="en-US" sz="3200" dirty="0" smtClean="0">
                <a:solidFill>
                  <a:srgbClr val="000000"/>
                </a:solidFill>
                <a:latin typeface="Symbol" pitchFamily="18" charset="2"/>
                <a:ea typeface="Calibri" pitchFamily="34" charset="0"/>
                <a:cs typeface="Arial" charset="0"/>
              </a:rPr>
              <a:t>°</a:t>
            </a:r>
            <a:r>
              <a:rPr lang="en-US" sz="3200" dirty="0" smtClean="0">
                <a:solidFill>
                  <a:srgbClr val="000000"/>
                </a:solidFill>
                <a:latin typeface="Arial" charset="0"/>
                <a:ea typeface="Calibri" pitchFamily="34" charset="0"/>
                <a:cs typeface="Arial" charset="0"/>
              </a:rPr>
              <a:t> 26.0' W </a:t>
            </a:r>
            <a:r>
              <a:rPr lang="en-US" sz="9600" dirty="0" smtClean="0">
                <a:solidFill>
                  <a:schemeClr val="tx1"/>
                </a:solidFill>
                <a:ea typeface="Calibri" pitchFamily="34" charset="0"/>
                <a:cs typeface="Arial" charset="0"/>
              </a:rPr>
              <a:t/>
            </a:r>
            <a:br>
              <a:rPr lang="en-US" sz="9600" dirty="0" smtClean="0">
                <a:solidFill>
                  <a:schemeClr val="tx1"/>
                </a:solidFill>
                <a:ea typeface="Calibri" pitchFamily="34" charset="0"/>
                <a:cs typeface="Arial" charset="0"/>
              </a:rPr>
            </a:br>
            <a:endParaRPr lang="en-US" dirty="0" smtClean="0">
              <a:ea typeface="Calibri" pitchFamily="34" charset="0"/>
              <a:cs typeface="Arial" charset="0"/>
            </a:endParaRPr>
          </a:p>
        </p:txBody>
      </p:sp>
      <p:graphicFrame>
        <p:nvGraphicFramePr>
          <p:cNvPr id="4" name="Table 3"/>
          <p:cNvGraphicFramePr>
            <a:graphicFrameLocks noGrp="1"/>
          </p:cNvGraphicFramePr>
          <p:nvPr/>
        </p:nvGraphicFramePr>
        <p:xfrm>
          <a:off x="1066800" y="1752600"/>
          <a:ext cx="7467601" cy="4495803"/>
        </p:xfrm>
        <a:graphic>
          <a:graphicData uri="http://schemas.openxmlformats.org/drawingml/2006/table">
            <a:tbl>
              <a:tblPr/>
              <a:tblGrid>
                <a:gridCol w="1321428"/>
                <a:gridCol w="2765778"/>
                <a:gridCol w="3380395"/>
              </a:tblGrid>
              <a:tr h="345831">
                <a:tc>
                  <a:txBody>
                    <a:bodyPr/>
                    <a:lstStyle/>
                    <a:p>
                      <a:pPr marL="0" marR="0" algn="ctr">
                        <a:spcBef>
                          <a:spcPts val="0"/>
                        </a:spcBef>
                        <a:spcAft>
                          <a:spcPts val="0"/>
                        </a:spcAft>
                      </a:pPr>
                      <a:r>
                        <a:rPr lang="en-US" sz="1200" b="1" dirty="0">
                          <a:latin typeface="Times New Roman"/>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Sun's Altitude @ Transit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Sun's Altitude @ Transit </a:t>
                      </a:r>
                      <a:r>
                        <a:rPr lang="en-US" sz="1200" b="1">
                          <a:latin typeface="Symbol"/>
                          <a:ea typeface="Calibri"/>
                          <a:cs typeface="Times New Roman"/>
                        </a:rPr>
                        <a:t>±</a:t>
                      </a:r>
                      <a:r>
                        <a:rPr lang="en-US" sz="1200" b="1">
                          <a:latin typeface="Times New Roman"/>
                          <a:ea typeface="Calibri"/>
                          <a:cs typeface="Times New Roman"/>
                        </a:rPr>
                        <a:t> 60 Seconds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January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21</a:t>
                      </a:r>
                      <a:r>
                        <a:rPr lang="en-US" sz="1200" b="1" dirty="0">
                          <a:latin typeface="Symbol"/>
                          <a:ea typeface="Calibri"/>
                          <a:cs typeface="Times New Roman"/>
                        </a:rPr>
                        <a:t>°</a:t>
                      </a:r>
                      <a:r>
                        <a:rPr lang="en-US" sz="1200" b="1" dirty="0">
                          <a:latin typeface="Times New Roman"/>
                          <a:ea typeface="Calibri"/>
                          <a:cs typeface="Times New Roman"/>
                        </a:rPr>
                        <a:t> 46.54'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21</a:t>
                      </a:r>
                      <a:r>
                        <a:rPr lang="en-US" sz="1200" b="1">
                          <a:latin typeface="Symbol"/>
                          <a:ea typeface="Calibri"/>
                          <a:cs typeface="Times New Roman"/>
                        </a:rPr>
                        <a:t>°</a:t>
                      </a:r>
                      <a:r>
                        <a:rPr lang="en-US" sz="1200" b="1">
                          <a:latin typeface="Times New Roman"/>
                          <a:ea typeface="Calibri"/>
                          <a:cs typeface="Times New Roman"/>
                        </a:rPr>
                        <a:t> 46.52'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February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29</a:t>
                      </a:r>
                      <a:r>
                        <a:rPr lang="en-US" sz="1200" b="1" dirty="0">
                          <a:latin typeface="Symbol"/>
                          <a:ea typeface="Calibri"/>
                          <a:cs typeface="Times New Roman"/>
                        </a:rPr>
                        <a:t>°</a:t>
                      </a:r>
                      <a:r>
                        <a:rPr lang="en-US" sz="1200" b="1" dirty="0">
                          <a:latin typeface="Times New Roman"/>
                          <a:ea typeface="Calibri"/>
                          <a:cs typeface="Times New Roman"/>
                        </a:rPr>
                        <a:t> 15.43'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29</a:t>
                      </a:r>
                      <a:r>
                        <a:rPr lang="en-US" sz="1200" b="1" dirty="0">
                          <a:latin typeface="Symbol"/>
                          <a:ea typeface="Calibri"/>
                          <a:cs typeface="Times New Roman"/>
                        </a:rPr>
                        <a:t>°</a:t>
                      </a:r>
                      <a:r>
                        <a:rPr lang="en-US" sz="1200" b="1" dirty="0">
                          <a:latin typeface="Times New Roman"/>
                          <a:ea typeface="Calibri"/>
                          <a:cs typeface="Times New Roman"/>
                        </a:rPr>
                        <a:t> 15.42'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March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39</a:t>
                      </a:r>
                      <a:r>
                        <a:rPr lang="en-US" sz="1200" b="1">
                          <a:latin typeface="Symbol"/>
                          <a:ea typeface="Calibri"/>
                          <a:cs typeface="Times New Roman"/>
                        </a:rPr>
                        <a:t>°</a:t>
                      </a:r>
                      <a:r>
                        <a:rPr lang="en-US" sz="1200" b="1">
                          <a:latin typeface="Times New Roman"/>
                          <a:ea typeface="Calibri"/>
                          <a:cs typeface="Times New Roman"/>
                        </a:rPr>
                        <a:t> 48.38'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Times New Roman"/>
                          <a:ea typeface="Calibri"/>
                          <a:cs typeface="Times New Roman"/>
                        </a:rPr>
                        <a:t>3</a:t>
                      </a:r>
                      <a:r>
                        <a:rPr lang="en-US" sz="1200" b="1" dirty="0">
                          <a:latin typeface="Times New Roman"/>
                          <a:ea typeface="Calibri"/>
                          <a:cs typeface="Times New Roman"/>
                        </a:rPr>
                        <a:t>9</a:t>
                      </a:r>
                      <a:r>
                        <a:rPr lang="en-US" sz="1200" b="1" dirty="0">
                          <a:latin typeface="Symbol"/>
                          <a:ea typeface="Calibri"/>
                          <a:cs typeface="Times New Roman"/>
                        </a:rPr>
                        <a:t>°</a:t>
                      </a:r>
                      <a:r>
                        <a:rPr lang="en-US" sz="1200" b="1" dirty="0">
                          <a:latin typeface="Times New Roman"/>
                          <a:ea typeface="Calibri"/>
                          <a:cs typeface="Times New Roman"/>
                        </a:rPr>
                        <a:t> 48.37'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April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51</a:t>
                      </a:r>
                      <a:r>
                        <a:rPr lang="en-US" sz="1200" b="1">
                          <a:latin typeface="Symbol"/>
                          <a:ea typeface="Calibri"/>
                          <a:cs typeface="Times New Roman"/>
                        </a:rPr>
                        <a:t>°</a:t>
                      </a:r>
                      <a:r>
                        <a:rPr lang="en-US" sz="1200" b="1">
                          <a:latin typeface="Times New Roman"/>
                          <a:ea typeface="Calibri"/>
                          <a:cs typeface="Times New Roman"/>
                        </a:rPr>
                        <a:t> 41.97'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51</a:t>
                      </a:r>
                      <a:r>
                        <a:rPr lang="en-US" sz="1200" b="1" dirty="0">
                          <a:latin typeface="Symbol"/>
                          <a:ea typeface="Calibri"/>
                          <a:cs typeface="Times New Roman"/>
                        </a:rPr>
                        <a:t>°</a:t>
                      </a:r>
                      <a:r>
                        <a:rPr lang="en-US" sz="1200" b="1" dirty="0">
                          <a:latin typeface="Times New Roman"/>
                          <a:ea typeface="Calibri"/>
                          <a:cs typeface="Times New Roman"/>
                        </a:rPr>
                        <a:t> 41.95'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61</a:t>
                      </a:r>
                      <a:r>
                        <a:rPr lang="en-US" sz="1200" b="1">
                          <a:latin typeface="Symbol"/>
                          <a:ea typeface="Calibri"/>
                          <a:cs typeface="Times New Roman"/>
                        </a:rPr>
                        <a:t>°</a:t>
                      </a:r>
                      <a:r>
                        <a:rPr lang="en-US" sz="1200" b="1">
                          <a:latin typeface="Times New Roman"/>
                          <a:ea typeface="Calibri"/>
                          <a:cs typeface="Times New Roman"/>
                        </a:rPr>
                        <a:t> 27.25'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61</a:t>
                      </a:r>
                      <a:r>
                        <a:rPr lang="en-US" sz="1200" b="1" dirty="0">
                          <a:latin typeface="Symbol"/>
                          <a:ea typeface="Calibri"/>
                          <a:cs typeface="Times New Roman"/>
                        </a:rPr>
                        <a:t>°</a:t>
                      </a:r>
                      <a:r>
                        <a:rPr lang="en-US" sz="1200" b="1" dirty="0">
                          <a:latin typeface="Times New Roman"/>
                          <a:ea typeface="Calibri"/>
                          <a:cs typeface="Times New Roman"/>
                        </a:rPr>
                        <a:t> 27.20'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June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65</a:t>
                      </a:r>
                      <a:r>
                        <a:rPr lang="en-US" sz="1200" b="1">
                          <a:latin typeface="Symbol"/>
                          <a:ea typeface="Calibri"/>
                          <a:cs typeface="Times New Roman"/>
                        </a:rPr>
                        <a:t>°</a:t>
                      </a:r>
                      <a:r>
                        <a:rPr lang="en-US" sz="1200" b="1">
                          <a:latin typeface="Times New Roman"/>
                          <a:ea typeface="Calibri"/>
                          <a:cs typeface="Times New Roman"/>
                        </a:rPr>
                        <a:t> 10.57'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65</a:t>
                      </a:r>
                      <a:r>
                        <a:rPr lang="en-US" sz="1200" b="1" dirty="0">
                          <a:latin typeface="Symbol"/>
                          <a:ea typeface="Calibri"/>
                          <a:cs typeface="Times New Roman"/>
                        </a:rPr>
                        <a:t>°</a:t>
                      </a:r>
                      <a:r>
                        <a:rPr lang="en-US" sz="1200" b="1" dirty="0">
                          <a:latin typeface="Times New Roman"/>
                          <a:ea typeface="Calibri"/>
                          <a:cs typeface="Times New Roman"/>
                        </a:rPr>
                        <a:t> 10.52'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July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63</a:t>
                      </a:r>
                      <a:r>
                        <a:rPr lang="en-US" sz="1200" b="1">
                          <a:latin typeface="Symbol"/>
                          <a:ea typeface="Calibri"/>
                          <a:cs typeface="Times New Roman"/>
                        </a:rPr>
                        <a:t>°</a:t>
                      </a:r>
                      <a:r>
                        <a:rPr lang="en-US" sz="1200" b="1">
                          <a:latin typeface="Times New Roman"/>
                          <a:ea typeface="Calibri"/>
                          <a:cs typeface="Times New Roman"/>
                        </a:rPr>
                        <a:t> 20.93'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63</a:t>
                      </a:r>
                      <a:r>
                        <a:rPr lang="en-US" sz="1200" b="1" dirty="0">
                          <a:latin typeface="Symbol"/>
                          <a:ea typeface="Calibri"/>
                          <a:cs typeface="Times New Roman"/>
                        </a:rPr>
                        <a:t>°</a:t>
                      </a:r>
                      <a:r>
                        <a:rPr lang="en-US" sz="1200" b="1" dirty="0">
                          <a:latin typeface="Times New Roman"/>
                          <a:ea typeface="Calibri"/>
                          <a:cs typeface="Times New Roman"/>
                        </a:rPr>
                        <a:t> 20.88'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August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55</a:t>
                      </a:r>
                      <a:r>
                        <a:rPr lang="en-US" sz="1200" b="1">
                          <a:latin typeface="Symbol"/>
                          <a:ea typeface="Calibri"/>
                          <a:cs typeface="Times New Roman"/>
                        </a:rPr>
                        <a:t>°</a:t>
                      </a:r>
                      <a:r>
                        <a:rPr lang="en-US" sz="1200" b="1">
                          <a:latin typeface="Times New Roman"/>
                          <a:ea typeface="Calibri"/>
                          <a:cs typeface="Times New Roman"/>
                        </a:rPr>
                        <a:t> 50.60'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55</a:t>
                      </a:r>
                      <a:r>
                        <a:rPr lang="en-US" sz="1200" b="1" dirty="0">
                          <a:latin typeface="Symbol"/>
                          <a:ea typeface="Calibri"/>
                          <a:cs typeface="Times New Roman"/>
                        </a:rPr>
                        <a:t>°</a:t>
                      </a:r>
                      <a:r>
                        <a:rPr lang="en-US" sz="1200" b="1" dirty="0">
                          <a:latin typeface="Times New Roman"/>
                          <a:ea typeface="Calibri"/>
                          <a:cs typeface="Times New Roman"/>
                        </a:rPr>
                        <a:t> 50.55'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September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44</a:t>
                      </a:r>
                      <a:r>
                        <a:rPr lang="en-US" sz="1200" b="1">
                          <a:latin typeface="Symbol"/>
                          <a:ea typeface="Calibri"/>
                          <a:cs typeface="Times New Roman"/>
                        </a:rPr>
                        <a:t>°</a:t>
                      </a:r>
                      <a:r>
                        <a:rPr lang="en-US" sz="1200" b="1">
                          <a:latin typeface="Times New Roman"/>
                          <a:ea typeface="Calibri"/>
                          <a:cs typeface="Times New Roman"/>
                        </a:rPr>
                        <a:t> 48.49'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44</a:t>
                      </a:r>
                      <a:r>
                        <a:rPr lang="en-US" sz="1200" b="1" dirty="0">
                          <a:latin typeface="Symbol"/>
                          <a:ea typeface="Calibri"/>
                          <a:cs typeface="Times New Roman"/>
                        </a:rPr>
                        <a:t>°</a:t>
                      </a:r>
                      <a:r>
                        <a:rPr lang="en-US" sz="1200" b="1" dirty="0">
                          <a:latin typeface="Times New Roman"/>
                          <a:ea typeface="Calibri"/>
                          <a:cs typeface="Times New Roman"/>
                        </a:rPr>
                        <a:t> 48.44'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October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33</a:t>
                      </a:r>
                      <a:r>
                        <a:rPr lang="en-US" sz="1200" b="1">
                          <a:latin typeface="Symbol"/>
                          <a:ea typeface="Calibri"/>
                          <a:cs typeface="Times New Roman"/>
                        </a:rPr>
                        <a:t>°</a:t>
                      </a:r>
                      <a:r>
                        <a:rPr lang="en-US" sz="1200" b="1">
                          <a:latin typeface="Times New Roman"/>
                          <a:ea typeface="Calibri"/>
                          <a:cs typeface="Times New Roman"/>
                        </a:rPr>
                        <a:t> 16.31'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33</a:t>
                      </a:r>
                      <a:r>
                        <a:rPr lang="en-US" sz="1200" b="1" dirty="0">
                          <a:latin typeface="Symbol"/>
                          <a:ea typeface="Calibri"/>
                          <a:cs typeface="Times New Roman"/>
                        </a:rPr>
                        <a:t>°</a:t>
                      </a:r>
                      <a:r>
                        <a:rPr lang="en-US" sz="1200" b="1" dirty="0">
                          <a:latin typeface="Times New Roman"/>
                          <a:ea typeface="Calibri"/>
                          <a:cs typeface="Times New Roman"/>
                        </a:rPr>
                        <a:t> 16.30'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November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23</a:t>
                      </a:r>
                      <a:r>
                        <a:rPr lang="en-US" sz="1200" b="1">
                          <a:latin typeface="Symbol"/>
                          <a:ea typeface="Calibri"/>
                          <a:cs typeface="Times New Roman"/>
                        </a:rPr>
                        <a:t>°</a:t>
                      </a:r>
                      <a:r>
                        <a:rPr lang="en-US" sz="1200" b="1">
                          <a:latin typeface="Times New Roman"/>
                          <a:ea typeface="Calibri"/>
                          <a:cs typeface="Times New Roman"/>
                        </a:rPr>
                        <a:t> 19.64'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23</a:t>
                      </a:r>
                      <a:r>
                        <a:rPr lang="en-US" sz="1200" b="1" dirty="0">
                          <a:latin typeface="Symbol"/>
                          <a:ea typeface="Calibri"/>
                          <a:cs typeface="Times New Roman"/>
                        </a:rPr>
                        <a:t>°</a:t>
                      </a:r>
                      <a:r>
                        <a:rPr lang="en-US" sz="1200" b="1" dirty="0">
                          <a:latin typeface="Times New Roman"/>
                          <a:ea typeface="Calibri"/>
                          <a:cs typeface="Times New Roman"/>
                        </a:rPr>
                        <a:t> 19.60'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31">
                <a:tc>
                  <a:txBody>
                    <a:bodyPr/>
                    <a:lstStyle/>
                    <a:p>
                      <a:pPr marL="0" marR="0" algn="ctr">
                        <a:spcBef>
                          <a:spcPts val="0"/>
                        </a:spcBef>
                        <a:spcAft>
                          <a:spcPts val="0"/>
                        </a:spcAft>
                      </a:pPr>
                      <a:r>
                        <a:rPr lang="en-US" sz="1200" b="1">
                          <a:latin typeface="Times New Roman"/>
                          <a:ea typeface="Calibri"/>
                          <a:cs typeface="Times New Roman"/>
                        </a:rPr>
                        <a:t>15 December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Calibri"/>
                          <a:cs typeface="Times New Roman"/>
                        </a:rPr>
                        <a:t>18</a:t>
                      </a:r>
                      <a:r>
                        <a:rPr lang="en-US" sz="1200" b="1">
                          <a:latin typeface="Symbol"/>
                          <a:ea typeface="Calibri"/>
                          <a:cs typeface="Times New Roman"/>
                        </a:rPr>
                        <a:t>°</a:t>
                      </a:r>
                      <a:r>
                        <a:rPr lang="en-US" sz="1200" b="1">
                          <a:latin typeface="Times New Roman"/>
                          <a:ea typeface="Calibri"/>
                          <a:cs typeface="Times New Roman"/>
                        </a:rPr>
                        <a:t> 34.88'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cs typeface="Times New Roman"/>
                        </a:rPr>
                        <a:t>18</a:t>
                      </a:r>
                      <a:r>
                        <a:rPr lang="en-US" sz="1200" b="1" dirty="0">
                          <a:latin typeface="Symbol"/>
                          <a:ea typeface="Calibri"/>
                          <a:cs typeface="Times New Roman"/>
                        </a:rPr>
                        <a:t>°</a:t>
                      </a:r>
                      <a:r>
                        <a:rPr lang="en-US" sz="1200" b="1" dirty="0">
                          <a:latin typeface="Times New Roman"/>
                          <a:ea typeface="Calibri"/>
                          <a:cs typeface="Times New Roman"/>
                        </a:rPr>
                        <a:t> 34.86'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381000"/>
            <a:ext cx="7924800" cy="990600"/>
          </a:xfrm>
          <a:prstGeom prst="rect">
            <a:avLst/>
          </a:prstGeom>
          <a:noFill/>
          <a:ln w="9525">
            <a:noFill/>
            <a:miter lim="800000"/>
            <a:headEnd/>
            <a:tailEnd/>
          </a:ln>
        </p:spPr>
        <p:txBody>
          <a:bodyPr anchor="ctr"/>
          <a:lstStyle/>
          <a:p>
            <a:pPr algn="ctr"/>
            <a:r>
              <a:rPr lang="en-US" sz="4400" b="1">
                <a:solidFill>
                  <a:schemeClr val="tx2"/>
                </a:solidFill>
              </a:rPr>
              <a:t>Meridian Transit of Sun</a:t>
            </a:r>
          </a:p>
        </p:txBody>
      </p:sp>
      <p:sp>
        <p:nvSpPr>
          <p:cNvPr id="29699" name="Rectangle 3"/>
          <p:cNvSpPr>
            <a:spLocks noChangeArrowheads="1"/>
          </p:cNvSpPr>
          <p:nvPr/>
        </p:nvSpPr>
        <p:spPr bwMode="auto">
          <a:xfrm>
            <a:off x="1066800" y="1371600"/>
            <a:ext cx="7620000" cy="5257800"/>
          </a:xfrm>
          <a:prstGeom prst="rect">
            <a:avLst/>
          </a:prstGeom>
          <a:noFill/>
          <a:ln w="9525">
            <a:noFill/>
            <a:miter lim="800000"/>
            <a:headEnd/>
            <a:tailEnd/>
          </a:ln>
        </p:spPr>
        <p:txBody>
          <a:bodyPr/>
          <a:lstStyle/>
          <a:p>
            <a:pPr marL="400050" indent="-285750">
              <a:spcBef>
                <a:spcPct val="20000"/>
              </a:spcBef>
            </a:pPr>
            <a:r>
              <a:rPr lang="en-US" sz="3200" dirty="0">
                <a:cs typeface="Times New Roman" pitchFamily="18" charset="0"/>
              </a:rPr>
              <a:t>■ </a:t>
            </a:r>
            <a:r>
              <a:rPr lang="en-US" sz="3200" b="1" dirty="0"/>
              <a:t>GHA</a:t>
            </a:r>
            <a:r>
              <a:rPr lang="en-US" sz="3200" dirty="0"/>
              <a:t> – defines position of apparent Sun</a:t>
            </a:r>
          </a:p>
          <a:p>
            <a:pPr marL="400050" indent="-285750">
              <a:spcBef>
                <a:spcPct val="20000"/>
              </a:spcBef>
            </a:pPr>
            <a:r>
              <a:rPr lang="en-US" sz="3200" dirty="0">
                <a:cs typeface="Times New Roman" pitchFamily="18" charset="0"/>
              </a:rPr>
              <a:t>■</a:t>
            </a:r>
            <a:r>
              <a:rPr lang="en-US" sz="3200" dirty="0"/>
              <a:t> Meridian Transit – apparent Sun crosses observer’s </a:t>
            </a:r>
            <a:r>
              <a:rPr lang="en-US" sz="3200" dirty="0" smtClean="0"/>
              <a:t>meridian</a:t>
            </a:r>
            <a:endParaRPr lang="en-US" sz="3200" dirty="0"/>
          </a:p>
          <a:p>
            <a:pPr marL="400050" indent="-285750">
              <a:spcBef>
                <a:spcPct val="20000"/>
              </a:spcBef>
            </a:pPr>
            <a:r>
              <a:rPr lang="en-US" sz="3200" dirty="0">
                <a:cs typeface="Times New Roman" pitchFamily="18" charset="0"/>
              </a:rPr>
              <a:t>■ </a:t>
            </a:r>
            <a:r>
              <a:rPr lang="en-US" sz="3200" b="1" dirty="0"/>
              <a:t>L</a:t>
            </a:r>
            <a:r>
              <a:rPr lang="en-US" sz="3200" dirty="0"/>
              <a:t>ocal </a:t>
            </a:r>
            <a:r>
              <a:rPr lang="en-US" sz="3200" b="1" dirty="0"/>
              <a:t>H</a:t>
            </a:r>
            <a:r>
              <a:rPr lang="en-US" sz="3200" dirty="0"/>
              <a:t>our </a:t>
            </a:r>
            <a:r>
              <a:rPr lang="en-US" sz="3200" b="1" dirty="0"/>
              <a:t>A</a:t>
            </a:r>
            <a:r>
              <a:rPr lang="en-US" sz="3200" dirty="0"/>
              <a:t>ngle </a:t>
            </a:r>
            <a:r>
              <a:rPr lang="en-US" sz="3200" dirty="0" smtClean="0"/>
              <a:t>( </a:t>
            </a:r>
            <a:r>
              <a:rPr lang="en-US" sz="3200" b="1" dirty="0" smtClean="0"/>
              <a:t>LHA</a:t>
            </a:r>
            <a:r>
              <a:rPr lang="en-US" sz="3200" dirty="0" smtClean="0"/>
              <a:t> ) </a:t>
            </a:r>
            <a:r>
              <a:rPr lang="en-US" sz="3200" dirty="0"/>
              <a:t>= 0</a:t>
            </a:r>
            <a:r>
              <a:rPr lang="en-US" sz="3200" dirty="0">
                <a:sym typeface="Symbol" pitchFamily="18" charset="2"/>
              </a:rPr>
              <a:t> </a:t>
            </a:r>
            <a:r>
              <a:rPr lang="en-US" sz="3200" dirty="0" smtClean="0">
                <a:sym typeface="Symbol" pitchFamily="18" charset="2"/>
              </a:rPr>
              <a:t>00.0'</a:t>
            </a:r>
          </a:p>
          <a:p>
            <a:pPr marL="400050" indent="-285750">
              <a:spcBef>
                <a:spcPct val="20000"/>
              </a:spcBef>
            </a:pPr>
            <a:r>
              <a:rPr lang="en-US" sz="3200" dirty="0" smtClean="0">
                <a:sym typeface="Symbol" pitchFamily="18" charset="2"/>
              </a:rPr>
              <a:t>	</a:t>
            </a:r>
            <a:r>
              <a:rPr lang="en-US" sz="2000" b="1" dirty="0" smtClean="0">
                <a:sym typeface="Symbol" pitchFamily="18" charset="2"/>
              </a:rPr>
              <a:t>GHA = Observer’s Meridian for West Longitudes</a:t>
            </a:r>
          </a:p>
          <a:p>
            <a:pPr marL="400050" indent="-285750">
              <a:spcBef>
                <a:spcPct val="20000"/>
              </a:spcBef>
            </a:pPr>
            <a:r>
              <a:rPr lang="en-US" sz="2000" b="1" dirty="0" smtClean="0">
                <a:sym typeface="Symbol" pitchFamily="18" charset="2"/>
              </a:rPr>
              <a:t>	 GHA = 360</a:t>
            </a:r>
            <a:r>
              <a:rPr lang="en-US" sz="2000" b="1" dirty="0" smtClean="0">
                <a:sym typeface="Symbol"/>
              </a:rPr>
              <a:t></a:t>
            </a:r>
            <a:r>
              <a:rPr lang="en-US" sz="2000" b="1" dirty="0" smtClean="0">
                <a:sym typeface="Symbol" pitchFamily="18" charset="2"/>
              </a:rPr>
              <a:t> -Observer’s Meridian for East Longitudes</a:t>
            </a:r>
          </a:p>
          <a:p>
            <a:pPr marL="400050" indent="-285750">
              <a:spcBef>
                <a:spcPct val="40000"/>
              </a:spcBef>
            </a:pPr>
            <a:r>
              <a:rPr lang="en-US" sz="3200" dirty="0" smtClean="0">
                <a:cs typeface="Times New Roman" pitchFamily="18" charset="0"/>
              </a:rPr>
              <a:t>■ </a:t>
            </a:r>
            <a:r>
              <a:rPr lang="en-US" sz="3200" b="1" dirty="0" smtClean="0"/>
              <a:t>L</a:t>
            </a:r>
            <a:r>
              <a:rPr lang="en-US" sz="3200" dirty="0" smtClean="0"/>
              <a:t>ocal </a:t>
            </a:r>
            <a:r>
              <a:rPr lang="en-US" sz="3200" b="1" dirty="0" smtClean="0"/>
              <a:t>A</a:t>
            </a:r>
            <a:r>
              <a:rPr lang="en-US" sz="3200" dirty="0" smtClean="0"/>
              <a:t>pparent </a:t>
            </a:r>
            <a:r>
              <a:rPr lang="en-US" sz="3200" b="1" dirty="0" smtClean="0"/>
              <a:t>T</a:t>
            </a:r>
            <a:r>
              <a:rPr lang="en-US" sz="3200" dirty="0" smtClean="0"/>
              <a:t>ime ( </a:t>
            </a:r>
            <a:r>
              <a:rPr lang="en-US" sz="3200" b="1" dirty="0" smtClean="0"/>
              <a:t>LAT</a:t>
            </a:r>
            <a:r>
              <a:rPr lang="en-US" sz="3200" dirty="0" smtClean="0"/>
              <a:t> ) = 12-00-00</a:t>
            </a:r>
            <a:endParaRPr lang="en-US" sz="3200" dirty="0"/>
          </a:p>
          <a:p>
            <a:pPr marL="400050" indent="-285750">
              <a:spcBef>
                <a:spcPct val="40000"/>
              </a:spcBef>
            </a:pPr>
            <a:r>
              <a:rPr lang="en-US" sz="3200" dirty="0">
                <a:cs typeface="Times New Roman" pitchFamily="18" charset="0"/>
              </a:rPr>
              <a:t>■ </a:t>
            </a:r>
            <a:r>
              <a:rPr lang="en-US" sz="3200" dirty="0"/>
              <a:t>Meridian Transit of Sun is also known as</a:t>
            </a:r>
            <a:br>
              <a:rPr lang="en-US" sz="3200" dirty="0"/>
            </a:br>
            <a:r>
              <a:rPr lang="en-US" sz="3200" dirty="0" smtClean="0"/>
              <a:t> </a:t>
            </a:r>
            <a:r>
              <a:rPr lang="en-US" sz="3200" b="1" dirty="0" smtClean="0"/>
              <a:t>L</a:t>
            </a:r>
            <a:r>
              <a:rPr lang="en-US" sz="3200" dirty="0" smtClean="0"/>
              <a:t>ocal </a:t>
            </a:r>
            <a:r>
              <a:rPr lang="en-US" sz="3200" b="1" dirty="0"/>
              <a:t>A</a:t>
            </a:r>
            <a:r>
              <a:rPr lang="en-US" sz="3200" dirty="0"/>
              <a:t>pparent </a:t>
            </a:r>
            <a:r>
              <a:rPr lang="en-US" sz="3200" b="1" dirty="0"/>
              <a:t>N</a:t>
            </a:r>
            <a:r>
              <a:rPr lang="en-US" sz="3200" dirty="0"/>
              <a:t>oon </a:t>
            </a:r>
            <a:r>
              <a:rPr lang="en-US" sz="3200" smtClean="0"/>
              <a:t>( </a:t>
            </a:r>
            <a:r>
              <a:rPr lang="en-US" sz="3200" b="1" smtClean="0"/>
              <a:t>LAN </a:t>
            </a:r>
            <a:r>
              <a:rPr lang="en-US" sz="3200" smtClean="0"/>
              <a:t>)</a:t>
            </a:r>
            <a:endParaRPr lang="en-US" sz="3200" dirty="0"/>
          </a:p>
          <a:p>
            <a:pPr marL="400050" indent="-285750">
              <a:spcBef>
                <a:spcPct val="40000"/>
              </a:spcBef>
            </a:pPr>
            <a:endParaRPr lang="en-US" sz="3200" dirty="0"/>
          </a:p>
          <a:p>
            <a:pPr marL="400050" indent="-285750">
              <a:spcBef>
                <a:spcPct val="40000"/>
              </a:spcBef>
            </a:pPr>
            <a:endParaRPr lang="en-US" sz="3200" dirty="0"/>
          </a:p>
          <a:p>
            <a:pPr marL="400050" indent="-285750">
              <a:spcBef>
                <a:spcPct val="40000"/>
              </a:spcBef>
            </a:pPr>
            <a:endParaRPr lang="en-US" sz="3200" dirty="0">
              <a:sym typeface="Symbol" pitchFamily="18" charset="2"/>
            </a:endParaRPr>
          </a:p>
          <a:p>
            <a:pPr marL="400050" indent="-285750">
              <a:spcBef>
                <a:spcPct val="40000"/>
              </a:spcBef>
            </a:pPr>
            <a:endParaRPr lang="en-US" sz="3200" dirty="0"/>
          </a:p>
          <a:p>
            <a:pPr marL="400050" indent="-285750">
              <a:spcBef>
                <a:spcPct val="40000"/>
              </a:spcBef>
            </a:pP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066800" y="381000"/>
            <a:ext cx="7620000" cy="914400"/>
          </a:xfrm>
          <a:prstGeom prst="rect">
            <a:avLst/>
          </a:prstGeom>
          <a:noFill/>
          <a:ln w="9525">
            <a:noFill/>
            <a:miter lim="800000"/>
            <a:headEnd/>
            <a:tailEnd/>
          </a:ln>
        </p:spPr>
        <p:txBody>
          <a:bodyPr anchor="ctr"/>
          <a:lstStyle/>
          <a:p>
            <a:pPr algn="ctr"/>
            <a:r>
              <a:rPr lang="en-US" sz="4400" dirty="0">
                <a:solidFill>
                  <a:schemeClr val="tx2"/>
                </a:solidFill>
              </a:rPr>
              <a:t>Mean Sun &amp; Apparent Sun</a:t>
            </a:r>
          </a:p>
        </p:txBody>
      </p:sp>
      <p:sp>
        <p:nvSpPr>
          <p:cNvPr id="22531" name="Rectangle 3"/>
          <p:cNvSpPr>
            <a:spLocks noChangeArrowheads="1"/>
          </p:cNvSpPr>
          <p:nvPr/>
        </p:nvSpPr>
        <p:spPr bwMode="auto">
          <a:xfrm>
            <a:off x="1066800" y="1295400"/>
            <a:ext cx="7620000" cy="5029200"/>
          </a:xfrm>
          <a:prstGeom prst="rect">
            <a:avLst/>
          </a:prstGeom>
          <a:noFill/>
          <a:ln w="9525">
            <a:noFill/>
            <a:miter lim="800000"/>
            <a:headEnd/>
            <a:tailEnd/>
          </a:ln>
        </p:spPr>
        <p:txBody>
          <a:bodyPr/>
          <a:lstStyle/>
          <a:p>
            <a:pPr marL="342900" indent="-342900">
              <a:spcBef>
                <a:spcPct val="20000"/>
              </a:spcBef>
            </a:pPr>
            <a:r>
              <a:rPr lang="en-US" sz="3200" i="1" dirty="0">
                <a:cs typeface="Times New Roman" pitchFamily="18" charset="0"/>
              </a:rPr>
              <a:t>■</a:t>
            </a:r>
            <a:r>
              <a:rPr lang="en-US" sz="3200" dirty="0">
                <a:cs typeface="Times New Roman" pitchFamily="18" charset="0"/>
              </a:rPr>
              <a:t> </a:t>
            </a:r>
            <a:r>
              <a:rPr lang="en-US" sz="3200" b="1" dirty="0"/>
              <a:t>Mean</a:t>
            </a:r>
            <a:r>
              <a:rPr lang="en-US" sz="3200" dirty="0"/>
              <a:t> </a:t>
            </a:r>
            <a:r>
              <a:rPr lang="en-US" sz="3200" b="1" dirty="0"/>
              <a:t>Sun</a:t>
            </a:r>
            <a:r>
              <a:rPr lang="en-US" sz="3200" dirty="0"/>
              <a:t>  -  an imaginary Sun </a:t>
            </a:r>
            <a:br>
              <a:rPr lang="en-US" sz="3200" dirty="0"/>
            </a:br>
            <a:r>
              <a:rPr lang="en-US" sz="3200" dirty="0"/>
              <a:t>	invented for keeping Zone Time</a:t>
            </a:r>
          </a:p>
          <a:p>
            <a:pPr marL="342900" indent="-342900">
              <a:spcBef>
                <a:spcPct val="20000"/>
              </a:spcBef>
            </a:pPr>
            <a:endParaRPr lang="en-US" sz="1200" dirty="0"/>
          </a:p>
          <a:p>
            <a:pPr marL="342900" indent="-342900">
              <a:spcBef>
                <a:spcPct val="20000"/>
              </a:spcBef>
            </a:pPr>
            <a:r>
              <a:rPr lang="en-US" sz="3200" i="1" dirty="0">
                <a:cs typeface="Times New Roman" pitchFamily="18" charset="0"/>
              </a:rPr>
              <a:t>■ </a:t>
            </a:r>
            <a:r>
              <a:rPr lang="en-US" sz="3200" b="1" dirty="0"/>
              <a:t>Apparent</a:t>
            </a:r>
            <a:r>
              <a:rPr lang="en-US" sz="3200" dirty="0"/>
              <a:t> </a:t>
            </a:r>
            <a:r>
              <a:rPr lang="en-US" sz="3200" b="1" dirty="0"/>
              <a:t>Sun</a:t>
            </a:r>
            <a:r>
              <a:rPr lang="en-US" sz="3200" dirty="0"/>
              <a:t>  -  the observable Sun </a:t>
            </a:r>
            <a:br>
              <a:rPr lang="en-US" sz="3200" dirty="0"/>
            </a:br>
            <a:r>
              <a:rPr lang="en-US" sz="3200" dirty="0"/>
              <a:t>	determines Apparent Time</a:t>
            </a:r>
          </a:p>
          <a:p>
            <a:pPr marL="342900" indent="-342900">
              <a:spcBef>
                <a:spcPct val="20000"/>
              </a:spcBef>
            </a:pPr>
            <a:endParaRPr lang="en-US" sz="1200" i="1" dirty="0">
              <a:cs typeface="Times New Roman" pitchFamily="18" charset="0"/>
            </a:endParaRPr>
          </a:p>
          <a:p>
            <a:pPr marL="342900" indent="-342900">
              <a:spcBef>
                <a:spcPct val="20000"/>
              </a:spcBef>
            </a:pPr>
            <a:r>
              <a:rPr lang="en-US" sz="3200" i="1" dirty="0">
                <a:cs typeface="Times New Roman" pitchFamily="18" charset="0"/>
              </a:rPr>
              <a:t> ■ </a:t>
            </a:r>
            <a:r>
              <a:rPr lang="en-US" sz="3200" dirty="0">
                <a:cs typeface="Times New Roman" pitchFamily="18" charset="0"/>
              </a:rPr>
              <a:t>Difference is </a:t>
            </a:r>
            <a:r>
              <a:rPr lang="en-US" sz="3200" b="1" i="1" dirty="0">
                <a:cs typeface="Times New Roman" pitchFamily="18" charset="0"/>
              </a:rPr>
              <a:t>Equation of Time</a:t>
            </a:r>
          </a:p>
          <a:p>
            <a:pPr marL="342900" indent="-342900">
              <a:spcBef>
                <a:spcPct val="20000"/>
              </a:spcBef>
            </a:pPr>
            <a:endParaRPr lang="en-US" sz="1200" b="1" i="1" dirty="0">
              <a:cs typeface="Times New Roman" pitchFamily="18" charset="0"/>
            </a:endParaRPr>
          </a:p>
          <a:p>
            <a:pPr marL="342900" indent="-342900">
              <a:spcBef>
                <a:spcPct val="20000"/>
              </a:spcBef>
            </a:pPr>
            <a:r>
              <a:rPr lang="en-US" sz="3200" b="1" i="1" dirty="0">
                <a:cs typeface="Times New Roman" pitchFamily="18" charset="0"/>
              </a:rPr>
              <a:t> </a:t>
            </a:r>
            <a:r>
              <a:rPr lang="en-US" sz="3200" i="1" dirty="0">
                <a:cs typeface="Times New Roman" pitchFamily="18" charset="0"/>
              </a:rPr>
              <a:t>■ </a:t>
            </a:r>
            <a:r>
              <a:rPr lang="en-US" sz="3200" dirty="0">
                <a:cs typeface="Times New Roman" pitchFamily="18" charset="0"/>
              </a:rPr>
              <a:t>Meridian Transit occurs at </a:t>
            </a:r>
            <a:r>
              <a:rPr lang="en-US" sz="3200" dirty="0" smtClean="0">
                <a:cs typeface="Times New Roman" pitchFamily="18" charset="0"/>
              </a:rPr>
              <a:t>high noon</a:t>
            </a:r>
            <a:r>
              <a:rPr lang="en-US" sz="3200" i="1" dirty="0" smtClean="0">
                <a:cs typeface="Times New Roman" pitchFamily="18" charset="0"/>
              </a:rPr>
              <a:t> </a:t>
            </a:r>
            <a:r>
              <a:rPr lang="en-US" sz="3200" i="1" dirty="0">
                <a:cs typeface="Times New Roman" pitchFamily="18" charset="0"/>
              </a:rPr>
              <a:t/>
            </a:r>
            <a:br>
              <a:rPr lang="en-US" sz="3200" i="1" dirty="0">
                <a:cs typeface="Times New Roman" pitchFamily="18" charset="0"/>
              </a:rPr>
            </a:br>
            <a:r>
              <a:rPr lang="en-US" sz="3200" i="1" dirty="0">
                <a:cs typeface="Times New Roman" pitchFamily="18" charset="0"/>
              </a:rPr>
              <a:t>	</a:t>
            </a:r>
            <a:r>
              <a:rPr lang="en-US" sz="3200" dirty="0" smtClean="0">
                <a:cs typeface="Times New Roman" pitchFamily="18" charset="0"/>
              </a:rPr>
              <a:t>12 hours Local </a:t>
            </a:r>
            <a:r>
              <a:rPr lang="en-US" sz="3200" dirty="0">
                <a:cs typeface="Times New Roman" pitchFamily="18" charset="0"/>
              </a:rPr>
              <a:t>Apparent </a:t>
            </a:r>
            <a:r>
              <a:rPr lang="en-US" sz="3200" dirty="0" smtClean="0">
                <a:cs typeface="Times New Roman" pitchFamily="18" charset="0"/>
              </a:rPr>
              <a:t>Time ( </a:t>
            </a:r>
            <a:r>
              <a:rPr lang="en-US" sz="3200" b="1" dirty="0" smtClean="0">
                <a:cs typeface="Times New Roman" pitchFamily="18" charset="0"/>
              </a:rPr>
              <a:t>LAT</a:t>
            </a:r>
            <a:r>
              <a:rPr lang="en-US" sz="3200" dirty="0" smtClean="0">
                <a:cs typeface="Times New Roman" pitchFamily="18" charset="0"/>
              </a:rPr>
              <a:t> )</a:t>
            </a:r>
          </a:p>
          <a:p>
            <a:pPr marL="342900" indent="-342900" algn="ctr">
              <a:spcBef>
                <a:spcPct val="20000"/>
              </a:spcBef>
            </a:pPr>
            <a:r>
              <a:rPr lang="en-US" sz="3200" dirty="0" smtClean="0">
                <a:cs typeface="Times New Roman" pitchFamily="18" charset="0"/>
              </a:rPr>
              <a:t>A Sun Dial displays Local Apparent Time</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Text Box 2"/>
          <p:cNvSpPr txBox="1">
            <a:spLocks noChangeArrowheads="1"/>
          </p:cNvSpPr>
          <p:nvPr/>
        </p:nvSpPr>
        <p:spPr bwMode="auto">
          <a:xfrm>
            <a:off x="990600" y="304800"/>
            <a:ext cx="7924800" cy="6340197"/>
          </a:xfrm>
          <a:prstGeom prst="rect">
            <a:avLst/>
          </a:prstGeom>
          <a:noFill/>
          <a:ln w="9525">
            <a:noFill/>
            <a:miter lim="800000"/>
            <a:headEnd/>
            <a:tailEnd/>
          </a:ln>
        </p:spPr>
        <p:txBody>
          <a:bodyPr wrap="square">
            <a:spAutoFit/>
          </a:bodyPr>
          <a:lstStyle/>
          <a:p>
            <a:pPr algn="ctr"/>
            <a:r>
              <a:rPr lang="en-US" sz="3200" b="1" dirty="0" smtClean="0"/>
              <a:t>Meridian Passage &amp; </a:t>
            </a:r>
            <a:r>
              <a:rPr lang="en-US" sz="3200" b="1" i="1" dirty="0" smtClean="0"/>
              <a:t>Equation </a:t>
            </a:r>
            <a:r>
              <a:rPr lang="en-US" sz="3200" b="1" i="1" dirty="0"/>
              <a:t>of </a:t>
            </a:r>
            <a:r>
              <a:rPr lang="en-US" sz="3200" b="1" i="1" dirty="0" smtClean="0"/>
              <a:t>Time</a:t>
            </a:r>
            <a:endParaRPr lang="en-US" sz="1200" b="1" dirty="0"/>
          </a:p>
          <a:p>
            <a:endParaRPr lang="en-US" sz="1200" b="1" dirty="0"/>
          </a:p>
          <a:p>
            <a:r>
              <a:rPr lang="en-US" sz="2000" b="1" dirty="0"/>
              <a:t>The </a:t>
            </a:r>
            <a:r>
              <a:rPr lang="en-US" sz="2000" b="1" i="1" dirty="0"/>
              <a:t>Equation of Time </a:t>
            </a:r>
            <a:r>
              <a:rPr lang="en-US" sz="2000" b="1" dirty="0"/>
              <a:t>listed in the </a:t>
            </a:r>
            <a:r>
              <a:rPr lang="en-US" sz="2000" b="1" i="1" dirty="0"/>
              <a:t>Nautical Almanac </a:t>
            </a:r>
            <a:r>
              <a:rPr lang="en-US" sz="2000" b="1" dirty="0"/>
              <a:t>tabulates the difference between the apparent Sun and mean Sun.</a:t>
            </a:r>
          </a:p>
          <a:p>
            <a:endParaRPr lang="en-US" sz="1200" b="1" dirty="0"/>
          </a:p>
          <a:p>
            <a:r>
              <a:rPr lang="en-US" sz="2000" b="1" dirty="0"/>
              <a:t>If meridian </a:t>
            </a:r>
            <a:r>
              <a:rPr lang="en-US" sz="2000" b="1" dirty="0" smtClean="0"/>
              <a:t>passage at Greenwich </a:t>
            </a:r>
            <a:r>
              <a:rPr lang="en-US" sz="2000" b="1" dirty="0"/>
              <a:t>is earlier than 1200 GMT then the apparent Sun is ahead of the mean Sun and the </a:t>
            </a:r>
            <a:r>
              <a:rPr lang="en-US" sz="2000" b="1" i="1" dirty="0"/>
              <a:t>Equation of Time </a:t>
            </a:r>
            <a:r>
              <a:rPr lang="en-US" sz="2000" b="1" dirty="0"/>
              <a:t>is positive and is shown without a shaded background. </a:t>
            </a:r>
          </a:p>
          <a:p>
            <a:endParaRPr lang="en-US" sz="1200" b="1" dirty="0"/>
          </a:p>
          <a:p>
            <a:endParaRPr lang="en-US" sz="1800" b="1" dirty="0"/>
          </a:p>
          <a:p>
            <a:r>
              <a:rPr lang="en-US" sz="2000" b="1" dirty="0"/>
              <a:t>If meridian </a:t>
            </a:r>
            <a:r>
              <a:rPr lang="en-US" sz="2000" b="1" dirty="0" smtClean="0"/>
              <a:t>passage at Greenwich </a:t>
            </a:r>
            <a:r>
              <a:rPr lang="en-US" sz="2000" b="1" dirty="0"/>
              <a:t>is later than 1200 GMT then the </a:t>
            </a:r>
            <a:r>
              <a:rPr lang="en-US" sz="2000" b="1" dirty="0" smtClean="0"/>
              <a:t>mean </a:t>
            </a:r>
            <a:r>
              <a:rPr lang="en-US" sz="2000" b="1" dirty="0"/>
              <a:t>Sun is </a:t>
            </a:r>
            <a:r>
              <a:rPr lang="en-US" sz="2000" b="1" dirty="0" smtClean="0"/>
              <a:t>ahead </a:t>
            </a:r>
            <a:r>
              <a:rPr lang="en-US" sz="2000" b="1" dirty="0"/>
              <a:t>of the </a:t>
            </a:r>
            <a:r>
              <a:rPr lang="en-US" sz="2000" b="1" dirty="0" smtClean="0"/>
              <a:t>apparent </a:t>
            </a:r>
            <a:r>
              <a:rPr lang="en-US" sz="2000" b="1" dirty="0"/>
              <a:t>Sun and the </a:t>
            </a:r>
            <a:r>
              <a:rPr lang="en-US" sz="2000" b="1" i="1" dirty="0"/>
              <a:t>Equation of Time </a:t>
            </a:r>
            <a:r>
              <a:rPr lang="en-US" sz="2000" b="1" dirty="0"/>
              <a:t>is negative and is shown within a gray shaded background. </a:t>
            </a:r>
          </a:p>
          <a:p>
            <a:endParaRPr lang="en-US" sz="2000" b="1" dirty="0"/>
          </a:p>
          <a:p>
            <a:endParaRPr lang="en-US" sz="2000" b="1" dirty="0"/>
          </a:p>
          <a:p>
            <a:endParaRPr lang="en-US" sz="2000" b="1" dirty="0"/>
          </a:p>
          <a:p>
            <a:endParaRPr lang="en-US" sz="2000" b="1" dirty="0"/>
          </a:p>
          <a:p>
            <a:endParaRPr lang="en-US" sz="2000" b="1" dirty="0"/>
          </a:p>
          <a:p>
            <a:r>
              <a:rPr lang="en-US" sz="2000" b="1" dirty="0"/>
              <a:t>The time of the Sun’s meridian passage listed in the </a:t>
            </a:r>
            <a:r>
              <a:rPr lang="en-US" sz="2000" b="1" i="1" dirty="0"/>
              <a:t>Nautical Almanac</a:t>
            </a:r>
            <a:r>
              <a:rPr lang="en-US" sz="2000" b="1" dirty="0"/>
              <a:t> is the GMT of the Sun’s passage over the prime meridian at Greenwich rounded to the nearest whole minute.</a:t>
            </a:r>
          </a:p>
        </p:txBody>
      </p:sp>
      <p:sp>
        <p:nvSpPr>
          <p:cNvPr id="7" name="Rectangle 6"/>
          <p:cNvSpPr>
            <a:spLocks noChangeArrowheads="1"/>
          </p:cNvSpPr>
          <p:nvPr/>
        </p:nvSpPr>
        <p:spPr bwMode="auto">
          <a:xfrm>
            <a:off x="7315200" y="3810000"/>
            <a:ext cx="1600200" cy="457200"/>
          </a:xfrm>
          <a:prstGeom prst="rect">
            <a:avLst/>
          </a:prstGeom>
          <a:solidFill>
            <a:srgbClr val="C0C0C0"/>
          </a:solidFill>
          <a:ln w="9525" algn="ctr">
            <a:solidFill>
              <a:schemeClr val="tx1"/>
            </a:solidFill>
            <a:round/>
            <a:headEnd/>
            <a:tailEnd/>
          </a:ln>
        </p:spPr>
        <p:txBody>
          <a:bodyPr wrap="none"/>
          <a:lstStyle/>
          <a:p>
            <a:r>
              <a:rPr lang="en-US"/>
              <a:t>      </a:t>
            </a:r>
          </a:p>
        </p:txBody>
      </p:sp>
      <p:sp>
        <p:nvSpPr>
          <p:cNvPr id="8" name="Rectangle 7"/>
          <p:cNvSpPr>
            <a:spLocks noChangeArrowheads="1"/>
          </p:cNvSpPr>
          <p:nvPr/>
        </p:nvSpPr>
        <p:spPr bwMode="auto">
          <a:xfrm>
            <a:off x="7315200" y="2438400"/>
            <a:ext cx="1590675" cy="457200"/>
          </a:xfrm>
          <a:prstGeom prst="rect">
            <a:avLst/>
          </a:prstGeom>
          <a:solidFill>
            <a:schemeClr val="bg1"/>
          </a:solidFill>
          <a:ln w="9525" algn="ctr">
            <a:solidFill>
              <a:schemeClr val="tx1"/>
            </a:solidFill>
            <a:round/>
            <a:headEnd/>
            <a:tailEnd/>
          </a:ln>
        </p:spPr>
        <p:txBody>
          <a:bodyPr wrap="none"/>
          <a:lstStyle/>
          <a:p>
            <a:r>
              <a:rPr lang="en-US"/>
              <a:t>      </a:t>
            </a:r>
          </a:p>
        </p:txBody>
      </p:sp>
      <p:pic>
        <p:nvPicPr>
          <p:cNvPr id="5" name="Picture 7"/>
          <p:cNvPicPr>
            <a:picLocks noChangeAspect="1" noChangeArrowheads="1"/>
          </p:cNvPicPr>
          <p:nvPr/>
        </p:nvPicPr>
        <p:blipFill>
          <a:blip r:embed="rId3" cstate="print"/>
          <a:srcRect/>
          <a:stretch>
            <a:fillRect/>
          </a:stretch>
        </p:blipFill>
        <p:spPr bwMode="auto">
          <a:xfrm>
            <a:off x="3657600" y="4191000"/>
            <a:ext cx="2190750" cy="1371600"/>
          </a:xfrm>
          <a:prstGeom prst="rect">
            <a:avLst/>
          </a:prstGeom>
          <a:noFill/>
          <a:ln w="9525">
            <a:noFill/>
            <a:miter lim="800000"/>
            <a:headEnd/>
            <a:tailEnd/>
          </a:ln>
        </p:spPr>
      </p:pic>
      <p:sp>
        <p:nvSpPr>
          <p:cNvPr id="9" name="Flowchart: Process 8"/>
          <p:cNvSpPr/>
          <p:nvPr/>
        </p:nvSpPr>
        <p:spPr bwMode="auto">
          <a:xfrm>
            <a:off x="5301048" y="4384590"/>
            <a:ext cx="533400" cy="1143000"/>
          </a:xfrm>
          <a:prstGeom prst="flowChartProcess">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29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291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2914">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62914">
                                            <p:txEl>
                                              <p:pRg st="13" end="1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914400" y="304800"/>
          <a:ext cx="7772400" cy="5829300"/>
        </p:xfrm>
        <a:graphic>
          <a:graphicData uri="http://schemas.openxmlformats.org/presentationml/2006/ole">
            <p:oleObj spid="_x0000_s2050" name="Worksheet" r:id="rId4" imgW="11800080" imgH="8482680" progId="Excel.Sheet.8">
              <p:embed/>
            </p:oleObj>
          </a:graphicData>
        </a:graphic>
      </p:graphicFrame>
      <p:sp>
        <p:nvSpPr>
          <p:cNvPr id="2051" name="Line 3"/>
          <p:cNvSpPr>
            <a:spLocks noChangeShapeType="1"/>
          </p:cNvSpPr>
          <p:nvPr/>
        </p:nvSpPr>
        <p:spPr bwMode="auto">
          <a:xfrm>
            <a:off x="1066800" y="1600200"/>
            <a:ext cx="0" cy="0"/>
          </a:xfrm>
          <a:prstGeom prst="line">
            <a:avLst/>
          </a:prstGeom>
          <a:noFill/>
          <a:ln w="9525">
            <a:solidFill>
              <a:schemeClr val="tx1"/>
            </a:solidFill>
            <a:round/>
            <a:headEnd/>
            <a:tailEnd/>
          </a:ln>
        </p:spPr>
        <p:txBody>
          <a:bodyPr/>
          <a:lstStyle/>
          <a:p>
            <a:endParaRPr lang="en-US"/>
          </a:p>
        </p:txBody>
      </p:sp>
      <p:sp>
        <p:nvSpPr>
          <p:cNvPr id="6" name="TextBox 5"/>
          <p:cNvSpPr txBox="1"/>
          <p:nvPr/>
        </p:nvSpPr>
        <p:spPr>
          <a:xfrm>
            <a:off x="1066800" y="5986463"/>
            <a:ext cx="3886200" cy="276225"/>
          </a:xfrm>
          <a:prstGeom prst="rect">
            <a:avLst/>
          </a:prstGeom>
          <a:solidFill>
            <a:srgbClr val="A1A1A1"/>
          </a:solidFill>
          <a:ln>
            <a:solidFill>
              <a:schemeClr val="tx1"/>
            </a:solidFill>
          </a:ln>
        </p:spPr>
        <p:txBody>
          <a:bodyPr>
            <a:spAutoFit/>
          </a:bodyPr>
          <a:lstStyle/>
          <a:p>
            <a:pPr>
              <a:defRPr/>
            </a:pPr>
            <a:r>
              <a:rPr lang="en-US" sz="1200" dirty="0"/>
              <a:t>  </a:t>
            </a:r>
            <a:r>
              <a:rPr lang="en-US" sz="1200" b="1" dirty="0"/>
              <a:t>The Nautical Almanac Values Shown In </a:t>
            </a:r>
            <a:r>
              <a:rPr lang="en-US" sz="1200" b="1" dirty="0" smtClean="0"/>
              <a:t>Gray </a:t>
            </a:r>
            <a:r>
              <a:rPr lang="en-US" sz="1200" b="1" dirty="0"/>
              <a:t>Box </a:t>
            </a:r>
          </a:p>
        </p:txBody>
      </p:sp>
      <p:sp>
        <p:nvSpPr>
          <p:cNvPr id="7" name="TextBox 6"/>
          <p:cNvSpPr txBox="1">
            <a:spLocks noChangeArrowheads="1"/>
          </p:cNvSpPr>
          <p:nvPr/>
        </p:nvSpPr>
        <p:spPr bwMode="auto">
          <a:xfrm>
            <a:off x="4953000" y="5981700"/>
            <a:ext cx="3886200" cy="276225"/>
          </a:xfrm>
          <a:prstGeom prst="rect">
            <a:avLst/>
          </a:prstGeom>
          <a:solidFill>
            <a:schemeClr val="bg1"/>
          </a:solidFill>
          <a:ln w="9525">
            <a:solidFill>
              <a:schemeClr val="tx1"/>
            </a:solidFill>
            <a:miter lim="800000"/>
            <a:headEnd/>
            <a:tailEnd/>
          </a:ln>
        </p:spPr>
        <p:txBody>
          <a:bodyPr>
            <a:spAutoFit/>
          </a:bodyPr>
          <a:lstStyle/>
          <a:p>
            <a:r>
              <a:rPr lang="en-US" sz="1200"/>
              <a:t>       </a:t>
            </a:r>
            <a:r>
              <a:rPr lang="en-US" sz="1200" b="1"/>
              <a:t>The Nautical Almanac Values Shown In White Box </a:t>
            </a:r>
          </a:p>
        </p:txBody>
      </p:sp>
      <p:pic>
        <p:nvPicPr>
          <p:cNvPr id="2055" name="Picture 7"/>
          <p:cNvPicPr>
            <a:picLocks noChangeAspect="1" noChangeArrowheads="1"/>
          </p:cNvPicPr>
          <p:nvPr/>
        </p:nvPicPr>
        <p:blipFill>
          <a:blip r:embed="rId5" cstate="print"/>
          <a:srcRect/>
          <a:stretch>
            <a:fillRect/>
          </a:stretch>
        </p:blipFill>
        <p:spPr bwMode="auto">
          <a:xfrm>
            <a:off x="1543050" y="1066800"/>
            <a:ext cx="2190750" cy="1371600"/>
          </a:xfrm>
          <a:prstGeom prst="rect">
            <a:avLst/>
          </a:prstGeom>
          <a:noFill/>
          <a:ln w="9525">
            <a:noFill/>
            <a:miter lim="800000"/>
            <a:headEnd/>
            <a:tailEnd/>
          </a:ln>
        </p:spPr>
      </p:pic>
      <p:cxnSp>
        <p:nvCxnSpPr>
          <p:cNvPr id="9" name="Straight Arrow Connector 8"/>
          <p:cNvCxnSpPr>
            <a:cxnSpLocks noChangeShapeType="1"/>
            <a:stCxn id="2055" idx="2"/>
          </p:cNvCxnSpPr>
          <p:nvPr/>
        </p:nvCxnSpPr>
        <p:spPr bwMode="auto">
          <a:xfrm>
            <a:off x="2638425" y="2438400"/>
            <a:ext cx="581025" cy="1066800"/>
          </a:xfrm>
          <a:prstGeom prst="straightConnector1">
            <a:avLst/>
          </a:prstGeom>
          <a:noFill/>
          <a:ln w="22225" algn="ctr">
            <a:solidFill>
              <a:schemeClr val="tx1"/>
            </a:solidFill>
            <a:round/>
            <a:headEnd/>
            <a:tailEnd type="arrow" w="med" len="med"/>
          </a:ln>
        </p:spPr>
      </p:cxnSp>
      <p:sp>
        <p:nvSpPr>
          <p:cNvPr id="10" name="TextBox 9"/>
          <p:cNvSpPr txBox="1">
            <a:spLocks noChangeArrowheads="1"/>
          </p:cNvSpPr>
          <p:nvPr/>
        </p:nvSpPr>
        <p:spPr bwMode="auto">
          <a:xfrm>
            <a:off x="3962400" y="4186237"/>
            <a:ext cx="2286000" cy="461963"/>
          </a:xfrm>
          <a:prstGeom prst="rect">
            <a:avLst/>
          </a:prstGeom>
          <a:solidFill>
            <a:schemeClr val="bg1"/>
          </a:solidFill>
          <a:ln w="9525">
            <a:solidFill>
              <a:schemeClr val="tx1"/>
            </a:solidFill>
            <a:miter lim="800000"/>
            <a:headEnd/>
            <a:tailEnd/>
          </a:ln>
        </p:spPr>
        <p:txBody>
          <a:bodyPr>
            <a:spAutoFit/>
          </a:bodyPr>
          <a:lstStyle/>
          <a:p>
            <a:r>
              <a:rPr lang="en-US" sz="1200"/>
              <a:t>Rate of change in the value of the </a:t>
            </a:r>
            <a:r>
              <a:rPr lang="en-US" sz="1200" b="1" i="1"/>
              <a:t>Eqn. of Time </a:t>
            </a:r>
            <a:r>
              <a:rPr lang="en-US" sz="1200">
                <a:latin typeface="Calibri" pitchFamily="34" charset="0"/>
              </a:rPr>
              <a:t>≈ 30 seconds/day</a:t>
            </a:r>
            <a:endParaRPr lang="en-US" sz="1200"/>
          </a:p>
        </p:txBody>
      </p:sp>
      <p:sp>
        <p:nvSpPr>
          <p:cNvPr id="11" name="TextBox 10"/>
          <p:cNvSpPr txBox="1">
            <a:spLocks noChangeArrowheads="1"/>
          </p:cNvSpPr>
          <p:nvPr/>
        </p:nvSpPr>
        <p:spPr bwMode="auto">
          <a:xfrm>
            <a:off x="3962400" y="3581400"/>
            <a:ext cx="2286000" cy="461963"/>
          </a:xfrm>
          <a:prstGeom prst="rect">
            <a:avLst/>
          </a:prstGeom>
          <a:solidFill>
            <a:schemeClr val="bg1"/>
          </a:solidFill>
          <a:ln w="9525">
            <a:solidFill>
              <a:schemeClr val="tx1"/>
            </a:solidFill>
            <a:miter lim="800000"/>
            <a:headEnd/>
            <a:tailEnd/>
          </a:ln>
        </p:spPr>
        <p:txBody>
          <a:bodyPr>
            <a:spAutoFit/>
          </a:bodyPr>
          <a:lstStyle/>
          <a:p>
            <a:r>
              <a:rPr lang="en-US" sz="1200"/>
              <a:t>Rate of change in the value of the </a:t>
            </a:r>
            <a:r>
              <a:rPr lang="en-US" sz="1200" b="1" i="1"/>
              <a:t>Eqn. of Time </a:t>
            </a:r>
            <a:r>
              <a:rPr lang="en-US" sz="1200">
                <a:latin typeface="Calibri" pitchFamily="34" charset="0"/>
              </a:rPr>
              <a:t>≈ 0 seconds/day</a:t>
            </a:r>
            <a:endParaRPr lang="en-US" sz="1200"/>
          </a:p>
        </p:txBody>
      </p:sp>
      <p:cxnSp>
        <p:nvCxnSpPr>
          <p:cNvPr id="2059" name="Straight Arrow Connector 12"/>
          <p:cNvCxnSpPr>
            <a:cxnSpLocks noChangeShapeType="1"/>
          </p:cNvCxnSpPr>
          <p:nvPr/>
        </p:nvCxnSpPr>
        <p:spPr bwMode="auto">
          <a:xfrm>
            <a:off x="5105400" y="4648200"/>
            <a:ext cx="0" cy="381000"/>
          </a:xfrm>
          <a:prstGeom prst="straightConnector1">
            <a:avLst/>
          </a:prstGeom>
          <a:noFill/>
          <a:ln w="19050" algn="ctr">
            <a:solidFill>
              <a:schemeClr val="tx1"/>
            </a:solidFill>
            <a:round/>
            <a:headEnd/>
            <a:tailEnd type="arrow" w="med" len="med"/>
          </a:ln>
        </p:spPr>
      </p:cxnSp>
      <p:cxnSp>
        <p:nvCxnSpPr>
          <p:cNvPr id="2060" name="Straight Arrow Connector 15"/>
          <p:cNvCxnSpPr>
            <a:cxnSpLocks noChangeShapeType="1"/>
            <a:stCxn id="11" idx="1"/>
          </p:cNvCxnSpPr>
          <p:nvPr/>
        </p:nvCxnSpPr>
        <p:spPr bwMode="auto">
          <a:xfrm flipH="1">
            <a:off x="2457450" y="3812382"/>
            <a:ext cx="1504950" cy="531018"/>
          </a:xfrm>
          <a:prstGeom prst="straightConnector1">
            <a:avLst/>
          </a:prstGeom>
          <a:noFill/>
          <a:ln w="19050" algn="ctr">
            <a:solidFill>
              <a:schemeClr val="tx1"/>
            </a:solidFill>
            <a:round/>
            <a:headEnd/>
            <a:tailEnd type="arrow" w="med" len="med"/>
          </a:ln>
        </p:spPr>
      </p:cxnSp>
      <p:cxnSp>
        <p:nvCxnSpPr>
          <p:cNvPr id="17" name="Straight Arrow Connector 16"/>
          <p:cNvCxnSpPr>
            <a:cxnSpLocks noChangeShapeType="1"/>
            <a:stCxn id="16" idx="2"/>
          </p:cNvCxnSpPr>
          <p:nvPr/>
        </p:nvCxnSpPr>
        <p:spPr bwMode="auto">
          <a:xfrm flipH="1">
            <a:off x="6705602" y="2451795"/>
            <a:ext cx="423297" cy="1020453"/>
          </a:xfrm>
          <a:prstGeom prst="straightConnector1">
            <a:avLst/>
          </a:prstGeom>
          <a:noFill/>
          <a:ln w="22225" algn="ctr">
            <a:solidFill>
              <a:schemeClr val="tx1"/>
            </a:solidFill>
            <a:round/>
            <a:headEnd/>
            <a:tailEnd type="arrow" w="med" len="med"/>
          </a:ln>
        </p:spPr>
      </p:cxnSp>
      <p:cxnSp>
        <p:nvCxnSpPr>
          <p:cNvPr id="22" name="Straight Arrow Connector 15"/>
          <p:cNvCxnSpPr>
            <a:cxnSpLocks noChangeShapeType="1"/>
            <a:stCxn id="11" idx="3"/>
          </p:cNvCxnSpPr>
          <p:nvPr/>
        </p:nvCxnSpPr>
        <p:spPr bwMode="auto">
          <a:xfrm>
            <a:off x="6248400" y="3812382"/>
            <a:ext cx="1552575" cy="540543"/>
          </a:xfrm>
          <a:prstGeom prst="straightConnector1">
            <a:avLst/>
          </a:prstGeom>
          <a:noFill/>
          <a:ln w="19050" algn="ctr">
            <a:solidFill>
              <a:schemeClr val="tx1"/>
            </a:solidFill>
            <a:round/>
            <a:headEnd/>
            <a:tailEnd type="arrow" w="med" len="med"/>
          </a:ln>
        </p:spPr>
      </p:cxnSp>
      <p:grpSp>
        <p:nvGrpSpPr>
          <p:cNvPr id="39" name="Group 38"/>
          <p:cNvGrpSpPr/>
          <p:nvPr/>
        </p:nvGrpSpPr>
        <p:grpSpPr>
          <a:xfrm>
            <a:off x="5867400" y="1066800"/>
            <a:ext cx="2522998" cy="1384995"/>
            <a:chOff x="5867400" y="1066800"/>
            <a:chExt cx="2522998" cy="1384995"/>
          </a:xfrm>
        </p:grpSpPr>
        <p:sp>
          <p:nvSpPr>
            <p:cNvPr id="16" name="TextBox 3"/>
            <p:cNvSpPr txBox="1">
              <a:spLocks noChangeArrowheads="1"/>
            </p:cNvSpPr>
            <p:nvPr/>
          </p:nvSpPr>
          <p:spPr bwMode="auto">
            <a:xfrm>
              <a:off x="5867400" y="1066800"/>
              <a:ext cx="2522998" cy="1384995"/>
            </a:xfrm>
            <a:prstGeom prst="rect">
              <a:avLst/>
            </a:prstGeom>
            <a:solidFill>
              <a:schemeClr val="accent3"/>
            </a:solidFill>
            <a:ln w="9525">
              <a:solidFill>
                <a:schemeClr val="tx1"/>
              </a:solidFill>
              <a:miter lim="800000"/>
              <a:headEnd/>
              <a:tailEnd/>
            </a:ln>
          </p:spPr>
          <p:txBody>
            <a:bodyPr wrap="none">
              <a:spAutoFit/>
            </a:bodyPr>
            <a:lstStyle/>
            <a:p>
              <a:pPr>
                <a:defRPr/>
              </a:pPr>
              <a:r>
                <a:rPr lang="en-US" sz="1200" b="1" dirty="0"/>
                <a:t>                        Sun  </a:t>
              </a:r>
            </a:p>
            <a:p>
              <a:pPr>
                <a:defRPr/>
              </a:pPr>
              <a:r>
                <a:rPr lang="en-US" sz="1200" b="1" dirty="0"/>
                <a:t>Day        </a:t>
              </a:r>
              <a:r>
                <a:rPr lang="en-US" sz="1200" b="1" i="1" dirty="0"/>
                <a:t>Eqn. of Time           </a:t>
              </a:r>
              <a:r>
                <a:rPr lang="en-US" sz="1200" b="1" dirty="0"/>
                <a:t>Mer.</a:t>
              </a:r>
            </a:p>
            <a:p>
              <a:pPr>
                <a:defRPr/>
              </a:pPr>
              <a:r>
                <a:rPr lang="en-US" sz="1200" b="1" dirty="0"/>
                <a:t>             00h         12h             Pass.</a:t>
              </a:r>
            </a:p>
            <a:p>
              <a:pPr>
                <a:defRPr/>
              </a:pPr>
              <a:r>
                <a:rPr lang="en-US" sz="1200" b="1" dirty="0"/>
                <a:t>    </a:t>
              </a:r>
              <a:r>
                <a:rPr lang="en-US" sz="1200" b="1" dirty="0" smtClean="0"/>
                <a:t>  </a:t>
              </a:r>
              <a:r>
                <a:rPr lang="en-US" sz="1200" b="1" dirty="0"/>
                <a:t>d     </a:t>
              </a:r>
              <a:r>
                <a:rPr lang="en-US" sz="1200" b="1" dirty="0" smtClean="0"/>
                <a:t>  </a:t>
              </a:r>
              <a:r>
                <a:rPr lang="en-US" sz="1200" b="1" dirty="0"/>
                <a:t>m    s    m    s        h      m</a:t>
              </a:r>
            </a:p>
            <a:p>
              <a:pPr>
                <a:defRPr/>
              </a:pPr>
              <a:r>
                <a:rPr lang="en-US" sz="1200" b="1" dirty="0"/>
                <a:t>     </a:t>
              </a:r>
              <a:r>
                <a:rPr lang="en-US" sz="1200" b="1" dirty="0" smtClean="0"/>
                <a:t>30     09   55   10   05      </a:t>
              </a:r>
              <a:r>
                <a:rPr lang="en-US" sz="1200" b="1" dirty="0"/>
                <a:t>11    </a:t>
              </a:r>
              <a:r>
                <a:rPr lang="en-US" sz="1200" b="1" dirty="0" smtClean="0"/>
                <a:t>50</a:t>
              </a:r>
              <a:endParaRPr lang="en-US" sz="1200" b="1" dirty="0"/>
            </a:p>
            <a:p>
              <a:pPr>
                <a:defRPr/>
              </a:pPr>
              <a:r>
                <a:rPr lang="en-US" sz="1200" b="1" dirty="0"/>
                <a:t>     </a:t>
              </a:r>
              <a:r>
                <a:rPr lang="en-US" sz="1200" b="1" dirty="0" smtClean="0"/>
                <a:t>  1     10   15   10   25      </a:t>
              </a:r>
              <a:r>
                <a:rPr lang="en-US" sz="1200" b="1" dirty="0"/>
                <a:t>11    </a:t>
              </a:r>
              <a:r>
                <a:rPr lang="en-US" sz="1200" b="1" dirty="0" smtClean="0"/>
                <a:t>50    </a:t>
              </a:r>
              <a:endParaRPr lang="en-US" sz="1200" b="1" dirty="0"/>
            </a:p>
            <a:p>
              <a:pPr>
                <a:defRPr/>
              </a:pPr>
              <a:r>
                <a:rPr lang="en-US" sz="1200" b="1" dirty="0"/>
                <a:t>     </a:t>
              </a:r>
              <a:r>
                <a:rPr lang="en-US" sz="1200" b="1" dirty="0" smtClean="0"/>
                <a:t>  2     10   34   10   44      </a:t>
              </a:r>
              <a:r>
                <a:rPr lang="en-US" sz="1200" b="1" dirty="0"/>
                <a:t>11    </a:t>
              </a:r>
              <a:r>
                <a:rPr lang="en-US" sz="1200" b="1" dirty="0" smtClean="0"/>
                <a:t>49</a:t>
              </a:r>
              <a:endParaRPr lang="en-US" sz="1200" b="1" dirty="0"/>
            </a:p>
          </p:txBody>
        </p:sp>
        <p:cxnSp>
          <p:nvCxnSpPr>
            <p:cNvPr id="34" name="Straight Connector 33"/>
            <p:cNvCxnSpPr/>
            <p:nvPr/>
          </p:nvCxnSpPr>
          <p:spPr bwMode="auto">
            <a:xfrm>
              <a:off x="5867400" y="1668162"/>
              <a:ext cx="252299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392562" y="1066800"/>
              <a:ext cx="0" cy="1371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V="1">
              <a:off x="7560276" y="1371600"/>
              <a:ext cx="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Ron\Documents\Cute PDFs\Analemma copy.jpg"/>
          <p:cNvPicPr>
            <a:picLocks noChangeAspect="1" noChangeArrowheads="1"/>
          </p:cNvPicPr>
          <p:nvPr/>
        </p:nvPicPr>
        <p:blipFill>
          <a:blip r:embed="rId2" cstate="print"/>
          <a:srcRect/>
          <a:stretch>
            <a:fillRect/>
          </a:stretch>
        </p:blipFill>
        <p:spPr bwMode="auto">
          <a:xfrm>
            <a:off x="957162" y="814785"/>
            <a:ext cx="7882037" cy="535741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323671"/>
            <a:ext cx="7924800" cy="1200329"/>
          </a:xfrm>
          <a:prstGeom prst="rect">
            <a:avLst/>
          </a:prstGeom>
          <a:noFill/>
        </p:spPr>
        <p:txBody>
          <a:bodyPr wrap="square" rtlCol="0">
            <a:spAutoFit/>
          </a:bodyPr>
          <a:lstStyle/>
          <a:p>
            <a:pPr algn="ctr"/>
            <a:r>
              <a:rPr lang="en-US" b="1" dirty="0" err="1" smtClean="0">
                <a:cs typeface="Arial" pitchFamily="34" charset="0"/>
              </a:rPr>
              <a:t>Kepler's</a:t>
            </a:r>
            <a:r>
              <a:rPr lang="en-US" b="1" dirty="0" smtClean="0">
                <a:cs typeface="Arial" pitchFamily="34" charset="0"/>
              </a:rPr>
              <a:t> Second Law</a:t>
            </a:r>
            <a:endParaRPr lang="en-US" b="1" i="1" dirty="0" smtClean="0">
              <a:cs typeface="Arial" pitchFamily="34" charset="0"/>
            </a:endParaRPr>
          </a:p>
          <a:p>
            <a:r>
              <a:rPr lang="en-US" b="1" dirty="0" smtClean="0">
                <a:cs typeface="Arial" pitchFamily="34" charset="0"/>
              </a:rPr>
              <a:t>A line joining the Earth to the Sun sweeps out equal areas in equal times as the Earth moves in it’s elliptical orbit.</a:t>
            </a:r>
            <a:r>
              <a:rPr lang="en-US" dirty="0" smtClean="0">
                <a:cs typeface="Arial" pitchFamily="34" charset="0"/>
              </a:rPr>
              <a:t> </a:t>
            </a:r>
            <a:endParaRPr lang="en-US" dirty="0"/>
          </a:p>
        </p:txBody>
      </p:sp>
      <p:sp>
        <p:nvSpPr>
          <p:cNvPr id="5" name="Rectangle 4"/>
          <p:cNvSpPr/>
          <p:nvPr/>
        </p:nvSpPr>
        <p:spPr bwMode="auto">
          <a:xfrm>
            <a:off x="2286000" y="4343400"/>
            <a:ext cx="838200" cy="228600"/>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latin typeface="Times New Roman" pitchFamily="18" charset="0"/>
            </a:endParaRPr>
          </a:p>
        </p:txBody>
      </p:sp>
      <p:sp>
        <p:nvSpPr>
          <p:cNvPr id="4" name="AutoShape 31"/>
          <p:cNvSpPr>
            <a:spLocks noChangeArrowheads="1"/>
          </p:cNvSpPr>
          <p:nvPr/>
        </p:nvSpPr>
        <p:spPr bwMode="auto">
          <a:xfrm>
            <a:off x="2543175" y="3600450"/>
            <a:ext cx="1209675" cy="1219200"/>
          </a:xfrm>
          <a:prstGeom prst="sun">
            <a:avLst>
              <a:gd name="adj" fmla="val 25000"/>
            </a:avLst>
          </a:prstGeom>
          <a:solidFill>
            <a:srgbClr val="F2FD0D"/>
          </a:solidFill>
          <a:ln w="9525">
            <a:solidFill>
              <a:schemeClr val="tx1"/>
            </a:solidFill>
            <a:miter lim="800000"/>
            <a:headEnd/>
            <a:tailEnd/>
          </a:ln>
        </p:spPr>
        <p:txBody>
          <a:bodyPr wrap="none" anchor="ctr"/>
          <a:lstStyle/>
          <a:p>
            <a:pPr algn="ctr" eaLnBrk="0" hangingPunct="0"/>
            <a:endParaRPr lang="en-US" sz="1600" b="1" dirty="0"/>
          </a:p>
        </p:txBody>
      </p:sp>
      <p:sp>
        <p:nvSpPr>
          <p:cNvPr id="11" name="TextBox 10"/>
          <p:cNvSpPr txBox="1"/>
          <p:nvPr/>
        </p:nvSpPr>
        <p:spPr>
          <a:xfrm>
            <a:off x="6858000" y="2209800"/>
            <a:ext cx="300082" cy="369332"/>
          </a:xfrm>
          <a:prstGeom prst="rect">
            <a:avLst/>
          </a:prstGeom>
          <a:noFill/>
        </p:spPr>
        <p:txBody>
          <a:bodyPr wrap="none" rtlCol="0">
            <a:spAutoFit/>
          </a:bodyPr>
          <a:lstStyle/>
          <a:p>
            <a:r>
              <a:rPr lang="en-US" sz="1800" b="1" dirty="0" smtClean="0">
                <a:solidFill>
                  <a:srgbClr val="FF3300"/>
                </a:solidFill>
              </a:rPr>
              <a:t>0</a:t>
            </a:r>
            <a:endParaRPr lang="en-US" sz="1800" b="1" dirty="0">
              <a:solidFill>
                <a:srgbClr val="FF3300"/>
              </a:solidFill>
            </a:endParaRPr>
          </a:p>
        </p:txBody>
      </p:sp>
      <p:pic>
        <p:nvPicPr>
          <p:cNvPr id="105474" name="Picture 2" descr="C:\Users\Ron\Documents\NOSPS Classes\USPS_Advanced_Grade_Classes\Offshore_Navigation_Classes\Sight Reduction Methods &amp; Tables\ge28_ctp_21.jpg"/>
          <p:cNvPicPr>
            <a:picLocks noChangeAspect="1" noChangeArrowheads="1"/>
          </p:cNvPicPr>
          <p:nvPr/>
        </p:nvPicPr>
        <p:blipFill>
          <a:blip r:embed="rId3" cstate="print"/>
          <a:srcRect/>
          <a:stretch>
            <a:fillRect/>
          </a:stretch>
        </p:blipFill>
        <p:spPr bwMode="auto">
          <a:xfrm>
            <a:off x="1066800" y="1600200"/>
            <a:ext cx="7941734" cy="5105400"/>
          </a:xfrm>
          <a:prstGeom prst="rect">
            <a:avLst/>
          </a:prstGeom>
          <a:noFill/>
        </p:spPr>
      </p:pic>
      <p:grpSp>
        <p:nvGrpSpPr>
          <p:cNvPr id="2" name="Group 24"/>
          <p:cNvGrpSpPr/>
          <p:nvPr/>
        </p:nvGrpSpPr>
        <p:grpSpPr>
          <a:xfrm>
            <a:off x="1083734" y="1600200"/>
            <a:ext cx="7439025" cy="5017532"/>
            <a:chOff x="1083734" y="1600200"/>
            <a:chExt cx="7439025" cy="5017532"/>
          </a:xfrm>
        </p:grpSpPr>
        <p:sp>
          <p:nvSpPr>
            <p:cNvPr id="7" name="TextBox 6"/>
            <p:cNvSpPr txBox="1"/>
            <p:nvPr/>
          </p:nvSpPr>
          <p:spPr>
            <a:xfrm>
              <a:off x="2953491" y="5879068"/>
              <a:ext cx="492443" cy="369332"/>
            </a:xfrm>
            <a:prstGeom prst="rect">
              <a:avLst/>
            </a:prstGeom>
            <a:noFill/>
          </p:spPr>
          <p:txBody>
            <a:bodyPr wrap="none" rtlCol="0">
              <a:spAutoFit/>
            </a:bodyPr>
            <a:lstStyle/>
            <a:p>
              <a:r>
                <a:rPr lang="en-US" sz="1800" b="1" dirty="0" smtClean="0">
                  <a:solidFill>
                    <a:srgbClr val="FF3300"/>
                  </a:solidFill>
                </a:rPr>
                <a:t>-15</a:t>
              </a:r>
              <a:endParaRPr lang="en-US" sz="1800" b="1" dirty="0">
                <a:solidFill>
                  <a:srgbClr val="FF3300"/>
                </a:solidFill>
              </a:endParaRPr>
            </a:p>
          </p:txBody>
        </p:sp>
        <p:sp>
          <p:nvSpPr>
            <p:cNvPr id="8" name="TextBox 7"/>
            <p:cNvSpPr txBox="1"/>
            <p:nvPr/>
          </p:nvSpPr>
          <p:spPr>
            <a:xfrm>
              <a:off x="1375574" y="3962400"/>
              <a:ext cx="377026" cy="369332"/>
            </a:xfrm>
            <a:prstGeom prst="rect">
              <a:avLst/>
            </a:prstGeom>
            <a:noFill/>
          </p:spPr>
          <p:txBody>
            <a:bodyPr wrap="none" rtlCol="0">
              <a:spAutoFit/>
            </a:bodyPr>
            <a:lstStyle/>
            <a:p>
              <a:r>
                <a:rPr lang="en-US" sz="1800" b="1" dirty="0" smtClean="0">
                  <a:solidFill>
                    <a:srgbClr val="FF3300"/>
                  </a:solidFill>
                </a:rPr>
                <a:t>-5</a:t>
              </a:r>
              <a:endParaRPr lang="en-US" sz="1800" b="1" dirty="0">
                <a:solidFill>
                  <a:srgbClr val="FF3300"/>
                </a:solidFill>
              </a:endParaRPr>
            </a:p>
          </p:txBody>
        </p:sp>
        <p:sp>
          <p:nvSpPr>
            <p:cNvPr id="9" name="TextBox 8"/>
            <p:cNvSpPr txBox="1"/>
            <p:nvPr/>
          </p:nvSpPr>
          <p:spPr>
            <a:xfrm>
              <a:off x="4207934" y="1905000"/>
              <a:ext cx="545342" cy="369332"/>
            </a:xfrm>
            <a:prstGeom prst="rect">
              <a:avLst/>
            </a:prstGeom>
            <a:noFill/>
          </p:spPr>
          <p:txBody>
            <a:bodyPr wrap="none" rtlCol="0">
              <a:spAutoFit/>
            </a:bodyPr>
            <a:lstStyle/>
            <a:p>
              <a:r>
                <a:rPr lang="en-US" sz="1800" b="1" dirty="0" smtClean="0">
                  <a:solidFill>
                    <a:srgbClr val="FF0000"/>
                  </a:solidFill>
                </a:rPr>
                <a:t>+16</a:t>
              </a:r>
              <a:endParaRPr lang="en-US" sz="1800" b="1" dirty="0">
                <a:solidFill>
                  <a:srgbClr val="FF0000"/>
                </a:solidFill>
              </a:endParaRPr>
            </a:p>
          </p:txBody>
        </p:sp>
        <p:sp>
          <p:nvSpPr>
            <p:cNvPr id="10" name="TextBox 9"/>
            <p:cNvSpPr txBox="1"/>
            <p:nvPr/>
          </p:nvSpPr>
          <p:spPr>
            <a:xfrm>
              <a:off x="2206280" y="3352800"/>
              <a:ext cx="300082" cy="369332"/>
            </a:xfrm>
            <a:prstGeom prst="rect">
              <a:avLst/>
            </a:prstGeom>
            <a:noFill/>
          </p:spPr>
          <p:txBody>
            <a:bodyPr wrap="none" rtlCol="0">
              <a:spAutoFit/>
            </a:bodyPr>
            <a:lstStyle/>
            <a:p>
              <a:r>
                <a:rPr lang="en-US" sz="1800" b="1" dirty="0" smtClean="0">
                  <a:solidFill>
                    <a:srgbClr val="FF3300"/>
                  </a:solidFill>
                </a:rPr>
                <a:t>0</a:t>
              </a:r>
              <a:endParaRPr lang="en-US" sz="1800" b="1" dirty="0">
                <a:solidFill>
                  <a:srgbClr val="FF3300"/>
                </a:solidFill>
              </a:endParaRPr>
            </a:p>
          </p:txBody>
        </p:sp>
        <p:sp>
          <p:nvSpPr>
            <p:cNvPr id="12" name="TextBox 11"/>
            <p:cNvSpPr txBox="1"/>
            <p:nvPr/>
          </p:nvSpPr>
          <p:spPr>
            <a:xfrm>
              <a:off x="6265334" y="6031468"/>
              <a:ext cx="377026" cy="369332"/>
            </a:xfrm>
            <a:prstGeom prst="rect">
              <a:avLst/>
            </a:prstGeom>
            <a:noFill/>
          </p:spPr>
          <p:txBody>
            <a:bodyPr wrap="none" rtlCol="0">
              <a:spAutoFit/>
            </a:bodyPr>
            <a:lstStyle/>
            <a:p>
              <a:r>
                <a:rPr lang="en-US" sz="1800" b="1" dirty="0" smtClean="0">
                  <a:solidFill>
                    <a:srgbClr val="FF3300"/>
                  </a:solidFill>
                </a:rPr>
                <a:t>-3</a:t>
              </a:r>
              <a:endParaRPr lang="en-US" sz="1800" b="1" dirty="0">
                <a:solidFill>
                  <a:srgbClr val="FF3300"/>
                </a:solidFill>
              </a:endParaRPr>
            </a:p>
          </p:txBody>
        </p:sp>
        <p:sp>
          <p:nvSpPr>
            <p:cNvPr id="13" name="TextBox 12"/>
            <p:cNvSpPr txBox="1"/>
            <p:nvPr/>
          </p:nvSpPr>
          <p:spPr>
            <a:xfrm>
              <a:off x="4893734" y="6248400"/>
              <a:ext cx="492443" cy="369332"/>
            </a:xfrm>
            <a:prstGeom prst="rect">
              <a:avLst/>
            </a:prstGeom>
            <a:noFill/>
          </p:spPr>
          <p:txBody>
            <a:bodyPr wrap="none" rtlCol="0">
              <a:spAutoFit/>
            </a:bodyPr>
            <a:lstStyle/>
            <a:p>
              <a:r>
                <a:rPr lang="en-US" sz="1800" b="1" dirty="0" smtClean="0">
                  <a:solidFill>
                    <a:srgbClr val="FF3300"/>
                  </a:solidFill>
                </a:rPr>
                <a:t>-12</a:t>
              </a:r>
              <a:endParaRPr lang="en-US" sz="1800" b="1" dirty="0">
                <a:solidFill>
                  <a:srgbClr val="FF3300"/>
                </a:solidFill>
              </a:endParaRPr>
            </a:p>
          </p:txBody>
        </p:sp>
        <p:sp>
          <p:nvSpPr>
            <p:cNvPr id="14" name="TextBox 13"/>
            <p:cNvSpPr txBox="1"/>
            <p:nvPr/>
          </p:nvSpPr>
          <p:spPr>
            <a:xfrm>
              <a:off x="7255934" y="5486400"/>
              <a:ext cx="429926" cy="369332"/>
            </a:xfrm>
            <a:prstGeom prst="rect">
              <a:avLst/>
            </a:prstGeom>
            <a:noFill/>
          </p:spPr>
          <p:txBody>
            <a:bodyPr wrap="none" rtlCol="0">
              <a:spAutoFit/>
            </a:bodyPr>
            <a:lstStyle/>
            <a:p>
              <a:r>
                <a:rPr lang="en-US" sz="1800" b="1" dirty="0" smtClean="0">
                  <a:solidFill>
                    <a:srgbClr val="FF3300"/>
                  </a:solidFill>
                </a:rPr>
                <a:t>+3</a:t>
              </a:r>
              <a:endParaRPr lang="en-US" sz="1800" b="1" dirty="0">
                <a:solidFill>
                  <a:srgbClr val="FF3300"/>
                </a:solidFill>
              </a:endParaRPr>
            </a:p>
          </p:txBody>
        </p:sp>
        <p:sp>
          <p:nvSpPr>
            <p:cNvPr id="15" name="TextBox 14"/>
            <p:cNvSpPr txBox="1"/>
            <p:nvPr/>
          </p:nvSpPr>
          <p:spPr>
            <a:xfrm>
              <a:off x="7941734" y="4800600"/>
              <a:ext cx="429926" cy="369332"/>
            </a:xfrm>
            <a:prstGeom prst="rect">
              <a:avLst/>
            </a:prstGeom>
            <a:noFill/>
          </p:spPr>
          <p:txBody>
            <a:bodyPr wrap="none" rtlCol="0">
              <a:spAutoFit/>
            </a:bodyPr>
            <a:lstStyle/>
            <a:p>
              <a:r>
                <a:rPr lang="en-US" sz="1800" b="1" dirty="0" smtClean="0">
                  <a:solidFill>
                    <a:srgbClr val="FF3300"/>
                  </a:solidFill>
                </a:rPr>
                <a:t>+2</a:t>
              </a:r>
              <a:endParaRPr lang="en-US" sz="1800" b="1" dirty="0">
                <a:solidFill>
                  <a:srgbClr val="FF3300"/>
                </a:solidFill>
              </a:endParaRPr>
            </a:p>
          </p:txBody>
        </p:sp>
        <p:sp>
          <p:nvSpPr>
            <p:cNvPr id="16" name="TextBox 15"/>
            <p:cNvSpPr txBox="1"/>
            <p:nvPr/>
          </p:nvSpPr>
          <p:spPr>
            <a:xfrm>
              <a:off x="8145733" y="3886200"/>
              <a:ext cx="377026" cy="369332"/>
            </a:xfrm>
            <a:prstGeom prst="rect">
              <a:avLst/>
            </a:prstGeom>
            <a:noFill/>
          </p:spPr>
          <p:txBody>
            <a:bodyPr wrap="none" rtlCol="0">
              <a:spAutoFit/>
            </a:bodyPr>
            <a:lstStyle/>
            <a:p>
              <a:r>
                <a:rPr lang="en-US" sz="1800" b="1" dirty="0" smtClean="0">
                  <a:solidFill>
                    <a:srgbClr val="FF3300"/>
                  </a:solidFill>
                </a:rPr>
                <a:t>-3</a:t>
              </a:r>
              <a:endParaRPr lang="en-US" sz="1800" b="1" dirty="0">
                <a:solidFill>
                  <a:srgbClr val="FF3300"/>
                </a:solidFill>
              </a:endParaRPr>
            </a:p>
          </p:txBody>
        </p:sp>
        <p:sp>
          <p:nvSpPr>
            <p:cNvPr id="17" name="TextBox 16"/>
            <p:cNvSpPr txBox="1"/>
            <p:nvPr/>
          </p:nvSpPr>
          <p:spPr>
            <a:xfrm>
              <a:off x="7789334" y="2971800"/>
              <a:ext cx="377026" cy="369332"/>
            </a:xfrm>
            <a:prstGeom prst="rect">
              <a:avLst/>
            </a:prstGeom>
            <a:noFill/>
          </p:spPr>
          <p:txBody>
            <a:bodyPr wrap="none" rtlCol="0">
              <a:spAutoFit/>
            </a:bodyPr>
            <a:lstStyle/>
            <a:p>
              <a:r>
                <a:rPr lang="en-US" sz="1800" b="1" dirty="0" smtClean="0">
                  <a:solidFill>
                    <a:srgbClr val="FF3300"/>
                  </a:solidFill>
                </a:rPr>
                <a:t>-6</a:t>
              </a:r>
              <a:endParaRPr lang="en-US" sz="1800" b="1" dirty="0">
                <a:solidFill>
                  <a:srgbClr val="FF3300"/>
                </a:solidFill>
              </a:endParaRPr>
            </a:p>
          </p:txBody>
        </p:sp>
        <p:sp>
          <p:nvSpPr>
            <p:cNvPr id="18" name="TextBox 17"/>
            <p:cNvSpPr txBox="1"/>
            <p:nvPr/>
          </p:nvSpPr>
          <p:spPr>
            <a:xfrm>
              <a:off x="5579534" y="1905000"/>
              <a:ext cx="545342" cy="369332"/>
            </a:xfrm>
            <a:prstGeom prst="rect">
              <a:avLst/>
            </a:prstGeom>
            <a:noFill/>
          </p:spPr>
          <p:txBody>
            <a:bodyPr wrap="none" rtlCol="0">
              <a:spAutoFit/>
            </a:bodyPr>
            <a:lstStyle/>
            <a:p>
              <a:r>
                <a:rPr lang="en-US" sz="1800" b="1" dirty="0" smtClean="0">
                  <a:solidFill>
                    <a:srgbClr val="FF0000"/>
                  </a:solidFill>
                </a:rPr>
                <a:t>+11</a:t>
              </a:r>
              <a:endParaRPr lang="en-US" sz="1800" b="1" dirty="0">
                <a:solidFill>
                  <a:srgbClr val="FF0000"/>
                </a:solidFill>
              </a:endParaRPr>
            </a:p>
          </p:txBody>
        </p:sp>
        <p:sp>
          <p:nvSpPr>
            <p:cNvPr id="19" name="TextBox 18"/>
            <p:cNvSpPr txBox="1"/>
            <p:nvPr/>
          </p:nvSpPr>
          <p:spPr>
            <a:xfrm>
              <a:off x="2976792" y="2209800"/>
              <a:ext cx="545342" cy="369332"/>
            </a:xfrm>
            <a:prstGeom prst="rect">
              <a:avLst/>
            </a:prstGeom>
            <a:noFill/>
          </p:spPr>
          <p:txBody>
            <a:bodyPr wrap="none" rtlCol="0">
              <a:spAutoFit/>
            </a:bodyPr>
            <a:lstStyle/>
            <a:p>
              <a:r>
                <a:rPr lang="en-US" sz="1800" b="1" dirty="0" smtClean="0">
                  <a:solidFill>
                    <a:srgbClr val="FF0000"/>
                  </a:solidFill>
                </a:rPr>
                <a:t>+11</a:t>
              </a:r>
              <a:endParaRPr lang="en-US" sz="1800" b="1" dirty="0">
                <a:solidFill>
                  <a:srgbClr val="FF0000"/>
                </a:solidFill>
              </a:endParaRPr>
            </a:p>
          </p:txBody>
        </p:sp>
        <p:sp>
          <p:nvSpPr>
            <p:cNvPr id="22" name="TextBox 21"/>
            <p:cNvSpPr txBox="1"/>
            <p:nvPr/>
          </p:nvSpPr>
          <p:spPr>
            <a:xfrm>
              <a:off x="1083734" y="1600200"/>
              <a:ext cx="1644681" cy="1200329"/>
            </a:xfrm>
            <a:prstGeom prst="rect">
              <a:avLst/>
            </a:prstGeom>
            <a:noFill/>
          </p:spPr>
          <p:txBody>
            <a:bodyPr wrap="none" rtlCol="0">
              <a:spAutoFit/>
            </a:bodyPr>
            <a:lstStyle/>
            <a:p>
              <a:r>
                <a:rPr lang="en-US" sz="1800" b="1" dirty="0" smtClean="0">
                  <a:solidFill>
                    <a:srgbClr val="FF0000"/>
                  </a:solidFill>
                  <a:sym typeface="Symbol"/>
                </a:rPr>
                <a:t></a:t>
              </a:r>
              <a:r>
                <a:rPr lang="en-US" sz="1800" b="1" dirty="0" smtClean="0">
                  <a:solidFill>
                    <a:srgbClr val="FF0000"/>
                  </a:solidFill>
                </a:rPr>
                <a:t>Eqn. of Time</a:t>
              </a:r>
            </a:p>
            <a:p>
              <a:r>
                <a:rPr lang="en-US" sz="1800" b="1" dirty="0" smtClean="0">
                  <a:solidFill>
                    <a:srgbClr val="FF0000"/>
                  </a:solidFill>
                </a:rPr>
                <a:t>+AAM</a:t>
              </a:r>
            </a:p>
            <a:p>
              <a:r>
                <a:rPr lang="en-US" sz="1800" b="1" dirty="0" smtClean="0">
                  <a:solidFill>
                    <a:srgbClr val="FF0000"/>
                  </a:solidFill>
                </a:rPr>
                <a:t>-MAA</a:t>
              </a:r>
            </a:p>
            <a:p>
              <a:endParaRPr lang="en-US" sz="1800" b="1" dirty="0">
                <a:solidFill>
                  <a:srgbClr val="FF0000"/>
                </a:solidFill>
              </a:endParaRPr>
            </a:p>
          </p:txBody>
        </p:sp>
        <p:sp>
          <p:nvSpPr>
            <p:cNvPr id="24" name="TextBox 23"/>
            <p:cNvSpPr txBox="1"/>
            <p:nvPr/>
          </p:nvSpPr>
          <p:spPr>
            <a:xfrm>
              <a:off x="6862718" y="2362200"/>
              <a:ext cx="300082" cy="369332"/>
            </a:xfrm>
            <a:prstGeom prst="rect">
              <a:avLst/>
            </a:prstGeom>
            <a:noFill/>
          </p:spPr>
          <p:txBody>
            <a:bodyPr wrap="none" rtlCol="0">
              <a:spAutoFit/>
            </a:bodyPr>
            <a:lstStyle/>
            <a:p>
              <a:r>
                <a:rPr lang="en-US" sz="1800" b="1" dirty="0" smtClean="0">
                  <a:solidFill>
                    <a:srgbClr val="FF3300"/>
                  </a:solidFill>
                </a:rPr>
                <a:t>0</a:t>
              </a:r>
              <a:endParaRPr lang="en-US" sz="1800" b="1" dirty="0">
                <a:solidFill>
                  <a:srgbClr val="FF3300"/>
                </a:solidFill>
              </a:endParaRPr>
            </a:p>
          </p:txBody>
        </p:sp>
      </p:grpSp>
      <p:sp>
        <p:nvSpPr>
          <p:cNvPr id="25" name="Rectangle 24"/>
          <p:cNvSpPr/>
          <p:nvPr/>
        </p:nvSpPr>
        <p:spPr bwMode="auto">
          <a:xfrm>
            <a:off x="2514600" y="4267200"/>
            <a:ext cx="685800" cy="457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Sun 22"/>
          <p:cNvSpPr>
            <a:spLocks noChangeArrowheads="1"/>
          </p:cNvSpPr>
          <p:nvPr/>
        </p:nvSpPr>
        <p:spPr bwMode="auto">
          <a:xfrm>
            <a:off x="2650524" y="3597876"/>
            <a:ext cx="1210962" cy="1194486"/>
          </a:xfrm>
          <a:prstGeom prst="sun">
            <a:avLst>
              <a:gd name="adj" fmla="val 25000"/>
            </a:avLst>
          </a:prstGeom>
          <a:solidFill>
            <a:srgbClr val="FFFF00"/>
          </a:solidFill>
          <a:ln w="9525" algn="ctr">
            <a:solidFill>
              <a:schemeClr val="tx1"/>
            </a:solidFill>
            <a:round/>
            <a:headEnd/>
            <a:tailEnd/>
          </a:ln>
        </p:spPr>
        <p:txBody>
          <a:bodyPr wrap="none"/>
          <a:lstStyle/>
          <a:p>
            <a:endParaRPr lang="en-US"/>
          </a:p>
        </p:txBody>
      </p:sp>
      <p:sp>
        <p:nvSpPr>
          <p:cNvPr id="26" name="TextBox 25"/>
          <p:cNvSpPr txBox="1"/>
          <p:nvPr/>
        </p:nvSpPr>
        <p:spPr>
          <a:xfrm>
            <a:off x="7700918" y="4343400"/>
            <a:ext cx="300082" cy="369332"/>
          </a:xfrm>
          <a:prstGeom prst="rect">
            <a:avLst/>
          </a:prstGeom>
          <a:noFill/>
        </p:spPr>
        <p:txBody>
          <a:bodyPr wrap="none" rtlCol="0">
            <a:spAutoFit/>
          </a:bodyPr>
          <a:lstStyle/>
          <a:p>
            <a:r>
              <a:rPr lang="en-US" sz="1800" b="1" dirty="0" smtClean="0">
                <a:solidFill>
                  <a:srgbClr val="FF3300"/>
                </a:solidFill>
              </a:rPr>
              <a:t>0</a:t>
            </a:r>
            <a:endParaRPr lang="en-US" sz="1800" b="1" dirty="0">
              <a:solidFill>
                <a:srgbClr val="FF3300"/>
              </a:solidFill>
            </a:endParaRPr>
          </a:p>
        </p:txBody>
      </p:sp>
      <p:sp>
        <p:nvSpPr>
          <p:cNvPr id="27" name="TextBox 26"/>
          <p:cNvSpPr txBox="1"/>
          <p:nvPr/>
        </p:nvSpPr>
        <p:spPr>
          <a:xfrm>
            <a:off x="6425514" y="5579076"/>
            <a:ext cx="300082" cy="369332"/>
          </a:xfrm>
          <a:prstGeom prst="rect">
            <a:avLst/>
          </a:prstGeom>
          <a:noFill/>
        </p:spPr>
        <p:txBody>
          <a:bodyPr wrap="none" rtlCol="0">
            <a:spAutoFit/>
          </a:bodyPr>
          <a:lstStyle/>
          <a:p>
            <a:r>
              <a:rPr lang="en-US" sz="1800" b="1" dirty="0" smtClean="0">
                <a:solidFill>
                  <a:srgbClr val="FF3300"/>
                </a:solidFill>
              </a:rPr>
              <a:t>0</a:t>
            </a:r>
            <a:endParaRPr lang="en-US" sz="18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heme/theme1.xml><?xml version="1.0" encoding="utf-8"?>
<a:theme xmlns:a="http://schemas.openxmlformats.org/drawingml/2006/main" name="Notebook">
  <a:themeElements>
    <a:clrScheme name="Notebook 4">
      <a:dk1>
        <a:srgbClr val="000000"/>
      </a:dk1>
      <a:lt1>
        <a:srgbClr val="FEFDE3"/>
      </a:lt1>
      <a:dk2>
        <a:srgbClr val="221304"/>
      </a:dk2>
      <a:lt2>
        <a:srgbClr val="CBBD83"/>
      </a:lt2>
      <a:accent1>
        <a:srgbClr val="996633"/>
      </a:accent1>
      <a:accent2>
        <a:srgbClr val="3694B6"/>
      </a:accent2>
      <a:accent3>
        <a:srgbClr val="FEFEEF"/>
      </a:accent3>
      <a:accent4>
        <a:srgbClr val="000000"/>
      </a:accent4>
      <a:accent5>
        <a:srgbClr val="CAB8AD"/>
      </a:accent5>
      <a:accent6>
        <a:srgbClr val="3086A5"/>
      </a:accent6>
      <a:hlink>
        <a:srgbClr val="000000"/>
      </a:hlink>
      <a:folHlink>
        <a:srgbClr val="CC9900"/>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Notebook 4">
        <a:dk1>
          <a:srgbClr val="000000"/>
        </a:dk1>
        <a:lt1>
          <a:srgbClr val="FEFDE3"/>
        </a:lt1>
        <a:dk2>
          <a:srgbClr val="221304"/>
        </a:dk2>
        <a:lt2>
          <a:srgbClr val="CBBD83"/>
        </a:lt2>
        <a:accent1>
          <a:srgbClr val="996633"/>
        </a:accent1>
        <a:accent2>
          <a:srgbClr val="3694B6"/>
        </a:accent2>
        <a:accent3>
          <a:srgbClr val="FEFEEF"/>
        </a:accent3>
        <a:accent4>
          <a:srgbClr val="000000"/>
        </a:accent4>
        <a:accent5>
          <a:srgbClr val="CAB8AD"/>
        </a:accent5>
        <a:accent6>
          <a:srgbClr val="3086A5"/>
        </a:accent6>
        <a:hlink>
          <a:srgbClr val="0000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3818</TotalTime>
  <Words>2557</Words>
  <Application>Microsoft Office PowerPoint</Application>
  <PresentationFormat>On-screen Show (4:3)</PresentationFormat>
  <Paragraphs>541</Paragraphs>
  <Slides>31</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Notebook</vt:lpstr>
      <vt:lpstr>Photo Editor Photo</vt:lpstr>
      <vt:lpstr>Worksheet</vt:lpstr>
      <vt:lpstr>Meridian Transit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At Meridian Transit the Navigation Triangle collapses  into a segment of a great circle</vt:lpstr>
      <vt:lpstr>Slide 23</vt:lpstr>
      <vt:lpstr>Slide 24</vt:lpstr>
      <vt:lpstr>Slide 25</vt:lpstr>
      <vt:lpstr>Slide 26</vt:lpstr>
      <vt:lpstr>Slide 27</vt:lpstr>
      <vt:lpstr>Slide 28</vt:lpstr>
      <vt:lpstr>Slide 29</vt:lpstr>
      <vt:lpstr>Slide 30</vt:lpstr>
      <vt:lpstr>  Altitude of Sun at Transit for Year 2003 Location 48° 8.5' N  123° 26.0' 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Jones</dc:creator>
  <cp:lastModifiedBy>Ron </cp:lastModifiedBy>
  <cp:revision>366</cp:revision>
  <dcterms:created xsi:type="dcterms:W3CDTF">2004-10-27T19:25:59Z</dcterms:created>
  <dcterms:modified xsi:type="dcterms:W3CDTF">2016-02-20T16:52:11Z</dcterms:modified>
</cp:coreProperties>
</file>