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3"/>
  </p:notesMasterIdLst>
  <p:sldIdLst>
    <p:sldId id="258" r:id="rId2"/>
    <p:sldId id="283" r:id="rId3"/>
    <p:sldId id="285" r:id="rId4"/>
    <p:sldId id="286" r:id="rId5"/>
    <p:sldId id="284" r:id="rId6"/>
    <p:sldId id="287" r:id="rId7"/>
    <p:sldId id="288" r:id="rId8"/>
    <p:sldId id="289" r:id="rId9"/>
    <p:sldId id="290" r:id="rId10"/>
    <p:sldId id="291" r:id="rId11"/>
    <p:sldId id="282" r:id="rId12"/>
  </p:sldIdLst>
  <p:sldSz cx="9144000" cy="6858000" type="screen4x3"/>
  <p:notesSz cx="6858000" cy="9144000"/>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28" autoAdjust="0"/>
    <p:restoredTop sz="94014" autoAdjust="0"/>
  </p:normalViewPr>
  <p:slideViewPr>
    <p:cSldViewPr>
      <p:cViewPr>
        <p:scale>
          <a:sx n="70" d="100"/>
          <a:sy n="70" d="100"/>
        </p:scale>
        <p:origin x="-1296" y="-366"/>
      </p:cViewPr>
      <p:guideLst>
        <p:guide orient="horz" pos="2160"/>
        <p:guide pos="2880"/>
      </p:guideLst>
    </p:cSldViewPr>
  </p:slideViewPr>
  <p:outlineViewPr>
    <p:cViewPr>
      <p:scale>
        <a:sx n="33" d="100"/>
        <a:sy n="33" d="100"/>
      </p:scale>
      <p:origin x="0" y="50842"/>
    </p:cViewPr>
  </p:outlineViewPr>
  <p:notesTextViewPr>
    <p:cViewPr>
      <p:scale>
        <a:sx n="100" d="100"/>
        <a:sy n="100" d="100"/>
      </p:scale>
      <p:origin x="0" y="0"/>
    </p:cViewPr>
  </p:notesTextViewPr>
  <p:sorterViewPr>
    <p:cViewPr>
      <p:scale>
        <a:sx n="66" d="100"/>
        <a:sy n="66" d="100"/>
      </p:scale>
      <p:origin x="0" y="6754"/>
    </p:cViewPr>
  </p:sorterViewPr>
  <p:notesViewPr>
    <p:cSldViewPr>
      <p:cViewPr>
        <p:scale>
          <a:sx n="66" d="100"/>
          <a:sy n="66" d="100"/>
        </p:scale>
        <p:origin x="-403" y="44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71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78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BCB93CF-FDAF-458D-A33F-30B4FA1EB80D}" type="slidenum">
              <a:rPr lang="en-US"/>
              <a:pPr>
                <a:defRPr/>
              </a:pPr>
              <a:t>‹N°›</a:t>
            </a:fld>
            <a:endParaRPr lang="en-US"/>
          </a:p>
        </p:txBody>
      </p:sp>
    </p:spTree>
    <p:extLst>
      <p:ext uri="{BB962C8B-B14F-4D97-AF65-F5344CB8AC3E}">
        <p14:creationId xmlns:p14="http://schemas.microsoft.com/office/powerpoint/2010/main" val="35865387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7FDFE758-2A2D-461A-B69D-4F5D8A53B369}" type="slidenum">
              <a:rPr lang="en-US" smtClean="0"/>
              <a:pPr/>
              <a:t>1</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fr-FR" sz="10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EE91764F-927F-4A14-A40D-8252F7C88927}" type="slidenum">
              <a:rPr lang="en-US" smtClean="0"/>
              <a:pPr/>
              <a:t>11</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sz="quarter"/>
          </p:nvPr>
        </p:nvSpPr>
        <p:spPr>
          <a:xfrm>
            <a:off x="685800" y="1676400"/>
            <a:ext cx="7772400" cy="1828800"/>
          </a:xfrm>
        </p:spPr>
        <p:txBody>
          <a:bodyPr/>
          <a:lstStyle>
            <a:lvl1pPr>
              <a:defRPr/>
            </a:lvl1pPr>
          </a:lstStyle>
          <a:p>
            <a:r>
              <a:rPr lang="en-US"/>
              <a:t>Click to edit Master title style</a:t>
            </a:r>
          </a:p>
        </p:txBody>
      </p:sp>
      <p:sp>
        <p:nvSpPr>
          <p:cNvPr id="4099"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5" name="Rectangle 4"/>
          <p:cNvSpPr>
            <a:spLocks noGrp="1" noChangeArrowheads="1"/>
          </p:cNvSpPr>
          <p:nvPr>
            <p:ph type="dt" sz="quarter"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029852C1-360B-4FED-BA07-DF403B17A0CD}" type="slidenum">
              <a:rPr lang="en-US"/>
              <a:pPr>
                <a:defRPr/>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8A798FF9-0899-456F-993A-405ABE1A77AC}" type="slidenum">
              <a:rPr lang="en-US"/>
              <a:pPr>
                <a:defRPr/>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4895D126-C31F-43C3-9EC4-D2A71E8635D0}" type="slidenum">
              <a:rPr lang="en-US"/>
              <a:pPr>
                <a:defRPr/>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765E2B9D-C600-4AFF-AD19-2B6746D9AE6D}" type="slidenum">
              <a:rPr lang="en-US"/>
              <a:pPr>
                <a:defRPr/>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10EDEA0C-C1F7-4376-BDD8-BEB665B116D7}" type="slidenum">
              <a:rPr lang="en-US"/>
              <a:pPr>
                <a:defRPr/>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7C564241-FE32-457C-BC9C-E21A7D81B705}" type="slidenum">
              <a:rPr lang="en-US"/>
              <a:pPr>
                <a:defRPr/>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endParaRPr lang="en-US"/>
          </a:p>
        </p:txBody>
      </p:sp>
      <p:sp>
        <p:nvSpPr>
          <p:cNvPr id="8"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pPr>
              <a:defRPr/>
            </a:pPr>
            <a:fld id="{B01EFB53-8FB4-4B42-9FF5-836FBC43E877}" type="slidenum">
              <a:rPr lang="en-US"/>
              <a:pPr>
                <a:defRPr/>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2D26E42E-A888-415E-990D-CDFA3B9ABFEC}" type="slidenum">
              <a:rPr lang="en-US"/>
              <a:pPr>
                <a:defRPr/>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vl1pPr>
          </a:lstStyle>
          <a:p>
            <a:pPr>
              <a:defRPr/>
            </a:pPr>
            <a:fld id="{FA56D43B-770E-4FDD-B5B3-BD3C551E3B25}" type="slidenum">
              <a:rPr lang="en-US"/>
              <a:pPr>
                <a:defRPr/>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F8F86495-392A-4E42-A4CD-378A0EE5D540}" type="slidenum">
              <a:rPr lang="en-US"/>
              <a:pPr>
                <a:defRPr/>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45938F20-2F9B-41AB-B2BA-80E06C673969}" type="slidenum">
              <a:rPr lang="en-US"/>
              <a:pPr>
                <a:defRPr/>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75000"/>
          </a:schemeClr>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990600" y="381000"/>
            <a:ext cx="7772400" cy="685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3075"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400">
                <a:effectLst>
                  <a:outerShdw blurRad="38100" dist="38100" dir="2700000" algn="tl">
                    <a:srgbClr val="000000"/>
                  </a:outerShdw>
                </a:effectLst>
              </a:defRPr>
            </a:lvl1pPr>
          </a:lstStyle>
          <a:p>
            <a:pPr>
              <a:defRPr/>
            </a:pPr>
            <a:endParaRPr lang="en-US"/>
          </a:p>
        </p:txBody>
      </p:sp>
      <p:sp>
        <p:nvSpPr>
          <p:cNvPr id="307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defRPr>
            </a:lvl1pPr>
          </a:lstStyle>
          <a:p>
            <a:pPr>
              <a:defRPr/>
            </a:pPr>
            <a:endParaRPr lang="en-US"/>
          </a:p>
        </p:txBody>
      </p:sp>
      <p:sp>
        <p:nvSpPr>
          <p:cNvPr id="307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defRPr>
            </a:lvl1pPr>
          </a:lstStyle>
          <a:p>
            <a:pPr>
              <a:defRPr/>
            </a:pPr>
            <a:fld id="{661000F3-BBCF-4728-B1E6-CFBFD137E227}" type="slidenum">
              <a:rPr lang="en-US"/>
              <a:pPr>
                <a:defRPr/>
              </a:pPr>
              <a:t>‹N°›</a:t>
            </a:fld>
            <a:endParaRPr lang="en-US"/>
          </a:p>
        </p:txBody>
      </p:sp>
      <p:sp>
        <p:nvSpPr>
          <p:cNvPr id="3080" name="Line 8"/>
          <p:cNvSpPr>
            <a:spLocks noChangeShapeType="1"/>
          </p:cNvSpPr>
          <p:nvPr/>
        </p:nvSpPr>
        <p:spPr bwMode="auto">
          <a:xfrm>
            <a:off x="1219200" y="1295400"/>
            <a:ext cx="7239000" cy="0"/>
          </a:xfrm>
          <a:prstGeom prst="line">
            <a:avLst/>
          </a:prstGeom>
          <a:noFill/>
          <a:ln w="12700">
            <a:solidFill>
              <a:srgbClr val="CC0000"/>
            </a:solidFill>
            <a:round/>
            <a:headEnd/>
            <a:tailEnd/>
          </a:ln>
          <a:effectLst/>
        </p:spPr>
        <p:txBody>
          <a:bodyPr/>
          <a:lstStyle/>
          <a:p>
            <a:pPr>
              <a:defRPr/>
            </a:pPr>
            <a:endParaRPr lang="en-US"/>
          </a:p>
        </p:txBody>
      </p:sp>
      <p:pic>
        <p:nvPicPr>
          <p:cNvPr id="9" name="Picture 8" descr="CPS flag small.gif"/>
          <p:cNvPicPr>
            <a:picLocks noChangeAspect="1"/>
          </p:cNvPicPr>
          <p:nvPr userDrawn="1"/>
        </p:nvPicPr>
        <p:blipFill>
          <a:blip r:embed="rId13" cstate="print"/>
          <a:stretch>
            <a:fillRect/>
          </a:stretch>
        </p:blipFill>
        <p:spPr>
          <a:xfrm>
            <a:off x="0" y="0"/>
            <a:ext cx="1190625" cy="981075"/>
          </a:xfrm>
          <a:prstGeom prst="rect">
            <a:avLst/>
          </a:prstGeom>
        </p:spPr>
      </p:pic>
    </p:spTree>
  </p:cSld>
  <p:clrMap bg1="dk2" tx1="lt1" bg2="dk1" tx2="lt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hf hdr="0" ftr="0" dt="0"/>
  <p:txStyles>
    <p:titleStyle>
      <a:lvl1pPr algn="ctr" rtl="0" eaLnBrk="0" fontAlgn="base" hangingPunct="0">
        <a:spcBef>
          <a:spcPct val="0"/>
        </a:spcBef>
        <a:spcAft>
          <a:spcPct val="0"/>
        </a:spcAft>
        <a:defRPr sz="4400" b="0">
          <a:solidFill>
            <a:srgbClr val="FF660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1"/>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1"/>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1"/>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1"/>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1"/>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1"/>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1"/>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1"/>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lstStyle/>
          <a:p>
            <a:pPr eaLnBrk="1" hangingPunct="1">
              <a:defRPr/>
            </a:pPr>
            <a:r>
              <a:rPr lang="en-CA" b="1" dirty="0"/>
              <a:t>A View of our Solar </a:t>
            </a:r>
            <a:r>
              <a:rPr lang="en-CA" b="1" dirty="0" smtClean="0"/>
              <a:t>System</a:t>
            </a:r>
            <a:endParaRPr lang="fr-CA" b="1" dirty="0" smtClean="0"/>
          </a:p>
        </p:txBody>
      </p:sp>
      <p:sp>
        <p:nvSpPr>
          <p:cNvPr id="6147" name="Rectangle 3"/>
          <p:cNvSpPr>
            <a:spLocks noGrp="1" noChangeArrowheads="1"/>
          </p:cNvSpPr>
          <p:nvPr>
            <p:ph type="subTitle" idx="1"/>
          </p:nvPr>
        </p:nvSpPr>
        <p:spPr/>
        <p:txBody>
          <a:bodyPr/>
          <a:lstStyle/>
          <a:p>
            <a:pPr eaLnBrk="1" hangingPunct="1">
              <a:defRPr/>
            </a:pPr>
            <a:r>
              <a:rPr lang="en-CA" dirty="0" smtClean="0"/>
              <a:t>Global Navigation</a:t>
            </a:r>
          </a:p>
          <a:p>
            <a:pPr eaLnBrk="1" hangingPunct="1">
              <a:defRPr/>
            </a:pPr>
            <a:r>
              <a:rPr lang="en-CA" dirty="0" smtClean="0"/>
              <a:t>Homework Solutions</a:t>
            </a:r>
            <a:endParaRPr lang="fr-CA" dirty="0" smtClean="0"/>
          </a:p>
          <a:p>
            <a:pPr eaLnBrk="1" hangingPunct="1">
              <a:defRPr/>
            </a:pPr>
            <a:r>
              <a:rPr lang="en-CA" dirty="0" smtClean="0"/>
              <a:t>Chapter</a:t>
            </a:r>
            <a:r>
              <a:rPr lang="fr-CA" dirty="0" smtClean="0"/>
              <a:t> 1</a:t>
            </a:r>
          </a:p>
        </p:txBody>
      </p:sp>
      <p:sp>
        <p:nvSpPr>
          <p:cNvPr id="4" name="Slide Number Placeholder 3"/>
          <p:cNvSpPr>
            <a:spLocks noGrp="1"/>
          </p:cNvSpPr>
          <p:nvPr>
            <p:ph type="sldNum" sz="quarter" idx="12"/>
          </p:nvPr>
        </p:nvSpPr>
        <p:spPr/>
        <p:txBody>
          <a:bodyPr/>
          <a:lstStyle/>
          <a:p>
            <a:pPr>
              <a:defRPr/>
            </a:pPr>
            <a:fld id="{7A03BDF8-A8D5-42F7-9651-42A17C496FFE}" type="slidenum">
              <a:rPr lang="en-US" smtClean="0"/>
              <a:pPr>
                <a:defRPr/>
              </a:pPr>
              <a:t>1</a:t>
            </a:fld>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smtClean="0"/>
              <a:t>Question 8</a:t>
            </a:r>
            <a:endParaRPr lang="fr-CA" dirty="0"/>
          </a:p>
        </p:txBody>
      </p:sp>
      <p:sp>
        <p:nvSpPr>
          <p:cNvPr id="3" name="Espace réservé du contenu 2"/>
          <p:cNvSpPr>
            <a:spLocks noGrp="1"/>
          </p:cNvSpPr>
          <p:nvPr>
            <p:ph idx="1"/>
          </p:nvPr>
        </p:nvSpPr>
        <p:spPr/>
        <p:txBody>
          <a:bodyPr/>
          <a:lstStyle/>
          <a:p>
            <a:pPr marL="0" indent="0">
              <a:buNone/>
            </a:pPr>
            <a:r>
              <a:rPr lang="en-CA" dirty="0">
                <a:effectLst/>
              </a:rPr>
              <a:t>The sidereal hour angle, SHA, of any given star is essentially constant.</a:t>
            </a:r>
            <a:endParaRPr lang="fr-CA" dirty="0">
              <a:effectLst/>
            </a:endParaRPr>
          </a:p>
          <a:p>
            <a:pPr marL="0" lvl="0" indent="0">
              <a:buNone/>
            </a:pPr>
            <a:r>
              <a:rPr lang="fr-FR" dirty="0" smtClean="0">
                <a:effectLst/>
              </a:rPr>
              <a:t>a.	</a:t>
            </a:r>
            <a:r>
              <a:rPr lang="fr-FR" dirty="0" err="1" smtClean="0">
                <a:effectLst/>
              </a:rPr>
              <a:t>True</a:t>
            </a:r>
            <a:endParaRPr lang="fr-CA" dirty="0">
              <a:effectLst/>
            </a:endParaRPr>
          </a:p>
          <a:p>
            <a:pPr marL="0" lvl="0" indent="0">
              <a:buNone/>
            </a:pPr>
            <a:r>
              <a:rPr lang="fr-FR" dirty="0" smtClean="0">
                <a:effectLst/>
              </a:rPr>
              <a:t>b.	False</a:t>
            </a:r>
            <a:endParaRPr lang="fr-CA" dirty="0">
              <a:effectLst/>
            </a:endParaRPr>
          </a:p>
          <a:p>
            <a:r>
              <a:rPr lang="fr-FR" i="1" dirty="0" err="1">
                <a:effectLst/>
              </a:rPr>
              <a:t>Ref</a:t>
            </a:r>
            <a:r>
              <a:rPr lang="fr-FR" i="1" dirty="0" smtClean="0">
                <a:effectLst/>
              </a:rPr>
              <a:t>. </a:t>
            </a:r>
            <a:r>
              <a:rPr lang="fr-FR" i="1" dirty="0">
                <a:effectLst/>
              </a:rPr>
              <a:t>27</a:t>
            </a:r>
            <a:endParaRPr lang="fr-CA" dirty="0">
              <a:effectLst/>
            </a:endParaRPr>
          </a:p>
          <a:p>
            <a:endParaRPr lang="fr-CA" dirty="0"/>
          </a:p>
        </p:txBody>
      </p:sp>
      <p:sp>
        <p:nvSpPr>
          <p:cNvPr id="4" name="Espace réservé du numéro de diapositive 3"/>
          <p:cNvSpPr>
            <a:spLocks noGrp="1"/>
          </p:cNvSpPr>
          <p:nvPr>
            <p:ph type="sldNum" sz="quarter" idx="12"/>
          </p:nvPr>
        </p:nvSpPr>
        <p:spPr/>
        <p:txBody>
          <a:bodyPr/>
          <a:lstStyle/>
          <a:p>
            <a:pPr>
              <a:defRPr/>
            </a:pPr>
            <a:fld id="{765E2B9D-C600-4AFF-AD19-2B6746D9AE6D}" type="slidenum">
              <a:rPr lang="en-US" smtClean="0"/>
              <a:pPr>
                <a:defRPr/>
              </a:pPr>
              <a:t>10</a:t>
            </a:fld>
            <a:endParaRPr lang="en-US"/>
          </a:p>
        </p:txBody>
      </p:sp>
    </p:spTree>
    <p:extLst>
      <p:ext uri="{BB962C8B-B14F-4D97-AF65-F5344CB8AC3E}">
        <p14:creationId xmlns:p14="http://schemas.microsoft.com/office/powerpoint/2010/main" val="2687872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iterate type="lt">
                                    <p:tmAbs val="0"/>
                                  </p:iterate>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8" presetClass="emph" presetSubtype="0" fill="hold" nodeType="clickEffect">
                                  <p:stCondLst>
                                    <p:cond delay="0"/>
                                  </p:stCondLst>
                                  <p:iterate type="lt">
                                    <p:tmPct val="4000"/>
                                  </p:iterate>
                                  <p:childTnLst>
                                    <p:set>
                                      <p:cBhvr override="childStyle">
                                        <p:cTn id="18" dur="500" fill="hold"/>
                                        <p:tgtEl>
                                          <p:spTgt spid="3">
                                            <p:txEl>
                                              <p:pRg st="1" end="1"/>
                                            </p:txEl>
                                          </p:spTgt>
                                        </p:tgtEl>
                                        <p:attrNameLst>
                                          <p:attrName>style.textDecorationUnderline</p:attrName>
                                        </p:attrNameLst>
                                      </p:cBhvr>
                                      <p:to>
                                        <p:strVal val="true"/>
                                      </p:to>
                                    </p:set>
                                  </p:childTnLst>
                                </p:cTn>
                              </p:par>
                              <p:par>
                                <p:cTn id="19" presetID="15" presetClass="emph" presetSubtype="0" nodeType="withEffect">
                                  <p:stCondLst>
                                    <p:cond delay="0"/>
                                  </p:stCondLst>
                                  <p:iterate type="lt">
                                    <p:tmAbs val="25"/>
                                  </p:iterate>
                                  <p:childTnLst>
                                    <p:set>
                                      <p:cBhvr override="childStyle">
                                        <p:cTn id="20" dur="indefinite"/>
                                        <p:tgtEl>
                                          <p:spTgt spid="3">
                                            <p:txEl>
                                              <p:pRg st="1" end="1"/>
                                            </p:txEl>
                                          </p:spTgt>
                                        </p:tgtEl>
                                        <p:attrNameLst>
                                          <p:attrName>style.fontWeight</p:attrName>
                                        </p:attrNameLst>
                                      </p:cBhvr>
                                      <p:to>
                                        <p:strVal val="bold"/>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p:txBody>
          <a:bodyPr/>
          <a:lstStyle/>
          <a:p>
            <a:pPr eaLnBrk="1" hangingPunct="1">
              <a:defRPr/>
            </a:pPr>
            <a:r>
              <a:rPr lang="en-CA" b="1" dirty="0"/>
              <a:t>A View of our Solar </a:t>
            </a:r>
            <a:r>
              <a:rPr lang="en-CA" b="1" dirty="0" smtClean="0"/>
              <a:t>System</a:t>
            </a:r>
            <a:endParaRPr lang="fr-CA" dirty="0" smtClean="0"/>
          </a:p>
        </p:txBody>
      </p:sp>
      <p:sp>
        <p:nvSpPr>
          <p:cNvPr id="33795" name="Rectangle 3"/>
          <p:cNvSpPr>
            <a:spLocks noGrp="1" noChangeArrowheads="1"/>
          </p:cNvSpPr>
          <p:nvPr>
            <p:ph type="subTitle" idx="1"/>
          </p:nvPr>
        </p:nvSpPr>
        <p:spPr>
          <a:xfrm>
            <a:off x="1371600" y="3505200"/>
            <a:ext cx="6400800" cy="1752600"/>
          </a:xfrm>
        </p:spPr>
        <p:txBody>
          <a:bodyPr/>
          <a:lstStyle/>
          <a:p>
            <a:pPr eaLnBrk="1" hangingPunct="1">
              <a:defRPr/>
            </a:pPr>
            <a:r>
              <a:rPr lang="fr-CA" dirty="0" smtClean="0"/>
              <a:t>End of </a:t>
            </a:r>
          </a:p>
          <a:p>
            <a:pPr eaLnBrk="1" hangingPunct="1">
              <a:defRPr/>
            </a:pPr>
            <a:r>
              <a:rPr lang="en-CA" dirty="0" smtClean="0"/>
              <a:t>Chapter 1</a:t>
            </a:r>
          </a:p>
        </p:txBody>
      </p:sp>
      <p:sp>
        <p:nvSpPr>
          <p:cNvPr id="4" name="Slide Number Placeholder 3"/>
          <p:cNvSpPr>
            <a:spLocks noGrp="1"/>
          </p:cNvSpPr>
          <p:nvPr>
            <p:ph type="sldNum" sz="quarter" idx="12"/>
          </p:nvPr>
        </p:nvSpPr>
        <p:spPr/>
        <p:txBody>
          <a:bodyPr/>
          <a:lstStyle/>
          <a:p>
            <a:pPr>
              <a:defRPr/>
            </a:pPr>
            <a:fld id="{3A51434B-C6F8-4F66-9C45-4042FAE5BCAB}"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18307"/>
            <a:ext cx="7772400" cy="1106438"/>
          </a:xfrm>
        </p:spPr>
        <p:txBody>
          <a:bodyPr/>
          <a:lstStyle/>
          <a:p>
            <a:r>
              <a:rPr lang="en-CA" dirty="0" smtClean="0"/>
              <a:t>Learning Objectives</a:t>
            </a:r>
            <a:endParaRPr lang="fr-CA" dirty="0"/>
          </a:p>
        </p:txBody>
      </p:sp>
      <p:sp>
        <p:nvSpPr>
          <p:cNvPr id="3" name="Sous-titre 2"/>
          <p:cNvSpPr>
            <a:spLocks noGrp="1"/>
          </p:cNvSpPr>
          <p:nvPr>
            <p:ph type="subTitle" idx="1"/>
          </p:nvPr>
        </p:nvSpPr>
        <p:spPr>
          <a:xfrm>
            <a:off x="0" y="1124744"/>
            <a:ext cx="9144000" cy="1752600"/>
          </a:xfrm>
        </p:spPr>
        <p:txBody>
          <a:bodyPr>
            <a:normAutofit fontScale="25000" lnSpcReduction="20000"/>
          </a:bodyPr>
          <a:lstStyle/>
          <a:p>
            <a:pPr marL="354013" lvl="0" indent="-354013" algn="l" fontAlgn="base">
              <a:buFont typeface="Arial" pitchFamily="34" charset="0"/>
              <a:buChar char="•"/>
            </a:pPr>
            <a:r>
              <a:rPr lang="en-CA" sz="12800" dirty="0"/>
              <a:t>Understand the fundamentals of how the earth and </a:t>
            </a:r>
            <a:r>
              <a:rPr lang="en-CA" sz="12800" dirty="0" smtClean="0"/>
              <a:t>the </a:t>
            </a:r>
            <a:r>
              <a:rPr lang="en-CA" sz="12800" dirty="0"/>
              <a:t>four navigational planets orbit the sun, and </a:t>
            </a:r>
            <a:r>
              <a:rPr lang="en-CA" sz="12800" dirty="0" smtClean="0"/>
              <a:t>how the </a:t>
            </a:r>
            <a:r>
              <a:rPr lang="en-CA" sz="12800" dirty="0"/>
              <a:t>moon orbits the earth</a:t>
            </a:r>
            <a:r>
              <a:rPr lang="en-CA" sz="12800" dirty="0" smtClean="0"/>
              <a:t>.</a:t>
            </a:r>
          </a:p>
          <a:p>
            <a:pPr marL="354013" indent="-354013" algn="l" fontAlgn="base">
              <a:buFont typeface="Arial" pitchFamily="34" charset="0"/>
              <a:buChar char="•"/>
            </a:pPr>
            <a:r>
              <a:rPr lang="en-CA" sz="12800" dirty="0" smtClean="0"/>
              <a:t>Understand how this activity results in the apparent motions of the stars, the planets, the moon and the sun as seen from earth.</a:t>
            </a:r>
          </a:p>
          <a:p>
            <a:pPr marL="354013" lvl="0" indent="-354013" algn="l" fontAlgn="base">
              <a:buFont typeface="Arial" pitchFamily="34" charset="0"/>
              <a:buChar char="•"/>
            </a:pPr>
            <a:r>
              <a:rPr lang="en-CA" sz="12800" dirty="0" smtClean="0"/>
              <a:t>Understand what is meant by the First Point of Aries</a:t>
            </a:r>
          </a:p>
          <a:p>
            <a:pPr marL="354013" lvl="0" indent="-354013" algn="l" fontAlgn="base">
              <a:buFont typeface="Arial" pitchFamily="34" charset="0"/>
              <a:buChar char="•"/>
            </a:pPr>
            <a:r>
              <a:rPr lang="en-CA" sz="12800" dirty="0" smtClean="0"/>
              <a:t>Understand sidereal hour angle (SHA) of a star, and how to determine the GHA of the star from its SHA.</a:t>
            </a:r>
            <a:endParaRPr lang="fr-CA" sz="12800" dirty="0"/>
          </a:p>
          <a:p>
            <a:pPr marL="354013" lvl="0" indent="-354013" algn="l" fontAlgn="base">
              <a:buFont typeface="Arial" pitchFamily="34" charset="0"/>
              <a:buChar char="•"/>
            </a:pPr>
            <a:r>
              <a:rPr lang="en-CA" sz="12800" dirty="0" smtClean="0"/>
              <a:t>Understand the difference between "solar" and "sidereal" time.</a:t>
            </a:r>
            <a:endParaRPr lang="fr-CA" sz="12800" dirty="0" smtClean="0"/>
          </a:p>
          <a:p>
            <a:pPr marL="354013" lvl="0" indent="-354013" algn="l" fontAlgn="base">
              <a:buFont typeface="Arial" pitchFamily="34" charset="0"/>
              <a:buChar char="•"/>
            </a:pPr>
            <a:endParaRPr lang="fr-CA" sz="12800" dirty="0" smtClean="0">
              <a:solidFill>
                <a:schemeClr val="bg1"/>
              </a:solidFill>
            </a:endParaRPr>
          </a:p>
          <a:p>
            <a:pPr marL="354013" indent="-354013" algn="l" fontAlgn="base">
              <a:buFont typeface="Arial" pitchFamily="34" charset="0"/>
              <a:buChar char="•"/>
            </a:pPr>
            <a:endParaRPr lang="fr-CA" sz="12800" dirty="0" smtClean="0">
              <a:solidFill>
                <a:schemeClr val="bg1"/>
              </a:solidFill>
            </a:endParaRPr>
          </a:p>
          <a:p>
            <a:pPr marL="354013" lvl="0" indent="-354013" algn="l" fontAlgn="base">
              <a:buFont typeface="Arial" pitchFamily="34" charset="0"/>
              <a:buChar char="•"/>
            </a:pPr>
            <a:endParaRPr lang="en-CA" sz="12800" dirty="0" smtClean="0">
              <a:solidFill>
                <a:schemeClr val="bg1"/>
              </a:solidFill>
            </a:endParaRPr>
          </a:p>
          <a:p>
            <a:pPr marL="354013" lvl="0" indent="-354013" algn="l" fontAlgn="base">
              <a:buFont typeface="Arial" pitchFamily="34" charset="0"/>
              <a:buChar char="•"/>
            </a:pPr>
            <a:endParaRPr lang="fr-CA" sz="12800" dirty="0">
              <a:solidFill>
                <a:schemeClr val="bg1"/>
              </a:solidFill>
            </a:endParaRPr>
          </a:p>
          <a:p>
            <a:endParaRPr lang="fr-CA" dirty="0"/>
          </a:p>
        </p:txBody>
      </p:sp>
    </p:spTree>
    <p:extLst>
      <p:ext uri="{BB962C8B-B14F-4D97-AF65-F5344CB8AC3E}">
        <p14:creationId xmlns:p14="http://schemas.microsoft.com/office/powerpoint/2010/main" val="415804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CA" b="1" dirty="0"/>
              <a:t>Practical Exercise</a:t>
            </a:r>
            <a:endParaRPr lang="fr-CA" dirty="0"/>
          </a:p>
        </p:txBody>
      </p:sp>
      <p:sp>
        <p:nvSpPr>
          <p:cNvPr id="3" name="Espace réservé du contenu 2"/>
          <p:cNvSpPr>
            <a:spLocks noGrp="1"/>
          </p:cNvSpPr>
          <p:nvPr>
            <p:ph idx="1"/>
          </p:nvPr>
        </p:nvSpPr>
        <p:spPr/>
        <p:txBody>
          <a:bodyPr/>
          <a:lstStyle/>
          <a:p>
            <a:pPr marL="0" indent="0">
              <a:buNone/>
            </a:pPr>
            <a:r>
              <a:rPr lang="en-CA" dirty="0" smtClean="0"/>
              <a:t>1</a:t>
            </a:r>
            <a:r>
              <a:rPr lang="en-CA" dirty="0"/>
              <a:t>. Follow the Student Manual for guidance.</a:t>
            </a:r>
            <a:endParaRPr lang="fr-CA" dirty="0"/>
          </a:p>
        </p:txBody>
      </p:sp>
    </p:spTree>
    <p:extLst>
      <p:ext uri="{BB962C8B-B14F-4D97-AF65-F5344CB8AC3E}">
        <p14:creationId xmlns:p14="http://schemas.microsoft.com/office/powerpoint/2010/main" val="35480864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fontAlgn="base"/>
            <a:r>
              <a:rPr lang="en-CA" b="1" dirty="0" smtClean="0"/>
              <a:t>Question - 2</a:t>
            </a:r>
            <a:r>
              <a:rPr lang="fr-CA" dirty="0"/>
              <a:t/>
            </a:r>
            <a:br>
              <a:rPr lang="fr-CA" dirty="0"/>
            </a:br>
            <a:endParaRPr lang="fr-CA" dirty="0"/>
          </a:p>
        </p:txBody>
      </p:sp>
      <p:sp>
        <p:nvSpPr>
          <p:cNvPr id="3" name="Espace réservé du contenu 2"/>
          <p:cNvSpPr>
            <a:spLocks noGrp="1"/>
          </p:cNvSpPr>
          <p:nvPr>
            <p:ph idx="1"/>
          </p:nvPr>
        </p:nvSpPr>
        <p:spPr>
          <a:xfrm>
            <a:off x="0" y="1600200"/>
            <a:ext cx="9036496" cy="4525963"/>
          </a:xfrm>
        </p:spPr>
        <p:txBody>
          <a:bodyPr/>
          <a:lstStyle/>
          <a:p>
            <a:pPr marL="0" indent="0" fontAlgn="base">
              <a:buNone/>
            </a:pPr>
            <a:r>
              <a:rPr lang="en-CA" dirty="0"/>
              <a:t>The stars, planets, moon and sun appear to rise in the east and set in the west about 12 hours later. </a:t>
            </a:r>
            <a:r>
              <a:rPr lang="fr-FR" dirty="0"/>
              <a:t>This </a:t>
            </a:r>
            <a:r>
              <a:rPr lang="fr-FR" dirty="0" err="1"/>
              <a:t>is</a:t>
            </a:r>
            <a:r>
              <a:rPr lang="fr-FR" dirty="0"/>
              <a:t> </a:t>
            </a:r>
            <a:r>
              <a:rPr lang="fr-FR" dirty="0" err="1"/>
              <a:t>primarily</a:t>
            </a:r>
            <a:r>
              <a:rPr lang="fr-FR" dirty="0"/>
              <a:t> due to:</a:t>
            </a:r>
            <a:endParaRPr lang="fr-CA" dirty="0"/>
          </a:p>
          <a:p>
            <a:pPr marL="0" lvl="0" indent="0" fontAlgn="base">
              <a:buNone/>
            </a:pPr>
            <a:r>
              <a:rPr lang="en-CA" dirty="0" smtClean="0"/>
              <a:t>a)	the </a:t>
            </a:r>
            <a:r>
              <a:rPr lang="en-CA" dirty="0"/>
              <a:t>earth's orbit around the sun.</a:t>
            </a:r>
            <a:endParaRPr lang="fr-CA" dirty="0"/>
          </a:p>
          <a:p>
            <a:pPr marL="0" lvl="0" indent="0" fontAlgn="base">
              <a:buNone/>
            </a:pPr>
            <a:r>
              <a:rPr lang="en-CA" dirty="0" smtClean="0"/>
              <a:t>b)	the </a:t>
            </a:r>
            <a:r>
              <a:rPr lang="en-CA" dirty="0"/>
              <a:t>effect of the ecliptic.</a:t>
            </a:r>
            <a:endParaRPr lang="fr-CA" dirty="0"/>
          </a:p>
          <a:p>
            <a:pPr marL="0" lvl="0" indent="0" fontAlgn="base">
              <a:buNone/>
            </a:pPr>
            <a:r>
              <a:rPr lang="en-CA" dirty="0" smtClean="0"/>
              <a:t>c)	the </a:t>
            </a:r>
            <a:r>
              <a:rPr lang="en-CA" dirty="0"/>
              <a:t>earth's rotation about its axis.</a:t>
            </a:r>
            <a:endParaRPr lang="fr-CA" dirty="0"/>
          </a:p>
          <a:p>
            <a:pPr marL="0" lvl="0" indent="0" fontAlgn="base">
              <a:buNone/>
            </a:pPr>
            <a:r>
              <a:rPr lang="fr-FR" dirty="0" smtClean="0"/>
              <a:t>d)	</a:t>
            </a:r>
            <a:r>
              <a:rPr lang="fr-FR" dirty="0" err="1" smtClean="0"/>
              <a:t>Haley's</a:t>
            </a:r>
            <a:r>
              <a:rPr lang="fr-FR" dirty="0" smtClean="0"/>
              <a:t> </a:t>
            </a:r>
            <a:r>
              <a:rPr lang="fr-FR" dirty="0"/>
              <a:t>Cornet.</a:t>
            </a:r>
            <a:endParaRPr lang="fr-CA" dirty="0"/>
          </a:p>
          <a:p>
            <a:r>
              <a:rPr lang="fr-FR" i="1" dirty="0" err="1"/>
              <a:t>Ref</a:t>
            </a:r>
            <a:r>
              <a:rPr lang="fr-FR" i="1" dirty="0"/>
              <a:t>: </a:t>
            </a:r>
            <a:r>
              <a:rPr lang="en-US" b="1" dirty="0" smtClean="0"/>
              <a:t>¶</a:t>
            </a:r>
            <a:r>
              <a:rPr lang="en-US" b="1" dirty="0" smtClean="0">
                <a:solidFill>
                  <a:srgbClr val="FFFF00"/>
                </a:solidFill>
              </a:rPr>
              <a:t> </a:t>
            </a:r>
            <a:r>
              <a:rPr lang="fr-FR" dirty="0" smtClean="0"/>
              <a:t>18</a:t>
            </a:r>
            <a:endParaRPr lang="fr-CA" dirty="0"/>
          </a:p>
          <a:p>
            <a:endParaRPr lang="fr-CA" dirty="0">
              <a:solidFill>
                <a:schemeClr val="bg1"/>
              </a:solidFill>
            </a:endParaRPr>
          </a:p>
        </p:txBody>
      </p:sp>
    </p:spTree>
    <p:extLst>
      <p:ext uri="{BB962C8B-B14F-4D97-AF65-F5344CB8AC3E}">
        <p14:creationId xmlns:p14="http://schemas.microsoft.com/office/powerpoint/2010/main" val="973454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iterate type="lt">
                                    <p:tmAbs val="0"/>
                                  </p:iterate>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8" presetClass="emph" presetSubtype="0" fill="hold" nodeType="clickEffect">
                                  <p:stCondLst>
                                    <p:cond delay="0"/>
                                  </p:stCondLst>
                                  <p:iterate type="lt">
                                    <p:tmPct val="4000"/>
                                  </p:iterate>
                                  <p:childTnLst>
                                    <p:set>
                                      <p:cBhvr override="childStyle">
                                        <p:cTn id="26" dur="500" fill="hold"/>
                                        <p:tgtEl>
                                          <p:spTgt spid="3">
                                            <p:txEl>
                                              <p:pRg st="3" end="3"/>
                                            </p:txEl>
                                          </p:spTgt>
                                        </p:tgtEl>
                                        <p:attrNameLst>
                                          <p:attrName>style.textDecorationUnderline</p:attrName>
                                        </p:attrNameLst>
                                      </p:cBhvr>
                                      <p:to>
                                        <p:strVal val="true"/>
                                      </p:to>
                                    </p:set>
                                  </p:childTnLst>
                                </p:cTn>
                              </p:par>
                              <p:par>
                                <p:cTn id="27" presetID="15" presetClass="emph" presetSubtype="0" nodeType="withEffect">
                                  <p:stCondLst>
                                    <p:cond delay="0"/>
                                  </p:stCondLst>
                                  <p:iterate type="lt">
                                    <p:tmAbs val="25"/>
                                  </p:iterate>
                                  <p:childTnLst>
                                    <p:set>
                                      <p:cBhvr override="childStyle">
                                        <p:cTn id="28" dur="indefinite"/>
                                        <p:tgtEl>
                                          <p:spTgt spid="3">
                                            <p:txEl>
                                              <p:pRg st="3" end="3"/>
                                            </p:txEl>
                                          </p:spTgt>
                                        </p:tgtEl>
                                        <p:attrNameLst>
                                          <p:attrName>style.fontWeight</p:attrName>
                                        </p:attrNameLst>
                                      </p:cBhvr>
                                      <p:to>
                                        <p:strVal val="bold"/>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smtClean="0"/>
              <a:t>Question 3</a:t>
            </a:r>
            <a:endParaRPr lang="fr-CA" dirty="0"/>
          </a:p>
        </p:txBody>
      </p:sp>
      <p:sp>
        <p:nvSpPr>
          <p:cNvPr id="3" name="Espace réservé du contenu 2"/>
          <p:cNvSpPr>
            <a:spLocks noGrp="1"/>
          </p:cNvSpPr>
          <p:nvPr>
            <p:ph idx="1"/>
          </p:nvPr>
        </p:nvSpPr>
        <p:spPr/>
        <p:txBody>
          <a:bodyPr/>
          <a:lstStyle/>
          <a:p>
            <a:pPr marL="0" indent="0">
              <a:buNone/>
            </a:pPr>
            <a:r>
              <a:rPr lang="en-CA" dirty="0" smtClean="0">
                <a:effectLst/>
              </a:rPr>
              <a:t>What </a:t>
            </a:r>
            <a:r>
              <a:rPr lang="en-CA" dirty="0">
                <a:effectLst/>
              </a:rPr>
              <a:t>are the four navigational planets? </a:t>
            </a:r>
            <a:r>
              <a:rPr lang="fr-FR" dirty="0">
                <a:effectLst/>
              </a:rPr>
              <a:t>Venus, Mars, Jupiter, </a:t>
            </a:r>
            <a:r>
              <a:rPr lang="fr-FR" dirty="0" err="1">
                <a:effectLst/>
              </a:rPr>
              <a:t>Saturn</a:t>
            </a:r>
            <a:endParaRPr lang="fr-CA" dirty="0">
              <a:effectLst/>
            </a:endParaRPr>
          </a:p>
          <a:p>
            <a:r>
              <a:rPr lang="fr-FR" i="1" dirty="0" err="1">
                <a:effectLst/>
              </a:rPr>
              <a:t>Ref</a:t>
            </a:r>
            <a:r>
              <a:rPr lang="fr-FR" i="1" dirty="0" smtClean="0">
                <a:effectLst/>
              </a:rPr>
              <a:t>. ¶ 14</a:t>
            </a:r>
            <a:endParaRPr lang="fr-CA" dirty="0">
              <a:effectLst/>
            </a:endParaRPr>
          </a:p>
          <a:p>
            <a:endParaRPr lang="fr-CA" dirty="0"/>
          </a:p>
        </p:txBody>
      </p:sp>
      <p:sp>
        <p:nvSpPr>
          <p:cNvPr id="4" name="Espace réservé du numéro de diapositive 3"/>
          <p:cNvSpPr>
            <a:spLocks noGrp="1"/>
          </p:cNvSpPr>
          <p:nvPr>
            <p:ph type="sldNum" sz="quarter" idx="12"/>
          </p:nvPr>
        </p:nvSpPr>
        <p:spPr/>
        <p:txBody>
          <a:bodyPr/>
          <a:lstStyle/>
          <a:p>
            <a:pPr>
              <a:defRPr/>
            </a:pPr>
            <a:fld id="{765E2B9D-C600-4AFF-AD19-2B6746D9AE6D}" type="slidenum">
              <a:rPr lang="en-US" smtClean="0"/>
              <a:pPr>
                <a:defRPr/>
              </a:pPr>
              <a:t>5</a:t>
            </a:fld>
            <a:endParaRPr lang="en-US"/>
          </a:p>
        </p:txBody>
      </p:sp>
    </p:spTree>
    <p:extLst>
      <p:ext uri="{BB962C8B-B14F-4D97-AF65-F5344CB8AC3E}">
        <p14:creationId xmlns:p14="http://schemas.microsoft.com/office/powerpoint/2010/main" val="4217028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smtClean="0"/>
              <a:t>Question 4</a:t>
            </a:r>
            <a:endParaRPr lang="fr-CA" dirty="0"/>
          </a:p>
        </p:txBody>
      </p:sp>
      <p:sp>
        <p:nvSpPr>
          <p:cNvPr id="3" name="Espace réservé du contenu 2"/>
          <p:cNvSpPr>
            <a:spLocks noGrp="1"/>
          </p:cNvSpPr>
          <p:nvPr>
            <p:ph idx="1"/>
          </p:nvPr>
        </p:nvSpPr>
        <p:spPr>
          <a:xfrm>
            <a:off x="0" y="1371600"/>
            <a:ext cx="9144000" cy="4876800"/>
          </a:xfrm>
        </p:spPr>
        <p:txBody>
          <a:bodyPr/>
          <a:lstStyle/>
          <a:p>
            <a:pPr marL="0" indent="0">
              <a:buNone/>
            </a:pPr>
            <a:r>
              <a:rPr lang="en-CA" dirty="0">
                <a:effectLst/>
              </a:rPr>
              <a:t>The moon takes about 28 days to orbit the earth, and we always see the same face or side of the moon. How long does it take the moon to rotate on its axis?</a:t>
            </a:r>
            <a:endParaRPr lang="fr-CA" dirty="0">
              <a:effectLst/>
            </a:endParaRPr>
          </a:p>
          <a:p>
            <a:pPr marL="0" lvl="0" indent="0">
              <a:buNone/>
            </a:pPr>
            <a:r>
              <a:rPr lang="fr-FR" dirty="0" smtClean="0">
                <a:effectLst/>
              </a:rPr>
              <a:t>a.	It </a:t>
            </a:r>
            <a:r>
              <a:rPr lang="fr-FR" dirty="0" err="1">
                <a:effectLst/>
              </a:rPr>
              <a:t>does</a:t>
            </a:r>
            <a:r>
              <a:rPr lang="fr-FR" dirty="0">
                <a:effectLst/>
              </a:rPr>
              <a:t> not </a:t>
            </a:r>
            <a:r>
              <a:rPr lang="fr-FR" dirty="0" err="1">
                <a:effectLst/>
              </a:rPr>
              <a:t>rotate</a:t>
            </a:r>
            <a:endParaRPr lang="fr-CA" dirty="0">
              <a:effectLst/>
            </a:endParaRPr>
          </a:p>
          <a:p>
            <a:pPr marL="0" lvl="0" indent="0">
              <a:buNone/>
            </a:pPr>
            <a:r>
              <a:rPr lang="fr-FR" dirty="0" smtClean="0">
                <a:effectLst/>
              </a:rPr>
              <a:t>b.	24 </a:t>
            </a:r>
            <a:r>
              <a:rPr lang="fr-FR" dirty="0" err="1">
                <a:effectLst/>
              </a:rPr>
              <a:t>hours</a:t>
            </a:r>
            <a:endParaRPr lang="fr-CA" dirty="0">
              <a:effectLst/>
            </a:endParaRPr>
          </a:p>
          <a:p>
            <a:pPr marL="0" lvl="0" indent="0">
              <a:buNone/>
            </a:pPr>
            <a:r>
              <a:rPr lang="fr-FR" b="1" dirty="0" smtClean="0">
                <a:effectLst/>
              </a:rPr>
              <a:t>c.	</a:t>
            </a:r>
            <a:r>
              <a:rPr lang="fr-FR" dirty="0" smtClean="0">
                <a:effectLst/>
              </a:rPr>
              <a:t>28 </a:t>
            </a:r>
            <a:r>
              <a:rPr lang="fr-FR" dirty="0" err="1">
                <a:effectLst/>
              </a:rPr>
              <a:t>days</a:t>
            </a:r>
            <a:endParaRPr lang="fr-CA" dirty="0">
              <a:effectLst/>
            </a:endParaRPr>
          </a:p>
          <a:p>
            <a:pPr marL="0" lvl="0" indent="0">
              <a:buNone/>
            </a:pPr>
            <a:r>
              <a:rPr lang="fr-FR" dirty="0" smtClean="0">
                <a:effectLst/>
              </a:rPr>
              <a:t>d.	365 </a:t>
            </a:r>
            <a:r>
              <a:rPr lang="fr-FR" dirty="0" err="1">
                <a:effectLst/>
              </a:rPr>
              <a:t>days</a:t>
            </a:r>
            <a:endParaRPr lang="fr-CA" dirty="0">
              <a:effectLst/>
            </a:endParaRPr>
          </a:p>
          <a:p>
            <a:r>
              <a:rPr lang="fr-FR" i="1" dirty="0" err="1">
                <a:effectLst/>
              </a:rPr>
              <a:t>Ref</a:t>
            </a:r>
            <a:r>
              <a:rPr lang="fr-FR" i="1" dirty="0">
                <a:effectLst/>
              </a:rPr>
              <a:t> : 15</a:t>
            </a:r>
            <a:endParaRPr lang="fr-CA" dirty="0">
              <a:effectLst/>
            </a:endParaRPr>
          </a:p>
          <a:p>
            <a:endParaRPr lang="fr-CA" dirty="0"/>
          </a:p>
        </p:txBody>
      </p:sp>
      <p:sp>
        <p:nvSpPr>
          <p:cNvPr id="4" name="Espace réservé du numéro de diapositive 3"/>
          <p:cNvSpPr>
            <a:spLocks noGrp="1"/>
          </p:cNvSpPr>
          <p:nvPr>
            <p:ph type="sldNum" sz="quarter" idx="12"/>
          </p:nvPr>
        </p:nvSpPr>
        <p:spPr/>
        <p:txBody>
          <a:bodyPr/>
          <a:lstStyle/>
          <a:p>
            <a:pPr>
              <a:defRPr/>
            </a:pPr>
            <a:fld id="{765E2B9D-C600-4AFF-AD19-2B6746D9AE6D}" type="slidenum">
              <a:rPr lang="en-US" smtClean="0"/>
              <a:pPr>
                <a:defRPr/>
              </a:pPr>
              <a:t>6</a:t>
            </a:fld>
            <a:endParaRPr lang="en-US"/>
          </a:p>
        </p:txBody>
      </p:sp>
    </p:spTree>
    <p:extLst>
      <p:ext uri="{BB962C8B-B14F-4D97-AF65-F5344CB8AC3E}">
        <p14:creationId xmlns:p14="http://schemas.microsoft.com/office/powerpoint/2010/main" val="781785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iterate type="lt">
                                    <p:tmAbs val="0"/>
                                  </p:iterate>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8" presetClass="emph" presetSubtype="0" fill="hold" nodeType="clickEffect">
                                  <p:stCondLst>
                                    <p:cond delay="0"/>
                                  </p:stCondLst>
                                  <p:iterate type="lt">
                                    <p:tmPct val="4000"/>
                                  </p:iterate>
                                  <p:childTnLst>
                                    <p:set>
                                      <p:cBhvr override="childStyle">
                                        <p:cTn id="26" dur="500" fill="hold"/>
                                        <p:tgtEl>
                                          <p:spTgt spid="3">
                                            <p:txEl>
                                              <p:pRg st="3" end="3"/>
                                            </p:txEl>
                                          </p:spTgt>
                                        </p:tgtEl>
                                        <p:attrNameLst>
                                          <p:attrName>style.textDecorationUnderline</p:attrName>
                                        </p:attrNameLst>
                                      </p:cBhvr>
                                      <p:to>
                                        <p:strVal val="true"/>
                                      </p:to>
                                    </p:set>
                                  </p:childTnLst>
                                </p:cTn>
                              </p:par>
                              <p:par>
                                <p:cTn id="27" presetID="34" presetClass="emph" presetSubtype="0" fill="hold" nodeType="withEffect">
                                  <p:stCondLst>
                                    <p:cond delay="0"/>
                                  </p:stCondLst>
                                  <p:iterate type="lt">
                                    <p:tmPct val="10000"/>
                                  </p:iterate>
                                  <p:childTnLst>
                                    <p:animMotion origin="layout" path="M 0.0 0.0 L 0.0 -0.07213" pathEditMode="relative" ptsTypes="">
                                      <p:cBhvr>
                                        <p:cTn id="28" dur="250" accel="50000" decel="50000" autoRev="1" fill="hold">
                                          <p:stCondLst>
                                            <p:cond delay="0"/>
                                          </p:stCondLst>
                                        </p:cTn>
                                        <p:tgtEl>
                                          <p:spTgt spid="3">
                                            <p:txEl>
                                              <p:pRg st="3" end="3"/>
                                            </p:txEl>
                                          </p:spTgt>
                                        </p:tgtEl>
                                        <p:attrNameLst>
                                          <p:attrName>ppt_x</p:attrName>
                                          <p:attrName>ppt_y</p:attrName>
                                        </p:attrNameLst>
                                      </p:cBhvr>
                                    </p:animMotion>
                                    <p:animRot by="1500000">
                                      <p:cBhvr>
                                        <p:cTn id="29" dur="125" fill="hold">
                                          <p:stCondLst>
                                            <p:cond delay="0"/>
                                          </p:stCondLst>
                                        </p:cTn>
                                        <p:tgtEl>
                                          <p:spTgt spid="3">
                                            <p:txEl>
                                              <p:pRg st="3" end="3"/>
                                            </p:txEl>
                                          </p:spTgt>
                                        </p:tgtEl>
                                        <p:attrNameLst>
                                          <p:attrName>r</p:attrName>
                                        </p:attrNameLst>
                                      </p:cBhvr>
                                    </p:animRot>
                                    <p:animRot by="-1500000">
                                      <p:cBhvr>
                                        <p:cTn id="30" dur="125" fill="hold">
                                          <p:stCondLst>
                                            <p:cond delay="125"/>
                                          </p:stCondLst>
                                        </p:cTn>
                                        <p:tgtEl>
                                          <p:spTgt spid="3">
                                            <p:txEl>
                                              <p:pRg st="3" end="3"/>
                                            </p:txEl>
                                          </p:spTgt>
                                        </p:tgtEl>
                                        <p:attrNameLst>
                                          <p:attrName>r</p:attrName>
                                        </p:attrNameLst>
                                      </p:cBhvr>
                                    </p:animRot>
                                    <p:animRot by="-1500000">
                                      <p:cBhvr>
                                        <p:cTn id="31" dur="125" fill="hold">
                                          <p:stCondLst>
                                            <p:cond delay="250"/>
                                          </p:stCondLst>
                                        </p:cTn>
                                        <p:tgtEl>
                                          <p:spTgt spid="3">
                                            <p:txEl>
                                              <p:pRg st="3" end="3"/>
                                            </p:txEl>
                                          </p:spTgt>
                                        </p:tgtEl>
                                        <p:attrNameLst>
                                          <p:attrName>r</p:attrName>
                                        </p:attrNameLst>
                                      </p:cBhvr>
                                    </p:animRot>
                                    <p:animRot by="1500000">
                                      <p:cBhvr>
                                        <p:cTn id="32" dur="125" fill="hold">
                                          <p:stCondLst>
                                            <p:cond delay="375"/>
                                          </p:stCondLst>
                                        </p:cTn>
                                        <p:tgtEl>
                                          <p:spTgt spid="3">
                                            <p:txEl>
                                              <p:pRg st="3" end="3"/>
                                            </p:txEl>
                                          </p:spTgt>
                                        </p:tgtEl>
                                        <p:attrNameLst>
                                          <p:attrName>r</p:attrName>
                                        </p:attrNameLst>
                                      </p:cBhvr>
                                    </p:animRo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smtClean="0"/>
              <a:t>Question 5</a:t>
            </a:r>
            <a:endParaRPr lang="fr-CA" dirty="0"/>
          </a:p>
        </p:txBody>
      </p:sp>
      <p:sp>
        <p:nvSpPr>
          <p:cNvPr id="3" name="Espace réservé du contenu 2"/>
          <p:cNvSpPr>
            <a:spLocks noGrp="1"/>
          </p:cNvSpPr>
          <p:nvPr>
            <p:ph idx="1"/>
          </p:nvPr>
        </p:nvSpPr>
        <p:spPr/>
        <p:txBody>
          <a:bodyPr/>
          <a:lstStyle/>
          <a:p>
            <a:pPr marL="0" indent="0">
              <a:buNone/>
            </a:pPr>
            <a:r>
              <a:rPr lang="en-CA" dirty="0">
                <a:effectLst/>
              </a:rPr>
              <a:t>Unlike the sun, moon and planets, the stars stay in essentially the same position relative to each other.</a:t>
            </a:r>
            <a:endParaRPr lang="fr-CA" dirty="0">
              <a:effectLst/>
            </a:endParaRPr>
          </a:p>
          <a:p>
            <a:pPr marL="0" lvl="0" indent="0">
              <a:buNone/>
            </a:pPr>
            <a:r>
              <a:rPr lang="fr-FR" dirty="0" smtClean="0">
                <a:effectLst/>
              </a:rPr>
              <a:t>a.</a:t>
            </a:r>
            <a:r>
              <a:rPr lang="fr-FR" b="1" dirty="0" smtClean="0">
                <a:effectLst/>
              </a:rPr>
              <a:t>	</a:t>
            </a:r>
            <a:r>
              <a:rPr lang="fr-FR" dirty="0" err="1" smtClean="0">
                <a:effectLst/>
              </a:rPr>
              <a:t>True</a:t>
            </a:r>
            <a:endParaRPr lang="fr-CA" dirty="0">
              <a:effectLst/>
            </a:endParaRPr>
          </a:p>
          <a:p>
            <a:pPr marL="0" lvl="0" indent="0">
              <a:buNone/>
            </a:pPr>
            <a:r>
              <a:rPr lang="fr-FR" dirty="0" smtClean="0">
                <a:effectLst/>
              </a:rPr>
              <a:t>b.	False</a:t>
            </a:r>
            <a:endParaRPr lang="fr-CA" dirty="0">
              <a:effectLst/>
            </a:endParaRPr>
          </a:p>
          <a:p>
            <a:r>
              <a:rPr lang="fr-FR" i="1" dirty="0" err="1" smtClean="0">
                <a:effectLst/>
              </a:rPr>
              <a:t>Ref</a:t>
            </a:r>
            <a:r>
              <a:rPr lang="fr-FR" i="1" dirty="0" smtClean="0">
                <a:effectLst/>
              </a:rPr>
              <a:t>. 18</a:t>
            </a:r>
            <a:endParaRPr lang="fr-CA" dirty="0">
              <a:effectLst/>
            </a:endParaRPr>
          </a:p>
          <a:p>
            <a:endParaRPr lang="fr-CA" dirty="0"/>
          </a:p>
        </p:txBody>
      </p:sp>
      <p:sp>
        <p:nvSpPr>
          <p:cNvPr id="4" name="Espace réservé du numéro de diapositive 3"/>
          <p:cNvSpPr>
            <a:spLocks noGrp="1"/>
          </p:cNvSpPr>
          <p:nvPr>
            <p:ph type="sldNum" sz="quarter" idx="12"/>
          </p:nvPr>
        </p:nvSpPr>
        <p:spPr/>
        <p:txBody>
          <a:bodyPr/>
          <a:lstStyle/>
          <a:p>
            <a:pPr>
              <a:defRPr/>
            </a:pPr>
            <a:fld id="{765E2B9D-C600-4AFF-AD19-2B6746D9AE6D}" type="slidenum">
              <a:rPr lang="en-US" smtClean="0"/>
              <a:pPr>
                <a:defRPr/>
              </a:pPr>
              <a:t>7</a:t>
            </a:fld>
            <a:endParaRPr lang="en-US"/>
          </a:p>
        </p:txBody>
      </p:sp>
    </p:spTree>
    <p:extLst>
      <p:ext uri="{BB962C8B-B14F-4D97-AF65-F5344CB8AC3E}">
        <p14:creationId xmlns:p14="http://schemas.microsoft.com/office/powerpoint/2010/main" val="1683414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iterate type="lt">
                                    <p:tmAbs val="0"/>
                                  </p:iterate>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8" presetClass="emph" presetSubtype="0" fill="hold" nodeType="clickEffect">
                                  <p:stCondLst>
                                    <p:cond delay="0"/>
                                  </p:stCondLst>
                                  <p:iterate type="lt">
                                    <p:tmPct val="4000"/>
                                  </p:iterate>
                                  <p:childTnLst>
                                    <p:set>
                                      <p:cBhvr override="childStyle">
                                        <p:cTn id="22" dur="500" fill="hold"/>
                                        <p:tgtEl>
                                          <p:spTgt spid="3">
                                            <p:txEl>
                                              <p:pRg st="1" end="1"/>
                                            </p:txEl>
                                          </p:spTgt>
                                        </p:tgtEl>
                                        <p:attrNameLst>
                                          <p:attrName>style.textDecorationUnderline</p:attrName>
                                        </p:attrNameLst>
                                      </p:cBhvr>
                                      <p:to>
                                        <p:strVal val="true"/>
                                      </p:to>
                                    </p:set>
                                  </p:childTnLst>
                                </p:cTn>
                              </p:par>
                              <p:par>
                                <p:cTn id="23" presetID="15" presetClass="emph" presetSubtype="0" nodeType="withEffect">
                                  <p:stCondLst>
                                    <p:cond delay="0"/>
                                  </p:stCondLst>
                                  <p:iterate type="lt">
                                    <p:tmAbs val="25"/>
                                  </p:iterate>
                                  <p:childTnLst>
                                    <p:set>
                                      <p:cBhvr override="childStyle">
                                        <p:cTn id="24" dur="indefinite"/>
                                        <p:tgtEl>
                                          <p:spTgt spid="3">
                                            <p:txEl>
                                              <p:pRg st="1" end="1"/>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66800" y="0"/>
            <a:ext cx="7772400" cy="685800"/>
          </a:xfrm>
        </p:spPr>
        <p:txBody>
          <a:bodyPr/>
          <a:lstStyle/>
          <a:p>
            <a:r>
              <a:rPr lang="en-CA" dirty="0" smtClean="0"/>
              <a:t>Question 6</a:t>
            </a:r>
            <a:endParaRPr lang="fr-CA" dirty="0"/>
          </a:p>
        </p:txBody>
      </p:sp>
      <p:sp>
        <p:nvSpPr>
          <p:cNvPr id="3" name="Espace réservé du contenu 2"/>
          <p:cNvSpPr>
            <a:spLocks noGrp="1"/>
          </p:cNvSpPr>
          <p:nvPr>
            <p:ph idx="1"/>
          </p:nvPr>
        </p:nvSpPr>
        <p:spPr>
          <a:xfrm>
            <a:off x="0" y="1066800"/>
            <a:ext cx="9144000" cy="5791200"/>
          </a:xfrm>
        </p:spPr>
        <p:txBody>
          <a:bodyPr/>
          <a:lstStyle/>
          <a:p>
            <a:pPr marL="0" indent="0">
              <a:buNone/>
            </a:pPr>
            <a:r>
              <a:rPr lang="en-CA" dirty="0">
                <a:effectLst/>
              </a:rPr>
              <a:t>The first point of Aries is:</a:t>
            </a:r>
            <a:endParaRPr lang="fr-CA" dirty="0">
              <a:effectLst/>
            </a:endParaRPr>
          </a:p>
          <a:p>
            <a:pPr marL="450850" lvl="0" indent="-450850">
              <a:buNone/>
            </a:pPr>
            <a:r>
              <a:rPr lang="en-CA" dirty="0" smtClean="0">
                <a:effectLst/>
              </a:rPr>
              <a:t>a.	The </a:t>
            </a:r>
            <a:r>
              <a:rPr lang="en-CA" dirty="0">
                <a:effectLst/>
              </a:rPr>
              <a:t>apparent position of the sun in the heavens at the vernal equinox.</a:t>
            </a:r>
            <a:endParaRPr lang="fr-CA" dirty="0">
              <a:effectLst/>
            </a:endParaRPr>
          </a:p>
          <a:p>
            <a:pPr marL="450850" lvl="0" indent="-450850">
              <a:buNone/>
            </a:pPr>
            <a:r>
              <a:rPr lang="en-CA" dirty="0" smtClean="0">
                <a:effectLst/>
              </a:rPr>
              <a:t>b.	only </a:t>
            </a:r>
            <a:r>
              <a:rPr lang="en-CA" dirty="0">
                <a:effectLst/>
              </a:rPr>
              <a:t>important if you were </a:t>
            </a:r>
            <a:r>
              <a:rPr lang="en-CA" dirty="0" smtClean="0">
                <a:effectLst/>
              </a:rPr>
              <a:t>born </a:t>
            </a:r>
            <a:r>
              <a:rPr lang="en-CA" dirty="0">
                <a:effectLst/>
              </a:rPr>
              <a:t>in March or April.</a:t>
            </a:r>
            <a:endParaRPr lang="fr-CA" dirty="0">
              <a:effectLst/>
            </a:endParaRPr>
          </a:p>
          <a:p>
            <a:pPr marL="450850" lvl="0" indent="-450850">
              <a:buNone/>
            </a:pPr>
            <a:r>
              <a:rPr lang="en-CA" dirty="0" smtClean="0">
                <a:effectLst/>
              </a:rPr>
              <a:t>c.	the </a:t>
            </a:r>
            <a:r>
              <a:rPr lang="en-CA" dirty="0">
                <a:effectLst/>
              </a:rPr>
              <a:t>apparent position of the sun in the heavens at the autumnal equinox.</a:t>
            </a:r>
            <a:endParaRPr lang="fr-CA" dirty="0">
              <a:effectLst/>
            </a:endParaRPr>
          </a:p>
          <a:p>
            <a:pPr marL="450850" lvl="0" indent="-450850">
              <a:buNone/>
            </a:pPr>
            <a:r>
              <a:rPr lang="en-CA" dirty="0" smtClean="0">
                <a:effectLst/>
              </a:rPr>
              <a:t>d.	the </a:t>
            </a:r>
            <a:r>
              <a:rPr lang="en-CA" dirty="0">
                <a:effectLst/>
              </a:rPr>
              <a:t>apparent position of the sun in the heavens at either the summer or </a:t>
            </a:r>
            <a:r>
              <a:rPr lang="en-CA" dirty="0" smtClean="0">
                <a:effectLst/>
              </a:rPr>
              <a:t>winter solstice.     </a:t>
            </a:r>
          </a:p>
          <a:p>
            <a:pPr marL="450850" lvl="0" indent="-450850">
              <a:buNone/>
            </a:pPr>
            <a:r>
              <a:rPr lang="en-CA" i="1" dirty="0" smtClean="0">
                <a:effectLst/>
              </a:rPr>
              <a:t>Ref </a:t>
            </a:r>
            <a:r>
              <a:rPr lang="en-CA" dirty="0">
                <a:effectLst/>
              </a:rPr>
              <a:t>25</a:t>
            </a:r>
            <a:endParaRPr lang="fr-CA" dirty="0">
              <a:effectLst/>
            </a:endParaRPr>
          </a:p>
          <a:p>
            <a:endParaRPr lang="fr-CA" dirty="0"/>
          </a:p>
        </p:txBody>
      </p:sp>
      <p:sp>
        <p:nvSpPr>
          <p:cNvPr id="4" name="Espace réservé du numéro de diapositive 3"/>
          <p:cNvSpPr>
            <a:spLocks noGrp="1"/>
          </p:cNvSpPr>
          <p:nvPr>
            <p:ph type="sldNum" sz="quarter" idx="12"/>
          </p:nvPr>
        </p:nvSpPr>
        <p:spPr/>
        <p:txBody>
          <a:bodyPr/>
          <a:lstStyle/>
          <a:p>
            <a:pPr>
              <a:defRPr/>
            </a:pPr>
            <a:fld id="{765E2B9D-C600-4AFF-AD19-2B6746D9AE6D}" type="slidenum">
              <a:rPr lang="en-US" smtClean="0"/>
              <a:pPr>
                <a:defRPr/>
              </a:pPr>
              <a:t>8</a:t>
            </a:fld>
            <a:endParaRPr lang="en-US"/>
          </a:p>
        </p:txBody>
      </p:sp>
    </p:spTree>
    <p:extLst>
      <p:ext uri="{BB962C8B-B14F-4D97-AF65-F5344CB8AC3E}">
        <p14:creationId xmlns:p14="http://schemas.microsoft.com/office/powerpoint/2010/main" val="468295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iterate type="lt">
                                    <p:tmAbs val="0"/>
                                  </p:iterate>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8" presetClass="emph" presetSubtype="0" fill="hold" nodeType="clickEffect">
                                  <p:stCondLst>
                                    <p:cond delay="0"/>
                                  </p:stCondLst>
                                  <p:iterate type="lt">
                                    <p:tmPct val="4000"/>
                                  </p:iterate>
                                  <p:childTnLst>
                                    <p:set>
                                      <p:cBhvr override="childStyle">
                                        <p:cTn id="26" dur="500" fill="hold"/>
                                        <p:tgtEl>
                                          <p:spTgt spid="3">
                                            <p:txEl>
                                              <p:pRg st="1" end="1"/>
                                            </p:txEl>
                                          </p:spTgt>
                                        </p:tgtEl>
                                        <p:attrNameLst>
                                          <p:attrName>style.textDecorationUnderline</p:attrName>
                                        </p:attrNameLst>
                                      </p:cBhvr>
                                      <p:to>
                                        <p:strVal val="true"/>
                                      </p:to>
                                    </p:set>
                                  </p:childTnLst>
                                </p:cTn>
                              </p:par>
                              <p:par>
                                <p:cTn id="27" presetID="15" presetClass="emph" presetSubtype="0" nodeType="withEffect">
                                  <p:stCondLst>
                                    <p:cond delay="0"/>
                                  </p:stCondLst>
                                  <p:iterate type="lt">
                                    <p:tmAbs val="25"/>
                                  </p:iterate>
                                  <p:childTnLst>
                                    <p:set>
                                      <p:cBhvr override="childStyle">
                                        <p:cTn id="28" dur="indefinite"/>
                                        <p:tgtEl>
                                          <p:spTgt spid="3">
                                            <p:txEl>
                                              <p:pRg st="1" end="1"/>
                                            </p:txEl>
                                          </p:spTgt>
                                        </p:tgtEl>
                                        <p:attrNameLst>
                                          <p:attrName>style.fontWeight</p:attrName>
                                        </p:attrNameLst>
                                      </p:cBhvr>
                                      <p:to>
                                        <p:strVal val="bold"/>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smtClean="0"/>
              <a:t>Question 7 </a:t>
            </a:r>
            <a:endParaRPr lang="fr-CA" dirty="0"/>
          </a:p>
        </p:txBody>
      </p:sp>
      <p:sp>
        <p:nvSpPr>
          <p:cNvPr id="3" name="Espace réservé du contenu 2"/>
          <p:cNvSpPr>
            <a:spLocks noGrp="1"/>
          </p:cNvSpPr>
          <p:nvPr>
            <p:ph idx="1"/>
          </p:nvPr>
        </p:nvSpPr>
        <p:spPr>
          <a:xfrm>
            <a:off x="533400" y="1981200"/>
            <a:ext cx="8229600" cy="4114800"/>
          </a:xfrm>
        </p:spPr>
        <p:txBody>
          <a:bodyPr/>
          <a:lstStyle/>
          <a:p>
            <a:pPr marL="0" indent="0">
              <a:buNone/>
            </a:pPr>
            <a:r>
              <a:rPr lang="en-CA" dirty="0" smtClean="0"/>
              <a:t>We can observe Aries with our sextant and determine an LOP from it.</a:t>
            </a:r>
            <a:endParaRPr lang="fr-CA" dirty="0" smtClean="0"/>
          </a:p>
          <a:p>
            <a:pPr marL="0" lvl="0" indent="0">
              <a:buNone/>
            </a:pPr>
            <a:r>
              <a:rPr lang="fr-FR" dirty="0" smtClean="0"/>
              <a:t>a.	</a:t>
            </a:r>
            <a:r>
              <a:rPr lang="fr-FR" dirty="0" err="1" smtClean="0"/>
              <a:t>True</a:t>
            </a:r>
            <a:endParaRPr lang="fr-CA" dirty="0" smtClean="0"/>
          </a:p>
          <a:p>
            <a:pPr marL="0" lvl="0" indent="0">
              <a:buNone/>
            </a:pPr>
            <a:r>
              <a:rPr lang="fr-FR" dirty="0" smtClean="0"/>
              <a:t>b.	False</a:t>
            </a:r>
            <a:endParaRPr lang="fr-CA" dirty="0" smtClean="0"/>
          </a:p>
          <a:p>
            <a:pPr marL="0" indent="0">
              <a:buNone/>
            </a:pPr>
            <a:r>
              <a:rPr lang="fr-FR" dirty="0" err="1" smtClean="0"/>
              <a:t>Ref</a:t>
            </a:r>
            <a:r>
              <a:rPr lang="fr-FR" dirty="0" smtClean="0"/>
              <a:t>. 25</a:t>
            </a:r>
            <a:endParaRPr lang="fr-CA" dirty="0" smtClean="0"/>
          </a:p>
          <a:p>
            <a:endParaRPr lang="fr-CA" dirty="0"/>
          </a:p>
        </p:txBody>
      </p:sp>
      <p:sp>
        <p:nvSpPr>
          <p:cNvPr id="4" name="Espace réservé du numéro de diapositive 3"/>
          <p:cNvSpPr>
            <a:spLocks noGrp="1"/>
          </p:cNvSpPr>
          <p:nvPr>
            <p:ph type="sldNum" sz="quarter" idx="12"/>
          </p:nvPr>
        </p:nvSpPr>
        <p:spPr/>
        <p:txBody>
          <a:bodyPr/>
          <a:lstStyle/>
          <a:p>
            <a:fld id="{765E2B9D-C600-4AFF-AD19-2B6746D9AE6D}" type="slidenum">
              <a:rPr lang="en-US" smtClean="0"/>
              <a:pPr/>
              <a:t>9</a:t>
            </a:fld>
            <a:endParaRPr lang="en-US"/>
          </a:p>
        </p:txBody>
      </p:sp>
    </p:spTree>
    <p:extLst>
      <p:ext uri="{BB962C8B-B14F-4D97-AF65-F5344CB8AC3E}">
        <p14:creationId xmlns:p14="http://schemas.microsoft.com/office/powerpoint/2010/main" val="2408849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iterate type="lt">
                                    <p:tmAbs val="0"/>
                                  </p:iterate>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5" presetClass="emph" presetSubtype="0" nodeType="clickEffect">
                                  <p:stCondLst>
                                    <p:cond delay="0"/>
                                  </p:stCondLst>
                                  <p:iterate type="lt">
                                    <p:tmAbs val="25"/>
                                  </p:iterate>
                                  <p:childTnLst>
                                    <p:set>
                                      <p:cBhvr override="childStyle">
                                        <p:cTn id="18" dur="indefinite"/>
                                        <p:tgtEl>
                                          <p:spTgt spid="3">
                                            <p:txEl>
                                              <p:pRg st="2" end="2"/>
                                            </p:txEl>
                                          </p:spTgt>
                                        </p:tgtEl>
                                        <p:attrNameLst>
                                          <p:attrName>style.fontWeight</p:attrName>
                                        </p:attrNameLst>
                                      </p:cBhvr>
                                      <p:to>
                                        <p:strVal val="bold"/>
                                      </p:to>
                                    </p:set>
                                  </p:childTnLst>
                                </p:cTn>
                              </p:par>
                              <p:par>
                                <p:cTn id="19" presetID="18" presetClass="emph" presetSubtype="0" fill="hold" nodeType="withEffect">
                                  <p:stCondLst>
                                    <p:cond delay="0"/>
                                  </p:stCondLst>
                                  <p:iterate type="lt">
                                    <p:tmPct val="4000"/>
                                  </p:iterate>
                                  <p:childTnLst>
                                    <p:set>
                                      <p:cBhvr override="childStyle">
                                        <p:cTn id="20" dur="500" fill="hold"/>
                                        <p:tgtEl>
                                          <p:spTgt spid="3">
                                            <p:txEl>
                                              <p:pRg st="2" end="2"/>
                                            </p:txEl>
                                          </p:spTgt>
                                        </p:tgtEl>
                                        <p:attrNameLst>
                                          <p:attrName>style.textDecorationUnderline</p:attrName>
                                        </p:attrNameLst>
                                      </p:cBhvr>
                                      <p:to>
                                        <p:strVal val="tru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Textured">
  <a:themeElements>
    <a:clrScheme name="1_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1_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_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1_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1_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1_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1_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1_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1_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1_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2213</TotalTime>
  <Words>311</Words>
  <Application>Microsoft Office PowerPoint</Application>
  <PresentationFormat>Affichage à l'écran (4:3)</PresentationFormat>
  <Paragraphs>67</Paragraphs>
  <Slides>11</Slides>
  <Notes>2</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1_Textured</vt:lpstr>
      <vt:lpstr>A View of our Solar System</vt:lpstr>
      <vt:lpstr>Learning Objectives</vt:lpstr>
      <vt:lpstr>Practical Exercise</vt:lpstr>
      <vt:lpstr>Question - 2 </vt:lpstr>
      <vt:lpstr>Question 3</vt:lpstr>
      <vt:lpstr>Question 4</vt:lpstr>
      <vt:lpstr>Question 5</vt:lpstr>
      <vt:lpstr>Question 6</vt:lpstr>
      <vt:lpstr>Question 7 </vt:lpstr>
      <vt:lpstr>Question 8</vt:lpstr>
      <vt:lpstr>A View of our Solar System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Ch1 Aperçu du système solaire</dc:title>
  <dc:subject>Présentation</dc:subject>
  <dc:creator>Nelson Guillemette</dc:creator>
  <cp:lastModifiedBy>Nelson Guillemette</cp:lastModifiedBy>
  <cp:revision>196</cp:revision>
  <dcterms:created xsi:type="dcterms:W3CDTF">2008-01-08T20:14:27Z</dcterms:created>
  <dcterms:modified xsi:type="dcterms:W3CDTF">2012-10-08T20:10:22Z</dcterms:modified>
</cp:coreProperties>
</file>