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8" r:id="rId2"/>
    <p:sldId id="257" r:id="rId3"/>
    <p:sldId id="284" r:id="rId4"/>
    <p:sldId id="286" r:id="rId5"/>
    <p:sldId id="307" r:id="rId6"/>
    <p:sldId id="293" r:id="rId7"/>
    <p:sldId id="298" r:id="rId8"/>
    <p:sldId id="282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8" autoAdjust="0"/>
    <p:restoredTop sz="81087" autoAdjust="0"/>
  </p:normalViewPr>
  <p:slideViewPr>
    <p:cSldViewPr>
      <p:cViewPr varScale="1">
        <p:scale>
          <a:sx n="113" d="100"/>
          <a:sy n="113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54"/>
    </p:cViewPr>
  </p:sorterViewPr>
  <p:notesViewPr>
    <p:cSldViewPr>
      <p:cViewPr>
        <p:scale>
          <a:sx n="66" d="100"/>
          <a:sy n="66" d="100"/>
        </p:scale>
        <p:origin x="-403" y="4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320F7E-8C9C-411E-BDCB-9E2081951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32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75D2-21A4-4CD1-8771-EB04E29663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4193865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42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8061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217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3979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436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2706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5836F-F196-41D5-B070-1D46107C51B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24547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C006-6BE5-4758-8E48-00793693A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BD8-FAEC-440F-A930-45458879B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363D-F42F-46C7-A7D5-09397265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B13AD-B974-4161-BFA6-2A434D602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514D-4F6E-4223-96ED-745D91317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6A64D-BC1C-42A0-93AB-A5001E1AD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1FA5-90F0-466C-AECA-400D040CC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B7B88-1D4C-4CA8-A288-5DF42ACAC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D15F-097D-4FDA-8EEC-D473B720A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68E32-A7C6-4CCD-A603-AC87BECAC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7F84-2963-40E1-9312-D39EAC1CD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02868D3-A223-4F61-9033-37F46631B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19200" y="1295400"/>
            <a:ext cx="72390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9" name="Picture 8" descr="CPS flag small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190625" cy="98107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err="1" smtClean="0"/>
              <a:t>Reducing</a:t>
            </a:r>
            <a:r>
              <a:rPr lang="fr-CA" dirty="0" smtClean="0"/>
              <a:t> and </a:t>
            </a:r>
            <a:r>
              <a:rPr lang="fr-CA" dirty="0" err="1" smtClean="0"/>
              <a:t>Plotting</a:t>
            </a:r>
            <a:r>
              <a:rPr lang="fr-CA" dirty="0" smtClean="0"/>
              <a:t> </a:t>
            </a:r>
            <a:r>
              <a:rPr lang="fr-CA" dirty="0" err="1" smtClean="0"/>
              <a:t>Celestial</a:t>
            </a:r>
            <a:r>
              <a:rPr lang="fr-CA" dirty="0" smtClean="0"/>
              <a:t> </a:t>
            </a:r>
            <a:r>
              <a:rPr lang="fr-CA" dirty="0" err="1" smtClean="0"/>
              <a:t>Sights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Quiz</a:t>
            </a:r>
            <a:endParaRPr lang="fr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Global Navigation</a:t>
            </a:r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7C489-1E46-4BCE-B5A2-A5BC60778B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9342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The optimum azimuth separation for a two-body fix is 90°. For this course, the </a:t>
            </a:r>
            <a:r>
              <a:rPr lang="en-US" b="1" dirty="0" smtClean="0"/>
              <a:t>minimum </a:t>
            </a:r>
            <a:r>
              <a:rPr lang="fr-CA" b="1" dirty="0" err="1" smtClean="0"/>
              <a:t>azimuth</a:t>
            </a:r>
            <a:r>
              <a:rPr lang="fr-CA" b="1" dirty="0" smtClean="0"/>
              <a:t> </a:t>
            </a:r>
            <a:r>
              <a:rPr lang="fr-CA" b="1" dirty="0" err="1"/>
              <a:t>separation</a:t>
            </a:r>
            <a:r>
              <a:rPr lang="fr-CA" b="1" dirty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 ______ </a:t>
            </a:r>
            <a:r>
              <a:rPr lang="fr-CA" b="1" dirty="0" err="1" smtClean="0"/>
              <a:t>degrees</a:t>
            </a:r>
            <a:r>
              <a:rPr lang="fr-CA" b="1" dirty="0" smtClean="0"/>
              <a:t>.</a:t>
            </a:r>
            <a:endParaRPr lang="fr-CA" dirty="0" smtClean="0"/>
          </a:p>
          <a:p>
            <a:pPr lvl="0"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6781800" y="2438400"/>
            <a:ext cx="1600200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C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endParaRPr lang="fr-C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9342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The optimum azimuth separation for a three-body fix is 120°. For this course, the </a:t>
            </a:r>
            <a:r>
              <a:rPr lang="en-US" b="1" dirty="0" smtClean="0"/>
              <a:t>minimum </a:t>
            </a:r>
            <a:r>
              <a:rPr lang="fr-CA" b="1" dirty="0" err="1" smtClean="0"/>
              <a:t>azimuth</a:t>
            </a:r>
            <a:r>
              <a:rPr lang="fr-CA" b="1" dirty="0" smtClean="0"/>
              <a:t> </a:t>
            </a:r>
            <a:r>
              <a:rPr lang="fr-CA" b="1" dirty="0" err="1"/>
              <a:t>separation</a:t>
            </a:r>
            <a:r>
              <a:rPr lang="fr-CA" b="1" dirty="0"/>
              <a:t> </a:t>
            </a:r>
            <a:r>
              <a:rPr lang="fr-CA" b="1" dirty="0" err="1"/>
              <a:t>is</a:t>
            </a:r>
            <a:r>
              <a:rPr lang="fr-CA" b="1" dirty="0"/>
              <a:t> </a:t>
            </a:r>
            <a:r>
              <a:rPr lang="fr-CA" b="1" dirty="0" smtClean="0"/>
              <a:t> ______ </a:t>
            </a:r>
            <a:r>
              <a:rPr lang="fr-CA" b="1" dirty="0" err="1" smtClean="0"/>
              <a:t>degrees</a:t>
            </a:r>
            <a:r>
              <a:rPr lang="fr-CA" b="1" dirty="0" smtClean="0"/>
              <a:t>.</a:t>
            </a:r>
            <a:endParaRPr lang="fr-CA" dirty="0" smtClean="0"/>
          </a:p>
          <a:p>
            <a:pPr lvl="0"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6705600" y="2362200"/>
            <a:ext cx="1447800" cy="584775"/>
          </a:xfrm>
          <a:prstGeom prst="rect">
            <a:avLst/>
          </a:prstGeom>
          <a:noFill/>
          <a:effectLst>
            <a:outerShdw dist="254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en-C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fr-C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9342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Once the time separation between LOPs reaches 20 minutes, the resultant fix is considered </a:t>
            </a:r>
            <a:r>
              <a:rPr lang="en-US" b="1" dirty="0" smtClean="0"/>
              <a:t>to </a:t>
            </a:r>
            <a:r>
              <a:rPr lang="fr-CA" b="1" dirty="0" err="1" smtClean="0"/>
              <a:t>be</a:t>
            </a:r>
            <a:r>
              <a:rPr lang="fr-CA" b="1" dirty="0" smtClean="0"/>
              <a:t> </a:t>
            </a:r>
            <a:r>
              <a:rPr lang="fr-CA" b="1" dirty="0"/>
              <a:t>a </a:t>
            </a:r>
            <a:r>
              <a:rPr lang="fr-CA" b="1" dirty="0" smtClean="0"/>
              <a:t> </a:t>
            </a:r>
            <a:r>
              <a:rPr lang="fr-CA" b="1" i="1" u="sng" dirty="0" smtClean="0"/>
              <a:t>___________ </a:t>
            </a:r>
            <a:r>
              <a:rPr lang="fr-CA" b="1" i="1" dirty="0" err="1" smtClean="0"/>
              <a:t>fix</a:t>
            </a:r>
            <a:r>
              <a:rPr lang="fr-CA" b="1" dirty="0" smtClean="0"/>
              <a:t>. 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4038600" y="2362200"/>
            <a:ext cx="2362200" cy="584775"/>
          </a:xfrm>
          <a:prstGeom prst="rect">
            <a:avLst/>
          </a:prstGeom>
          <a:noFill/>
          <a:effectLst>
            <a:outerShdw dist="254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fr-C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C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unning </a:t>
            </a:r>
            <a:endParaRPr lang="fr-C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3726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 this course, you may use on-line almanac data as long as you show the </a:t>
            </a:r>
            <a:r>
              <a:rPr lang="en-US" b="1" dirty="0" smtClean="0"/>
              <a:t>step-by-step calculations </a:t>
            </a:r>
            <a:r>
              <a:rPr lang="en-US" b="1" dirty="0"/>
              <a:t>involved in each sight </a:t>
            </a:r>
            <a:r>
              <a:rPr lang="en-US" b="1" dirty="0" smtClean="0"/>
              <a:t>reduction</a:t>
            </a:r>
            <a:r>
              <a:rPr lang="fr-CA" b="1" dirty="0" smtClean="0"/>
              <a:t>. </a:t>
            </a:r>
            <a:endParaRPr lang="fr-CA" dirty="0" smtClean="0"/>
          </a:p>
          <a:p>
            <a:pPr marL="531813" lvl="0" indent="-354013"/>
            <a:r>
              <a:rPr lang="fr-CA" dirty="0" err="1" smtClean="0"/>
              <a:t>True</a:t>
            </a:r>
            <a:endParaRPr lang="fr-CA" dirty="0" smtClean="0"/>
          </a:p>
          <a:p>
            <a:pPr marL="531813" lvl="0" indent="-354013"/>
            <a:r>
              <a:rPr lang="fr-CA" dirty="0" smtClean="0"/>
              <a:t>False</a:t>
            </a:r>
          </a:p>
          <a:p>
            <a:pPr marL="531813" indent="-354013"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4114800"/>
            <a:ext cx="1981200" cy="6858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3726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 </a:t>
            </a:r>
            <a:r>
              <a:rPr lang="en-US" b="1" dirty="0"/>
              <a:t>three-body fix, compared to a two-body fix, will (reduce) (increase) the likelihood </a:t>
            </a:r>
            <a:r>
              <a:rPr lang="en-US" b="1" dirty="0" smtClean="0"/>
              <a:t>of </a:t>
            </a:r>
            <a:r>
              <a:rPr lang="fr-CA" b="1" dirty="0" err="1" smtClean="0"/>
              <a:t>e</a:t>
            </a:r>
            <a:r>
              <a:rPr lang="fr-CA" dirty="0" err="1" smtClean="0"/>
              <a:t>rror</a:t>
            </a:r>
            <a:r>
              <a:rPr lang="fr-CA" dirty="0"/>
              <a:t>. </a:t>
            </a:r>
            <a:endParaRPr lang="fr-CA" dirty="0" smtClean="0"/>
          </a:p>
          <a:p>
            <a:pPr lvl="0"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1676400" y="2057400"/>
            <a:ext cx="1828800" cy="4572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3726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Aboard a moving vessel, LOPs must be adjusted for the movement of the vessel </a:t>
            </a:r>
            <a:r>
              <a:rPr lang="en-US" b="1" dirty="0" smtClean="0"/>
              <a:t>between </a:t>
            </a:r>
            <a:r>
              <a:rPr lang="fr-CA" b="1" dirty="0" smtClean="0"/>
              <a:t>observations.</a:t>
            </a:r>
          </a:p>
          <a:p>
            <a:pPr marL="533400">
              <a:buNone/>
            </a:pPr>
            <a:r>
              <a:rPr lang="fr-CA" b="1" dirty="0" smtClean="0"/>
              <a:t> </a:t>
            </a:r>
            <a:endParaRPr lang="fr-CA" dirty="0" smtClean="0"/>
          </a:p>
          <a:p>
            <a:pPr marL="533400" lvl="0"/>
            <a:r>
              <a:rPr lang="fr-CA" dirty="0" err="1" smtClean="0"/>
              <a:t>True</a:t>
            </a:r>
            <a:r>
              <a:rPr lang="fr-CA" dirty="0" smtClean="0"/>
              <a:t>.</a:t>
            </a:r>
          </a:p>
          <a:p>
            <a:pPr marL="533400" lvl="0"/>
            <a:r>
              <a:rPr lang="fr-CA" dirty="0" smtClean="0"/>
              <a:t>False.</a:t>
            </a:r>
          </a:p>
          <a:p>
            <a:pPr lvl="0"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3581400"/>
            <a:ext cx="1752600" cy="6096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err="1"/>
              <a:t>Reducing</a:t>
            </a:r>
            <a:r>
              <a:rPr lang="fr-CA" dirty="0"/>
              <a:t> and </a:t>
            </a:r>
            <a:r>
              <a:rPr lang="fr-CA" dirty="0" err="1"/>
              <a:t>Plotting</a:t>
            </a:r>
            <a:r>
              <a:rPr lang="fr-CA" dirty="0"/>
              <a:t> </a:t>
            </a:r>
            <a:r>
              <a:rPr lang="fr-CA" dirty="0" err="1"/>
              <a:t>Celestial</a:t>
            </a:r>
            <a:r>
              <a:rPr lang="fr-CA" dirty="0"/>
              <a:t> </a:t>
            </a:r>
            <a:r>
              <a:rPr lang="fr-CA" dirty="0" err="1"/>
              <a:t>Sights</a:t>
            </a:r>
            <a:r>
              <a:rPr lang="fr-CA" dirty="0"/>
              <a:t> 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>Quiz </a:t>
            </a:r>
            <a:endParaRPr lang="fr-CA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14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End of </a:t>
            </a:r>
          </a:p>
          <a:p>
            <a:pPr eaLnBrk="1" hangingPunct="1">
              <a:defRPr/>
            </a:pPr>
            <a:r>
              <a:rPr lang="fr-CA" dirty="0" smtClean="0"/>
              <a:t>Global Navigation</a:t>
            </a:r>
          </a:p>
          <a:p>
            <a:pPr eaLnBrk="1" hangingPunct="1">
              <a:defRPr/>
            </a:pPr>
            <a:r>
              <a:rPr lang="fr-CA" dirty="0" smtClean="0"/>
              <a:t> </a:t>
            </a:r>
            <a:r>
              <a:rPr lang="fr-CA" dirty="0" err="1" smtClean="0"/>
              <a:t>Chapter</a:t>
            </a:r>
            <a:r>
              <a:rPr lang="fr-CA" dirty="0" smtClean="0"/>
              <a:t>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0F46-2875-4873-99D7-75F7E102C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xtured">
  <a:themeElements>
    <a:clrScheme name="1_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</TotalTime>
  <Words>185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1_Textured</vt:lpstr>
      <vt:lpstr>Reducing and Plotting Celestial Sights Quiz</vt:lpstr>
      <vt:lpstr>Question 1</vt:lpstr>
      <vt:lpstr>Question 2</vt:lpstr>
      <vt:lpstr>Question 3</vt:lpstr>
      <vt:lpstr>Question 4</vt:lpstr>
      <vt:lpstr>Question 5</vt:lpstr>
      <vt:lpstr>Question 6</vt:lpstr>
      <vt:lpstr>Reducing and Plotting Celestial Sights  Quiz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4 Calculs astronomiques et traçage</dc:title>
  <dc:subject>Solutions au Quizz</dc:subject>
  <dc:creator>Nelson Guillemette</dc:creator>
  <cp:lastModifiedBy>Tom Brincka</cp:lastModifiedBy>
  <cp:revision>240</cp:revision>
  <dcterms:created xsi:type="dcterms:W3CDTF">2008-01-08T20:14:27Z</dcterms:created>
  <dcterms:modified xsi:type="dcterms:W3CDTF">2016-04-15T22:07:21Z</dcterms:modified>
</cp:coreProperties>
</file>