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8" r:id="rId2"/>
    <p:sldId id="257" r:id="rId3"/>
    <p:sldId id="326" r:id="rId4"/>
    <p:sldId id="339" r:id="rId5"/>
    <p:sldId id="332" r:id="rId6"/>
    <p:sldId id="333" r:id="rId7"/>
    <p:sldId id="334" r:id="rId8"/>
    <p:sldId id="30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0" autoAdjust="0"/>
    <p:restoredTop sz="81087" autoAdjust="0"/>
  </p:normalViewPr>
  <p:slideViewPr>
    <p:cSldViewPr>
      <p:cViewPr varScale="1">
        <p:scale>
          <a:sx n="113" d="100"/>
          <a:sy n="113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54"/>
    </p:cViewPr>
  </p:sorterViewPr>
  <p:notesViewPr>
    <p:cSldViewPr>
      <p:cViewPr>
        <p:scale>
          <a:sx n="66" d="100"/>
          <a:sy n="66" d="100"/>
        </p:scale>
        <p:origin x="-403" y="4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320F7E-8C9C-411E-BDCB-9E2081951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475D2-21A4-4CD1-8771-EB04E296631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364859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7285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F3D54-7887-4F7C-9CEF-B70CD27162E8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2393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F3D54-7887-4F7C-9CEF-B70CD27162E8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9149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F3D54-7887-4F7C-9CEF-B70CD27162E8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5843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F3D54-7887-4F7C-9CEF-B70CD27162E8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2054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F3D54-7887-4F7C-9CEF-B70CD27162E8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9305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475D2-21A4-4CD1-8771-EB04E296631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102194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C006-6BE5-4758-8E48-00793693A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BD8-FAEC-440F-A930-45458879B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363D-F42F-46C7-A7D5-09397265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B13AD-B974-4161-BFA6-2A434D602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6514D-4F6E-4223-96ED-745D91317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6A64D-BC1C-42A0-93AB-A5001E1AD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1FA5-90F0-466C-AECA-400D040CC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B7B88-1D4C-4CA8-A288-5DF42ACAC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D15F-097D-4FDA-8EEC-D473B720A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68E32-A7C6-4CCD-A603-AC87BECAC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7F84-2963-40E1-9312-D39EAC1CD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02868D3-A223-4F61-9033-37F46631B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CPS flag small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190625" cy="98107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3200400"/>
          </a:xfrm>
        </p:spPr>
        <p:txBody>
          <a:bodyPr/>
          <a:lstStyle/>
          <a:p>
            <a:r>
              <a:rPr lang="fr-CA" dirty="0" smtClean="0"/>
              <a:t>Emergency Navigation</a:t>
            </a:r>
            <a:br>
              <a:rPr lang="fr-CA" dirty="0" smtClean="0"/>
            </a:br>
            <a:r>
              <a:rPr lang="fr-CA" dirty="0" err="1" smtClean="0"/>
              <a:t>Homework</a:t>
            </a:r>
            <a:r>
              <a:rPr lang="fr-CA" dirty="0" smtClean="0"/>
              <a:t> Solutions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Global Navigation</a:t>
            </a:r>
            <a:endParaRPr lang="fr-CA" dirty="0" smtClean="0"/>
          </a:p>
          <a:p>
            <a:pPr eaLnBrk="1" hangingPunct="1">
              <a:defRPr/>
            </a:pPr>
            <a:r>
              <a:rPr lang="fr-CA" dirty="0" err="1" smtClean="0"/>
              <a:t>Chapter</a:t>
            </a:r>
            <a:r>
              <a:rPr lang="fr-CA" dirty="0" smtClean="0"/>
              <a:t>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7C489-1E46-4BCE-B5A2-A5BC60778B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Learning Objectives</a:t>
            </a:r>
            <a:endParaRPr lang="fr-CA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495800"/>
          </a:xfrm>
        </p:spPr>
        <p:txBody>
          <a:bodyPr/>
          <a:lstStyle/>
          <a:p>
            <a:pPr lvl="0"/>
            <a:r>
              <a:rPr lang="en-US" sz="3600" dirty="0"/>
              <a:t>Provision an emergency navigation kit</a:t>
            </a:r>
            <a:r>
              <a:rPr lang="fr-FR" sz="3600" dirty="0" smtClean="0"/>
              <a:t>.</a:t>
            </a:r>
            <a:endParaRPr lang="fr-CA" sz="3600" dirty="0" smtClean="0"/>
          </a:p>
          <a:p>
            <a:pPr lvl="0"/>
            <a:r>
              <a:rPr lang="fr-CA" sz="3600" dirty="0" err="1"/>
              <a:t>Construct</a:t>
            </a:r>
            <a:r>
              <a:rPr lang="fr-CA" sz="3600" dirty="0"/>
              <a:t> emergency </a:t>
            </a:r>
            <a:r>
              <a:rPr lang="fr-CA" sz="3600" dirty="0" err="1"/>
              <a:t>plotting</a:t>
            </a:r>
            <a:r>
              <a:rPr lang="fr-CA" sz="3600" dirty="0"/>
              <a:t> charts</a:t>
            </a:r>
            <a:endParaRPr lang="fr-CA" sz="3600" dirty="0" smtClean="0"/>
          </a:p>
          <a:p>
            <a:pPr lvl="0"/>
            <a:r>
              <a:rPr lang="en-US" sz="3600" dirty="0"/>
              <a:t>Determine destination coordinates mathematically from course and distance traveled</a:t>
            </a:r>
            <a:r>
              <a:rPr lang="fr-FR" sz="3600" dirty="0" smtClean="0"/>
              <a:t>.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Question 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105400"/>
          </a:xfrm>
        </p:spPr>
        <p:txBody>
          <a:bodyPr/>
          <a:lstStyle/>
          <a:p>
            <a:r>
              <a:rPr lang="en-US" dirty="0"/>
              <a:t>A vessel travels 52nm on course 060°T from L31°35’N, Lo 19°40’W. Find </a:t>
            </a:r>
            <a:r>
              <a:rPr lang="en-US" dirty="0" smtClean="0"/>
              <a:t>the coordinates </a:t>
            </a:r>
            <a:r>
              <a:rPr lang="en-US" dirty="0"/>
              <a:t>of the point of </a:t>
            </a:r>
            <a:r>
              <a:rPr lang="en-US" dirty="0" smtClean="0"/>
              <a:t>arrival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 </a:t>
            </a:r>
            <a:endParaRPr lang="fr-CA" dirty="0" smtClean="0"/>
          </a:p>
          <a:p>
            <a:r>
              <a:rPr lang="fr-FR" b="1" dirty="0" err="1" smtClean="0"/>
              <a:t>Answer</a:t>
            </a:r>
            <a:r>
              <a:rPr lang="fr-FR" b="1" dirty="0" smtClean="0"/>
              <a:t> : L32°01’N, Lo018°41’W </a:t>
            </a:r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19F45-DD77-4FE6-B3F5-C9A4DF0BD3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181" y="-18330"/>
            <a:ext cx="5319819" cy="6876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Question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16 July, a sailboat crew on a course of 070°T, position </a:t>
            </a:r>
            <a:r>
              <a:rPr lang="en-US" dirty="0" smtClean="0"/>
              <a:t>L25°00´N</a:t>
            </a:r>
            <a:r>
              <a:rPr lang="en-US" dirty="0"/>
              <a:t>, Lo </a:t>
            </a:r>
            <a:r>
              <a:rPr lang="en-US" dirty="0" smtClean="0"/>
              <a:t>30°00´W, experiences </a:t>
            </a:r>
            <a:r>
              <a:rPr lang="en-US" dirty="0"/>
              <a:t>a fire and is forced to escape on their </a:t>
            </a:r>
            <a:r>
              <a:rPr lang="en-US" dirty="0" err="1"/>
              <a:t>motorless</a:t>
            </a:r>
            <a:r>
              <a:rPr lang="en-US" dirty="0"/>
              <a:t> dinghy. After three days </a:t>
            </a:r>
            <a:r>
              <a:rPr lang="en-US" dirty="0" smtClean="0"/>
              <a:t>of drifting </a:t>
            </a:r>
            <a:r>
              <a:rPr lang="en-US" dirty="0"/>
              <a:t>with the current, what is their approximate position? (Hint: Use Pilot Chart </a:t>
            </a:r>
            <a:r>
              <a:rPr lang="en-US" dirty="0" smtClean="0"/>
              <a:t>NO 16 </a:t>
            </a:r>
            <a:r>
              <a:rPr lang="en-US" dirty="0"/>
              <a:t>from your </a:t>
            </a:r>
            <a:r>
              <a:rPr lang="en-US" i="1" dirty="0"/>
              <a:t>Junior Navigation </a:t>
            </a:r>
            <a:r>
              <a:rPr lang="en-US" dirty="0"/>
              <a:t>course material for current information</a:t>
            </a:r>
            <a:r>
              <a:rPr lang="en-US" dirty="0" smtClean="0"/>
              <a:t>.)</a:t>
            </a:r>
            <a:endParaRPr lang="fr-FR" dirty="0" smtClean="0"/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19F45-DD77-4FE6-B3F5-C9A4DF0BD3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0" y="1810951"/>
            <a:ext cx="9144000" cy="3477875"/>
          </a:xfrm>
          <a:prstGeom prst="rect">
            <a:avLst/>
          </a:prstGeom>
          <a:solidFill>
            <a:srgbClr val="00264D"/>
          </a:solidFill>
        </p:spPr>
        <p:txBody>
          <a:bodyPr wrap="square" rtlCol="0">
            <a:spAutoFit/>
          </a:bodyPr>
          <a:lstStyle/>
          <a:p>
            <a:pPr algn="l"/>
            <a:endParaRPr lang="fr-CA" sz="2400" dirty="0" smtClean="0"/>
          </a:p>
          <a:p>
            <a:pPr algn="l"/>
            <a:r>
              <a:rPr lang="fr-CA" sz="2400" dirty="0" err="1" smtClean="0"/>
              <a:t>Answer</a:t>
            </a:r>
            <a:r>
              <a:rPr lang="fr-CA" sz="2400" dirty="0" smtClean="0"/>
              <a:t>: </a:t>
            </a:r>
            <a:r>
              <a:rPr lang="fr-CA" sz="2800" b="1" dirty="0" smtClean="0"/>
              <a:t>L </a:t>
            </a:r>
            <a:r>
              <a:rPr lang="fr-CA" sz="2800" b="1" dirty="0"/>
              <a:t>24°38´N, Lo 30°32´W</a:t>
            </a:r>
            <a:r>
              <a:rPr lang="fr-CA" sz="28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fr-CA" sz="2800" dirty="0" smtClean="0"/>
          </a:p>
          <a:p>
            <a:pPr algn="l"/>
            <a:r>
              <a:rPr lang="fr-CA" sz="2800" dirty="0" smtClean="0"/>
              <a:t>Solution: </a:t>
            </a:r>
            <a:r>
              <a:rPr lang="en-US" sz="2800" dirty="0" smtClean="0"/>
              <a:t>From </a:t>
            </a:r>
            <a:r>
              <a:rPr lang="en-US" sz="2800" dirty="0"/>
              <a:t>the pilot chart, you determine that the probable current in that area is </a:t>
            </a:r>
            <a:r>
              <a:rPr lang="en-US" sz="2800" dirty="0" smtClean="0"/>
              <a:t>0.5kn at </a:t>
            </a:r>
            <a:r>
              <a:rPr lang="en-US" sz="2800" dirty="0"/>
              <a:t>230°. Therefore, the distance traveled </a:t>
            </a:r>
            <a:r>
              <a:rPr lang="en-US" sz="2800" dirty="0" smtClean="0"/>
              <a:t>=</a:t>
            </a:r>
          </a:p>
          <a:p>
            <a:pPr algn="l"/>
            <a:r>
              <a:rPr lang="en-US" sz="2800" dirty="0" smtClean="0"/>
              <a:t> </a:t>
            </a:r>
            <a:r>
              <a:rPr lang="en-US" sz="2800" dirty="0"/>
              <a:t>0.5kn x 3days x 24hr/day = 36 nm.</a:t>
            </a:r>
          </a:p>
          <a:p>
            <a:pPr algn="l"/>
            <a:r>
              <a:rPr lang="en-US" sz="2800" dirty="0"/>
              <a:t>See completed Simplified Traverse Worksheet</a:t>
            </a:r>
            <a:r>
              <a:rPr lang="en-US" dirty="0"/>
              <a:t>,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5399405" cy="6970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Question 3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On 22 June, the fishing vessel, </a:t>
            </a:r>
            <a:r>
              <a:rPr lang="en-US" sz="3600" i="1" dirty="0"/>
              <a:t>Myra D</a:t>
            </a:r>
            <a:r>
              <a:rPr lang="en-US" sz="3600" dirty="0"/>
              <a:t>, left </a:t>
            </a:r>
            <a:r>
              <a:rPr lang="en-US" sz="3600" dirty="0" err="1"/>
              <a:t>Kaena</a:t>
            </a:r>
            <a:r>
              <a:rPr lang="en-US" sz="3600" dirty="0"/>
              <a:t> Point, Hawaii for a week’s fishing </a:t>
            </a:r>
            <a:r>
              <a:rPr lang="en-US" sz="3600" dirty="0" smtClean="0"/>
              <a:t>trip. At </a:t>
            </a:r>
            <a:r>
              <a:rPr lang="en-US" sz="3600" dirty="0"/>
              <a:t>ZT 2100, the vessel left its position of L21°49’N, Lo158°53’W on a course of 215°T </a:t>
            </a:r>
            <a:r>
              <a:rPr lang="en-US" sz="3600" dirty="0" smtClean="0"/>
              <a:t>and a </a:t>
            </a:r>
            <a:r>
              <a:rPr lang="en-US" sz="3600" dirty="0"/>
              <a:t>speed of 9kn. Current was deemed negligible. On 23 June at ZT 1900, an engine room </a:t>
            </a:r>
            <a:r>
              <a:rPr lang="en-US" sz="3600" dirty="0" smtClean="0"/>
              <a:t>fire quickly </a:t>
            </a:r>
            <a:r>
              <a:rPr lang="en-US" sz="3600" dirty="0"/>
              <a:t>spread and forced the captain and three crew members to abandon the vessel </a:t>
            </a:r>
            <a:r>
              <a:rPr lang="en-US" sz="3600" dirty="0" smtClean="0"/>
              <a:t>and board </a:t>
            </a:r>
            <a:r>
              <a:rPr lang="en-US" sz="3600" dirty="0"/>
              <a:t>the boat’s two life rafts, which they tied together</a:t>
            </a:r>
            <a:r>
              <a:rPr lang="fr-FR" sz="3600" dirty="0" smtClean="0"/>
              <a:t>.</a:t>
            </a:r>
            <a:endParaRPr lang="fr-CA" sz="3600" dirty="0" smtClean="0"/>
          </a:p>
          <a:p>
            <a:pPr lvl="0">
              <a:buNone/>
            </a:pPr>
            <a:endParaRPr lang="fr-C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19F45-DD77-4FE6-B3F5-C9A4DF0BD3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Question 3a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Using the Simplified Traverse Table, calculate the </a:t>
            </a:r>
            <a:r>
              <a:rPr lang="en-US" dirty="0" smtClean="0"/>
              <a:t>approximate position </a:t>
            </a:r>
            <a:r>
              <a:rPr lang="en-US" dirty="0"/>
              <a:t>at the time of vessel abandonment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err="1" smtClean="0"/>
              <a:t>Answer</a:t>
            </a:r>
            <a:r>
              <a:rPr lang="fr-FR" dirty="0" smtClean="0"/>
              <a:t> L19°11’N, Lo161°05’W</a:t>
            </a:r>
          </a:p>
          <a:p>
            <a:pPr marL="0" indent="0">
              <a:buNone/>
            </a:pPr>
            <a:r>
              <a:rPr lang="fr-FR" dirty="0" smtClean="0"/>
              <a:t>Solution: </a:t>
            </a:r>
            <a:r>
              <a:rPr lang="en-US" b="1" dirty="0"/>
              <a:t>Calculate the distance traveled from the time of departure to the time of </a:t>
            </a:r>
            <a:r>
              <a:rPr lang="en-US" b="1" dirty="0" smtClean="0"/>
              <a:t>vessel </a:t>
            </a:r>
            <a:r>
              <a:rPr lang="fr-CA" b="1" dirty="0" err="1" smtClean="0"/>
              <a:t>abandonment</a:t>
            </a:r>
            <a:r>
              <a:rPr lang="fr-CA" b="1" dirty="0" smtClean="0"/>
              <a:t>.</a:t>
            </a:r>
            <a:endParaRPr lang="fr-CA" dirty="0" smtClean="0"/>
          </a:p>
          <a:p>
            <a:pPr lvl="0"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19F45-DD77-4FE6-B3F5-C9A4DF0BD3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1676400"/>
            <a:ext cx="9144000" cy="3429000"/>
          </a:xfrm>
          <a:prstGeom prst="rect">
            <a:avLst/>
          </a:prstGeom>
          <a:solidFill>
            <a:srgbClr val="0026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/>
            <a:r>
              <a:rPr lang="fr-FR" sz="2800" b="1" dirty="0" smtClean="0"/>
              <a:t>ZT 2100 22 </a:t>
            </a:r>
            <a:r>
              <a:rPr lang="fr-FR" sz="2800" b="1" dirty="0" err="1" smtClean="0"/>
              <a:t>june</a:t>
            </a:r>
            <a:endParaRPr lang="fr-CA" sz="2800" dirty="0" smtClean="0"/>
          </a:p>
          <a:p>
            <a:pPr marL="177800" algn="l"/>
            <a:r>
              <a:rPr lang="fr-FR" sz="2800" b="1" u="sng" dirty="0" smtClean="0"/>
              <a:t>ZT 1900 23 </a:t>
            </a:r>
            <a:r>
              <a:rPr lang="fr-FR" sz="2800" b="1" u="sng" dirty="0" err="1" smtClean="0"/>
              <a:t>june</a:t>
            </a:r>
            <a:endParaRPr lang="fr-CA" sz="2800" dirty="0" smtClean="0"/>
          </a:p>
          <a:p>
            <a:pPr marL="177800" algn="l"/>
            <a:r>
              <a:rPr lang="fr-FR" sz="2800" b="1" dirty="0" smtClean="0"/>
              <a:t>      22 </a:t>
            </a:r>
            <a:r>
              <a:rPr lang="fr-FR" sz="2800" b="1" dirty="0" err="1" smtClean="0"/>
              <a:t>hours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travel</a:t>
            </a:r>
            <a:r>
              <a:rPr lang="fr-FR" sz="2800" b="1" dirty="0" smtClean="0"/>
              <a:t> </a:t>
            </a:r>
            <a:endParaRPr lang="fr-CA" sz="2800" dirty="0" smtClean="0"/>
          </a:p>
          <a:p>
            <a:pPr marL="177800" algn="l"/>
            <a:endParaRPr lang="fr-FR" sz="2800" b="1" dirty="0" smtClean="0"/>
          </a:p>
          <a:p>
            <a:pPr marL="177800" algn="l"/>
            <a:r>
              <a:rPr lang="fr-FR" sz="2800" b="1" dirty="0" smtClean="0"/>
              <a:t>Distance </a:t>
            </a:r>
            <a:r>
              <a:rPr lang="fr-FR" sz="2800" b="1" dirty="0" err="1" smtClean="0"/>
              <a:t>traveled</a:t>
            </a:r>
            <a:r>
              <a:rPr lang="fr-FR" sz="2800" b="1" dirty="0" smtClean="0"/>
              <a:t> = 9 </a:t>
            </a:r>
            <a:r>
              <a:rPr lang="fr-FR" sz="2800" b="1" dirty="0" err="1" smtClean="0"/>
              <a:t>kn</a:t>
            </a:r>
            <a:r>
              <a:rPr lang="fr-FR" sz="2800" b="1" dirty="0" smtClean="0"/>
              <a:t> X 22 </a:t>
            </a:r>
            <a:r>
              <a:rPr lang="fr-FR" sz="2800" b="1" dirty="0" err="1" smtClean="0"/>
              <a:t>hrs</a:t>
            </a:r>
            <a:r>
              <a:rPr lang="fr-FR" sz="2800" b="1" dirty="0" smtClean="0"/>
              <a:t> = 198 nm.</a:t>
            </a:r>
            <a:endParaRPr kumimoji="0" lang="fr-C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929" y="39240"/>
            <a:ext cx="5260141" cy="6779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  <p:bldP spid="9219" grpId="1" uiExpand="1" build="p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Question 3b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4572000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US" dirty="0"/>
              <a:t>At approximately ZT 1949, one of the crew identified the star Arcturus directly </a:t>
            </a:r>
            <a:r>
              <a:rPr lang="en-US" dirty="0" smtClean="0"/>
              <a:t>overhead</a:t>
            </a:r>
            <a:r>
              <a:rPr lang="fr-FR" dirty="0" smtClean="0"/>
              <a:t>. </a:t>
            </a:r>
            <a:r>
              <a:rPr lang="en-US" dirty="0"/>
              <a:t>What was their approximate position at that time</a:t>
            </a:r>
            <a:r>
              <a:rPr lang="en-US" dirty="0" smtClean="0"/>
              <a:t>?</a:t>
            </a:r>
            <a:endParaRPr lang="fr-CA" dirty="0" smtClean="0"/>
          </a:p>
          <a:p>
            <a:pPr>
              <a:buFont typeface="Wingdings" pitchFamily="2" charset="2"/>
              <a:buChar char="q"/>
            </a:pPr>
            <a:r>
              <a:rPr lang="fr-FR" b="1" dirty="0" err="1" smtClean="0"/>
              <a:t>Answer</a:t>
            </a:r>
            <a:r>
              <a:rPr lang="fr-FR" b="1" dirty="0" smtClean="0"/>
              <a:t> : L19°10’N, Lo161°03’W.</a:t>
            </a:r>
          </a:p>
          <a:p>
            <a:pPr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19F45-DD77-4FE6-B3F5-C9A4DF0BD3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1100328"/>
            <a:ext cx="9144000" cy="5791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/>
            <a:r>
              <a:rPr lang="fr-FR" sz="3200" b="1" dirty="0" smtClean="0"/>
              <a:t>Solution:</a:t>
            </a:r>
          </a:p>
          <a:p>
            <a:pPr marL="177800" algn="l"/>
            <a:r>
              <a:rPr lang="en-US" sz="3200" b="1" dirty="0"/>
              <a:t>Since Arcturus is directly overhead, we are at the GP of the </a:t>
            </a:r>
            <a:r>
              <a:rPr lang="en-US" sz="3200" b="1" dirty="0" smtClean="0"/>
              <a:t>body</a:t>
            </a:r>
            <a:r>
              <a:rPr lang="fr-FR" sz="3200" b="1" dirty="0" smtClean="0"/>
              <a:t>. </a:t>
            </a:r>
          </a:p>
          <a:p>
            <a:pPr marL="177800" algn="l"/>
            <a:endParaRPr lang="fr-FR" sz="3200" b="1" dirty="0" smtClean="0"/>
          </a:p>
          <a:p>
            <a:pPr algn="l"/>
            <a:r>
              <a:rPr lang="fr-CA" sz="3200" b="1" dirty="0"/>
              <a:t>To </a:t>
            </a:r>
            <a:r>
              <a:rPr lang="fr-CA" sz="3200" b="1" dirty="0" err="1"/>
              <a:t>find</a:t>
            </a:r>
            <a:r>
              <a:rPr lang="fr-CA" sz="3200" b="1" dirty="0"/>
              <a:t> </a:t>
            </a:r>
            <a:r>
              <a:rPr lang="fr-CA" sz="3200" b="1" dirty="0" err="1"/>
              <a:t>our</a:t>
            </a:r>
            <a:r>
              <a:rPr lang="fr-CA" sz="3200" b="1" dirty="0"/>
              <a:t> </a:t>
            </a:r>
            <a:r>
              <a:rPr lang="fr-CA" sz="3200" b="1" dirty="0" smtClean="0"/>
              <a:t>latitude </a:t>
            </a:r>
            <a:r>
              <a:rPr lang="en-US" sz="3200" b="1" dirty="0" smtClean="0"/>
              <a:t>and </a:t>
            </a:r>
            <a:r>
              <a:rPr lang="en-US" sz="3200" b="1" dirty="0"/>
              <a:t>longitude, convert </a:t>
            </a:r>
            <a:r>
              <a:rPr lang="en-US" sz="3200" b="1" dirty="0" smtClean="0"/>
              <a:t> Arcturus’s </a:t>
            </a:r>
            <a:r>
              <a:rPr lang="en-US" sz="3200" b="1" dirty="0"/>
              <a:t>celestial coordinates for that date and time to </a:t>
            </a:r>
            <a:r>
              <a:rPr lang="en-US" sz="3200" b="1" dirty="0" smtClean="0"/>
              <a:t>terrestrial </a:t>
            </a:r>
            <a:r>
              <a:rPr lang="fr-CA" sz="3200" b="1" dirty="0" err="1" smtClean="0"/>
              <a:t>coordinates</a:t>
            </a:r>
            <a:r>
              <a:rPr lang="fr-CA" sz="3200" dirty="0" smtClean="0"/>
              <a:t>.</a:t>
            </a:r>
            <a:endParaRPr lang="fr-CA" sz="32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1112520"/>
            <a:ext cx="9144000" cy="5791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/>
            <a:r>
              <a:rPr lang="fr-FR" sz="3200" b="1" dirty="0" smtClean="0"/>
              <a:t>Solution:</a:t>
            </a:r>
          </a:p>
          <a:p>
            <a:pPr marL="177800" algn="l"/>
            <a:r>
              <a:rPr lang="fr-FR" sz="3200" b="1" dirty="0" smtClean="0"/>
              <a:t> </a:t>
            </a:r>
          </a:p>
          <a:p>
            <a:pPr marL="177800" algn="l"/>
            <a:r>
              <a:rPr lang="fr-FR" sz="3200" b="1" dirty="0" smtClean="0"/>
              <a:t>ZT   1949 </a:t>
            </a:r>
            <a:r>
              <a:rPr lang="fr-FR" sz="3200" b="1" dirty="0"/>
              <a:t>	</a:t>
            </a:r>
            <a:r>
              <a:rPr lang="fr-FR" sz="3200" b="1" dirty="0" smtClean="0"/>
              <a:t> 23 </a:t>
            </a:r>
            <a:r>
              <a:rPr lang="fr-FR" sz="3200" b="1" dirty="0" err="1" smtClean="0"/>
              <a:t>june</a:t>
            </a:r>
            <a:endParaRPr lang="fr-CA" sz="3200" dirty="0"/>
          </a:p>
          <a:p>
            <a:pPr marL="177800" algn="l"/>
            <a:r>
              <a:rPr lang="fr-FR" sz="3200" b="1" u="sng" dirty="0"/>
              <a:t>ZD </a:t>
            </a:r>
            <a:r>
              <a:rPr lang="fr-FR" sz="3200" b="1" u="sng" dirty="0" smtClean="0"/>
              <a:t>+</a:t>
            </a:r>
            <a:r>
              <a:rPr lang="fr-FR" sz="3200" b="1" u="sng" dirty="0"/>
              <a:t>11</a:t>
            </a:r>
            <a:endParaRPr lang="fr-CA" sz="3200" dirty="0"/>
          </a:p>
          <a:p>
            <a:pPr marL="177800" algn="l"/>
            <a:r>
              <a:rPr lang="fr-FR" sz="3200" b="1" dirty="0"/>
              <a:t>UT </a:t>
            </a:r>
            <a:r>
              <a:rPr lang="fr-FR" sz="3200" b="1" dirty="0" smtClean="0"/>
              <a:t>  3049</a:t>
            </a:r>
            <a:r>
              <a:rPr lang="fr-FR" sz="3200" b="1" dirty="0"/>
              <a:t>	</a:t>
            </a:r>
            <a:r>
              <a:rPr lang="fr-FR" sz="3200" b="1" dirty="0" smtClean="0"/>
              <a:t> 23 </a:t>
            </a:r>
            <a:r>
              <a:rPr lang="fr-FR" sz="3200" b="1" dirty="0" err="1" smtClean="0"/>
              <a:t>june</a:t>
            </a:r>
            <a:endParaRPr lang="fr-CA" sz="3200" dirty="0"/>
          </a:p>
          <a:p>
            <a:pPr marL="177800" algn="l"/>
            <a:r>
              <a:rPr lang="fr-FR" sz="3200" b="1" dirty="0"/>
              <a:t>    </a:t>
            </a:r>
            <a:r>
              <a:rPr lang="fr-FR" sz="3200" b="1" dirty="0" smtClean="0"/>
              <a:t>   </a:t>
            </a:r>
            <a:r>
              <a:rPr lang="fr-FR" sz="3200" b="1" u="sng" dirty="0" smtClean="0"/>
              <a:t>-</a:t>
            </a:r>
            <a:r>
              <a:rPr lang="fr-FR" sz="3200" b="1" u="sng" dirty="0"/>
              <a:t>24 </a:t>
            </a:r>
            <a:r>
              <a:rPr lang="fr-FR" sz="3200" b="1" u="sng" dirty="0" err="1" smtClean="0"/>
              <a:t>hres</a:t>
            </a:r>
            <a:r>
              <a:rPr lang="fr-FR" sz="3200" b="1" u="sng" dirty="0"/>
              <a:t> </a:t>
            </a:r>
            <a:r>
              <a:rPr lang="fr-FR" sz="3200" b="1" u="sng" dirty="0" smtClean="0"/>
              <a:t> + 1 </a:t>
            </a:r>
            <a:r>
              <a:rPr lang="fr-FR" sz="3200" b="1" u="sng" dirty="0" err="1" smtClean="0"/>
              <a:t>day</a:t>
            </a:r>
            <a:endParaRPr lang="fr-CA" sz="3200" dirty="0"/>
          </a:p>
          <a:p>
            <a:pPr marL="177800" algn="l"/>
            <a:r>
              <a:rPr lang="fr-FR" sz="3200" b="1" dirty="0"/>
              <a:t>UT </a:t>
            </a:r>
            <a:r>
              <a:rPr lang="fr-FR" sz="3200" b="1" dirty="0" smtClean="0"/>
              <a:t>  0649</a:t>
            </a:r>
            <a:r>
              <a:rPr lang="fr-FR" sz="3200" b="1" dirty="0"/>
              <a:t>	</a:t>
            </a:r>
            <a:r>
              <a:rPr lang="fr-FR" sz="3200" b="1" dirty="0" smtClean="0"/>
              <a:t> 24 </a:t>
            </a:r>
            <a:r>
              <a:rPr lang="fr-FR" sz="3200" b="1" dirty="0" err="1" smtClean="0"/>
              <a:t>june</a:t>
            </a:r>
            <a:endParaRPr lang="fr-CA" sz="32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626" y="1295400"/>
            <a:ext cx="9144000" cy="577900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/>
            <a:r>
              <a:rPr lang="fr-FR" sz="3200" b="1" dirty="0" smtClean="0"/>
              <a:t>Solution:</a:t>
            </a:r>
          </a:p>
          <a:p>
            <a:pPr algn="l"/>
            <a:r>
              <a:rPr lang="en-US" sz="3200" b="1" dirty="0" smtClean="0"/>
              <a:t>From </a:t>
            </a:r>
            <a:r>
              <a:rPr lang="en-US" sz="3200" b="1" dirty="0"/>
              <a:t>the </a:t>
            </a:r>
            <a:r>
              <a:rPr lang="en-US" sz="3200" b="1" i="1" dirty="0"/>
              <a:t>Nautical Almanac </a:t>
            </a:r>
            <a:r>
              <a:rPr lang="en-US" sz="3200" b="1" dirty="0"/>
              <a:t>for the date 24 Jun, 20XX, we find that the SHA of Arcturus = </a:t>
            </a:r>
            <a:r>
              <a:rPr lang="en-US" sz="3200" b="1" dirty="0" smtClean="0"/>
              <a:t>146°01.9</a:t>
            </a:r>
            <a:r>
              <a:rPr lang="en-US" sz="3200" b="1" dirty="0"/>
              <a:t>’, and the declination of Arcturus = </a:t>
            </a:r>
            <a:r>
              <a:rPr lang="en-US" sz="3200" b="1" dirty="0" smtClean="0"/>
              <a:t>19°09,7’N. </a:t>
            </a:r>
            <a:endParaRPr lang="fr-CA" sz="3200" b="1" dirty="0"/>
          </a:p>
          <a:p>
            <a:pPr algn="l"/>
            <a:r>
              <a:rPr lang="en-US" sz="3200" b="1" dirty="0"/>
              <a:t>Since observer’s latitude = the declination of the body overhead, latitude is </a:t>
            </a:r>
            <a:r>
              <a:rPr lang="en-US" sz="3200" b="1" dirty="0" smtClean="0"/>
              <a:t>approximately  </a:t>
            </a:r>
            <a:r>
              <a:rPr lang="fr-CA" sz="3200" b="1" dirty="0" smtClean="0"/>
              <a:t>L 19°10’N</a:t>
            </a:r>
            <a:r>
              <a:rPr lang="fr-FR" sz="3200" b="1" dirty="0" smtClean="0"/>
              <a:t>.</a:t>
            </a:r>
            <a:endParaRPr lang="fr-CA" sz="32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-43069" y="1167782"/>
            <a:ext cx="9144000" cy="573328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3719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l"/>
            <a:r>
              <a:rPr lang="fr-FR" sz="3200" b="1" dirty="0" smtClean="0"/>
              <a:t>Solution:</a:t>
            </a:r>
          </a:p>
          <a:p>
            <a:pPr algn="l"/>
            <a:r>
              <a:rPr lang="en-US" sz="3200" b="1" dirty="0"/>
              <a:t>To calculate longitude, we calculate the GHA of Arcturus at the time of the </a:t>
            </a:r>
            <a:r>
              <a:rPr lang="en-US" sz="3200" b="1" dirty="0" smtClean="0"/>
              <a:t>sighting</a:t>
            </a:r>
            <a:r>
              <a:rPr lang="fr-FR" sz="3200" b="1" dirty="0"/>
              <a:t> :</a:t>
            </a:r>
            <a:endParaRPr lang="fr-CA" sz="3200" dirty="0"/>
          </a:p>
          <a:p>
            <a:pPr marL="177800" algn="l"/>
            <a:r>
              <a:rPr lang="fr-FR" sz="3200" b="1" dirty="0"/>
              <a:t>GHA </a:t>
            </a:r>
            <a:r>
              <a:rPr lang="fr-FR" sz="3200" b="1" dirty="0" smtClean="0"/>
              <a:t>(</a:t>
            </a:r>
            <a:r>
              <a:rPr lang="fr-FR" sz="3200" b="1" dirty="0" err="1" smtClean="0"/>
              <a:t>Arcturus</a:t>
            </a:r>
            <a:r>
              <a:rPr lang="fr-FR" sz="3200" b="1" dirty="0" smtClean="0"/>
              <a:t>) </a:t>
            </a:r>
            <a:r>
              <a:rPr lang="fr-FR" sz="3200" b="1" dirty="0"/>
              <a:t>= GHA (</a:t>
            </a:r>
            <a:r>
              <a:rPr lang="fr-FR" sz="3200" b="1" dirty="0" err="1" smtClean="0"/>
              <a:t>Aries</a:t>
            </a:r>
            <a:r>
              <a:rPr lang="fr-FR" sz="3200" b="1" dirty="0"/>
              <a:t>) + SHA (Arcturus)</a:t>
            </a:r>
            <a:endParaRPr lang="fr-CA" sz="32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-43069" y="1127654"/>
            <a:ext cx="9144000" cy="572080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7800" algn="l"/>
            <a:r>
              <a:rPr lang="fr-FR" sz="3200" b="1" dirty="0" smtClean="0"/>
              <a:t>Solution:</a:t>
            </a:r>
          </a:p>
          <a:p>
            <a:pPr marL="177800" algn="l"/>
            <a:r>
              <a:rPr lang="fr-FR" sz="3200" b="1" dirty="0" smtClean="0"/>
              <a:t>24 </a:t>
            </a:r>
            <a:r>
              <a:rPr lang="fr-FR" sz="3200" b="1" dirty="0" err="1" smtClean="0"/>
              <a:t>june</a:t>
            </a:r>
            <a:endParaRPr lang="fr-CA" sz="3200" dirty="0"/>
          </a:p>
          <a:p>
            <a:pPr marL="177800" algn="l"/>
            <a:r>
              <a:rPr lang="fr-FR" sz="3200" b="1" dirty="0"/>
              <a:t>GHA </a:t>
            </a:r>
            <a:r>
              <a:rPr lang="fr-FR" sz="3200" b="1" dirty="0" err="1" smtClean="0"/>
              <a:t>Aries</a:t>
            </a:r>
            <a:r>
              <a:rPr lang="fr-FR" sz="3200" b="1" dirty="0" smtClean="0"/>
              <a:t>  0600 </a:t>
            </a:r>
            <a:r>
              <a:rPr lang="fr-FR" sz="3200" b="1" dirty="0" err="1" smtClean="0"/>
              <a:t>hours</a:t>
            </a:r>
            <a:r>
              <a:rPr lang="fr-FR" sz="3200" b="1" dirty="0"/>
              <a:t>	            </a:t>
            </a:r>
            <a:r>
              <a:rPr lang="fr-FR" sz="3200" b="1" dirty="0" smtClean="0"/>
              <a:t>	    2°43,8</a:t>
            </a:r>
            <a:r>
              <a:rPr lang="fr-FR" sz="3200" b="1" dirty="0"/>
              <a:t>’</a:t>
            </a:r>
            <a:endParaRPr lang="fr-CA" sz="3200" dirty="0"/>
          </a:p>
          <a:p>
            <a:pPr marL="177800" algn="l"/>
            <a:r>
              <a:rPr lang="fr-FR" sz="3200" b="1" dirty="0"/>
              <a:t>			 </a:t>
            </a:r>
            <a:r>
              <a:rPr lang="fr-FR" sz="3200" b="1" dirty="0" smtClean="0"/>
              <a:t>   </a:t>
            </a:r>
            <a:r>
              <a:rPr lang="fr-FR" sz="3200" b="1" u="sng" dirty="0" smtClean="0"/>
              <a:t>49 </a:t>
            </a:r>
            <a:r>
              <a:rPr lang="fr-FR" sz="3200" b="1" u="sng" dirty="0"/>
              <a:t>minutes</a:t>
            </a:r>
            <a:r>
              <a:rPr lang="fr-FR" sz="3200" b="1" dirty="0"/>
              <a:t>	  </a:t>
            </a:r>
            <a:r>
              <a:rPr lang="fr-FR" sz="3200" b="1" dirty="0" smtClean="0"/>
              <a:t>        </a:t>
            </a:r>
            <a:r>
              <a:rPr lang="fr-FR" sz="3200" b="1" u="sng" dirty="0" smtClean="0"/>
              <a:t>12°17,0</a:t>
            </a:r>
            <a:r>
              <a:rPr lang="fr-FR" sz="3200" b="1" u="sng" dirty="0"/>
              <a:t>’</a:t>
            </a:r>
            <a:endParaRPr lang="fr-CA" sz="3200" dirty="0"/>
          </a:p>
          <a:p>
            <a:pPr marL="177800" algn="l"/>
            <a:r>
              <a:rPr lang="fr-FR" sz="3200" b="1" dirty="0"/>
              <a:t> </a:t>
            </a:r>
            <a:endParaRPr lang="fr-CA" sz="3200" dirty="0"/>
          </a:p>
          <a:p>
            <a:pPr marL="177800" algn="l"/>
            <a:r>
              <a:rPr lang="fr-FR" sz="3200" b="1" dirty="0"/>
              <a:t>GHA </a:t>
            </a:r>
            <a:r>
              <a:rPr lang="fr-FR" sz="3200" b="1" dirty="0" err="1" smtClean="0"/>
              <a:t>Aries</a:t>
            </a:r>
            <a:r>
              <a:rPr lang="fr-FR" sz="3200" b="1" dirty="0"/>
              <a:t>	0649		  </a:t>
            </a:r>
            <a:r>
              <a:rPr lang="fr-FR" sz="3200" b="1" dirty="0" smtClean="0"/>
              <a:t>                15°00,8</a:t>
            </a:r>
            <a:r>
              <a:rPr lang="fr-FR" sz="3200" b="1" dirty="0"/>
              <a:t>’</a:t>
            </a:r>
            <a:endParaRPr lang="fr-CA" sz="3200" dirty="0"/>
          </a:p>
          <a:p>
            <a:pPr marL="177800" algn="l"/>
            <a:r>
              <a:rPr lang="fr-FR" sz="3200" b="1" dirty="0"/>
              <a:t>SHA </a:t>
            </a:r>
            <a:r>
              <a:rPr lang="fr-FR" sz="3200" b="1" dirty="0" err="1" smtClean="0"/>
              <a:t>Arcturus</a:t>
            </a:r>
            <a:r>
              <a:rPr lang="fr-FR" sz="3200" b="1" dirty="0"/>
              <a:t>			        </a:t>
            </a:r>
            <a:r>
              <a:rPr lang="fr-FR" sz="3200" b="1" u="sng" dirty="0"/>
              <a:t>146°01,9’</a:t>
            </a:r>
            <a:endParaRPr lang="fr-CA" sz="3200" dirty="0"/>
          </a:p>
          <a:p>
            <a:pPr marL="177800" algn="l"/>
            <a:r>
              <a:rPr lang="fr-FR" sz="3200" b="1" dirty="0"/>
              <a:t>GHA </a:t>
            </a:r>
            <a:r>
              <a:rPr lang="fr-FR" sz="3200" b="1" dirty="0" err="1" smtClean="0"/>
              <a:t>Arcturus</a:t>
            </a:r>
            <a:r>
              <a:rPr lang="fr-FR" sz="3200" b="1" dirty="0"/>
              <a:t>	                	</a:t>
            </a:r>
            <a:r>
              <a:rPr lang="fr-FR" sz="3200" b="1" dirty="0" smtClean="0"/>
              <a:t>        161°02,7</a:t>
            </a:r>
            <a:r>
              <a:rPr lang="fr-FR" sz="3200" b="1" dirty="0"/>
              <a:t>’</a:t>
            </a:r>
            <a:endParaRPr lang="fr-CA" sz="3200" dirty="0"/>
          </a:p>
          <a:p>
            <a:pPr marL="177800" algn="l"/>
            <a:r>
              <a:rPr lang="fr-FR" sz="3200" b="1" dirty="0" err="1" smtClean="0"/>
              <a:t>Since</a:t>
            </a:r>
            <a:r>
              <a:rPr lang="fr-FR" sz="3200" b="1" dirty="0" smtClean="0"/>
              <a:t> GHA&lt;180</a:t>
            </a:r>
            <a:r>
              <a:rPr lang="fr-FR" sz="3200" b="1" dirty="0"/>
              <a:t>°, </a:t>
            </a:r>
            <a:r>
              <a:rPr lang="fr-FR" sz="3200" b="1" dirty="0" smtClean="0"/>
              <a:t>GHA </a:t>
            </a:r>
            <a:r>
              <a:rPr lang="fr-FR" sz="3200" b="1" dirty="0"/>
              <a:t>= </a:t>
            </a:r>
            <a:r>
              <a:rPr lang="fr-FR" sz="3200" b="1" dirty="0" err="1"/>
              <a:t>LoW</a:t>
            </a:r>
            <a:r>
              <a:rPr lang="fr-FR" sz="3200" b="1" dirty="0"/>
              <a:t>, </a:t>
            </a:r>
            <a:r>
              <a:rPr lang="fr-FR" sz="3200" b="1" dirty="0" err="1" smtClean="0"/>
              <a:t>so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our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approximate</a:t>
            </a:r>
            <a:r>
              <a:rPr lang="fr-FR" sz="3200" b="1" dirty="0" smtClean="0"/>
              <a:t> longitude </a:t>
            </a:r>
            <a:r>
              <a:rPr lang="fr-FR" sz="3200" b="1" dirty="0" err="1" smtClean="0"/>
              <a:t>is</a:t>
            </a:r>
            <a:r>
              <a:rPr lang="fr-FR" sz="3200" b="1" dirty="0" smtClean="0"/>
              <a:t>: </a:t>
            </a:r>
            <a:r>
              <a:rPr lang="fr-FR" sz="3200" b="1" dirty="0"/>
              <a:t>Lo161°03’W.</a:t>
            </a:r>
            <a:endParaRPr lang="fr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2" grpId="0" animBg="1"/>
      <p:bldP spid="2" grpId="1" animBg="1"/>
      <p:bldP spid="3" grpId="0" animBg="1"/>
      <p:bldP spid="3" grpId="1" uiExpand="1" build="allAtOnce" animBg="1"/>
      <p:bldP spid="5" grpId="0" animBg="1"/>
      <p:bldP spid="5" grpId="1" build="allAtOnce" animBg="1"/>
      <p:bldP spid="6" grpId="0" animBg="1"/>
      <p:bldP spid="6" grpId="1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971800"/>
          </a:xfrm>
        </p:spPr>
        <p:txBody>
          <a:bodyPr/>
          <a:lstStyle/>
          <a:p>
            <a:r>
              <a:rPr lang="fr-CA" dirty="0"/>
              <a:t>Emergency Navigation</a:t>
            </a:r>
            <a:endParaRPr lang="fr-CA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End of</a:t>
            </a:r>
          </a:p>
          <a:p>
            <a:pPr eaLnBrk="1" hangingPunct="1">
              <a:defRPr/>
            </a:pPr>
            <a:r>
              <a:rPr lang="en-US" dirty="0" smtClean="0"/>
              <a:t>Global Navigation</a:t>
            </a:r>
            <a:endParaRPr lang="fr-CA" dirty="0" smtClean="0"/>
          </a:p>
          <a:p>
            <a:pPr eaLnBrk="1" hangingPunct="1">
              <a:defRPr/>
            </a:pPr>
            <a:r>
              <a:rPr lang="fr-CA" smtClean="0"/>
              <a:t>Chapter </a:t>
            </a:r>
            <a:r>
              <a:rPr lang="fr-CA" dirty="0" smtClean="0"/>
              <a:t>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7C489-1E46-4BCE-B5A2-A5BC60778B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xtured">
  <a:themeElements>
    <a:clrScheme name="1_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3073</TotalTime>
  <Words>494</Words>
  <Application>Microsoft Office PowerPoint</Application>
  <PresentationFormat>On-screen Show (4:3)</PresentationFormat>
  <Paragraphs>81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1_Textured</vt:lpstr>
      <vt:lpstr>Emergency Navigation Homework Solutions</vt:lpstr>
      <vt:lpstr>Learning Objectives</vt:lpstr>
      <vt:lpstr>Question 1</vt:lpstr>
      <vt:lpstr>Question 2</vt:lpstr>
      <vt:lpstr>Question 3  </vt:lpstr>
      <vt:lpstr>Question 3a </vt:lpstr>
      <vt:lpstr>Question 3b</vt:lpstr>
      <vt:lpstr>Emergency Navigation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7 Navigation d'urgence</dc:title>
  <dc:subject>Solutions aux Exercices</dc:subject>
  <dc:creator>Nelson Guillemette</dc:creator>
  <cp:lastModifiedBy>Tom Brincka</cp:lastModifiedBy>
  <cp:revision>355</cp:revision>
  <dcterms:created xsi:type="dcterms:W3CDTF">2008-01-08T20:14:27Z</dcterms:created>
  <dcterms:modified xsi:type="dcterms:W3CDTF">2016-04-15T23:06:38Z</dcterms:modified>
</cp:coreProperties>
</file>