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1"/>
  </p:notesMasterIdLst>
  <p:sldIdLst>
    <p:sldId id="273" r:id="rId2"/>
    <p:sldId id="290" r:id="rId3"/>
    <p:sldId id="292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5" r:id="rId25"/>
    <p:sldId id="284" r:id="rId26"/>
    <p:sldId id="286" r:id="rId27"/>
    <p:sldId id="287" r:id="rId28"/>
    <p:sldId id="288" r:id="rId29"/>
    <p:sldId id="289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582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231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82DAE-5174-42CB-AC46-2283A270E922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A28F9-A62B-4EB8-BDAF-FB124528C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10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the items we’re going to cover today.  It basically consists of why we’re here, what we’ve done, where we’re going, and what that means to you.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A28F9-A62B-4EB8-BDAF-FB124528CB2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973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 remains here.  We need your participation  Look at what we have.  Look</a:t>
            </a:r>
            <a:r>
              <a:rPr lang="en-US" baseline="0" dirty="0" smtClean="0"/>
              <a:t> at what you need.  More on this later.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A28F9-A62B-4EB8-BDAF-FB124528CB2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178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Minimal</a:t>
            </a:r>
            <a:r>
              <a:rPr lang="en-US" baseline="0" dirty="0" smtClean="0"/>
              <a:t> need for html, </a:t>
            </a:r>
            <a:r>
              <a:rPr lang="en-US" baseline="0" dirty="0" err="1" smtClean="0"/>
              <a:t>css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javascript</a:t>
            </a:r>
            <a:endParaRPr lang="en-US" baseline="0" dirty="0" smtClean="0"/>
          </a:p>
          <a:p>
            <a:r>
              <a:rPr lang="en-US" baseline="0" dirty="0" smtClean="0"/>
              <a:t>Must log on to get to member pages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A28F9-A62B-4EB8-BDAF-FB124528CB2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91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A28F9-A62B-4EB8-BDAF-FB124528CB2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254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Webmasters need to know</a:t>
            </a:r>
            <a:r>
              <a:rPr lang="en-US" baseline="0" dirty="0" smtClean="0"/>
              <a:t> html, </a:t>
            </a:r>
            <a:r>
              <a:rPr lang="en-US" baseline="0" dirty="0" err="1" smtClean="0"/>
              <a:t>css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php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javascript</a:t>
            </a:r>
            <a:endParaRPr lang="en-US" baseline="0" dirty="0" smtClean="0"/>
          </a:p>
          <a:p>
            <a:r>
              <a:rPr lang="en-US" baseline="0" dirty="0" smtClean="0"/>
              <a:t>Webmaster turnover – or lack of webmasters</a:t>
            </a:r>
          </a:p>
          <a:p>
            <a:r>
              <a:rPr lang="en-US" baseline="0" dirty="0" smtClean="0"/>
              <a:t>Broken links</a:t>
            </a:r>
          </a:p>
          <a:p>
            <a:r>
              <a:rPr lang="en-US" baseline="0" dirty="0" smtClean="0"/>
              <a:t>Duplicate and obsolete information</a:t>
            </a:r>
            <a:endParaRPr lang="en-US" dirty="0" smtClean="0"/>
          </a:p>
          <a:p>
            <a:r>
              <a:rPr lang="en-US" dirty="0" smtClean="0"/>
              <a:t>Introduce</a:t>
            </a:r>
            <a:r>
              <a:rPr lang="en-US" baseline="0" dirty="0" smtClean="0"/>
              <a:t> visitors to USPS</a:t>
            </a:r>
          </a:p>
          <a:p>
            <a:r>
              <a:rPr lang="en-US" baseline="0" dirty="0" smtClean="0"/>
              <a:t>Sell Courses and Seminars</a:t>
            </a:r>
          </a:p>
          <a:p>
            <a:r>
              <a:rPr lang="en-US" baseline="0" dirty="0" smtClean="0"/>
              <a:t>	Help visitors find Courses and Seminars</a:t>
            </a:r>
          </a:p>
          <a:p>
            <a:r>
              <a:rPr lang="en-US" baseline="0" dirty="0" smtClean="0"/>
              <a:t>	Help visitors find squadrons</a:t>
            </a:r>
          </a:p>
          <a:p>
            <a:r>
              <a:rPr lang="en-US" baseline="0" dirty="0" smtClean="0"/>
              <a:t>Get new members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A28F9-A62B-4EB8-BDAF-FB124528CB2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10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It’s been about four months since we started this. </a:t>
            </a:r>
          </a:p>
          <a:p>
            <a:r>
              <a:rPr lang="en-US" dirty="0" smtClean="0"/>
              <a:t>Started</a:t>
            </a:r>
            <a:r>
              <a:rPr lang="en-US" baseline="0" dirty="0" smtClean="0"/>
              <a:t> with </a:t>
            </a:r>
            <a:r>
              <a:rPr lang="en-US" baseline="0" dirty="0" err="1" smtClean="0"/>
              <a:t>ITCom</a:t>
            </a:r>
            <a:r>
              <a:rPr lang="en-US" baseline="0" dirty="0" smtClean="0"/>
              <a:t> team</a:t>
            </a:r>
          </a:p>
          <a:p>
            <a:r>
              <a:rPr lang="en-US" baseline="0" dirty="0" smtClean="0"/>
              <a:t>	Joe Gibson, Hal </a:t>
            </a:r>
            <a:r>
              <a:rPr lang="en-US" baseline="0" dirty="0" err="1" smtClean="0"/>
              <a:t>Hoadley</a:t>
            </a:r>
            <a:r>
              <a:rPr lang="en-US" baseline="0" dirty="0" smtClean="0"/>
              <a:t>, Kristi Anderson, Miguel Long, Don Osmond and myself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A28F9-A62B-4EB8-BDAF-FB124528CB2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94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Had demo from San Antonio</a:t>
            </a:r>
          </a:p>
          <a:p>
            <a:r>
              <a:rPr lang="en-US" dirty="0" smtClean="0"/>
              <a:t>Documents</a:t>
            </a:r>
            <a:r>
              <a:rPr lang="en-US" baseline="0" dirty="0" smtClean="0"/>
              <a:t> developed by web site design team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A28F9-A62B-4EB8-BDAF-FB124528CB2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590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There’s another tool out there – Drupal, which we decided was too complex.</a:t>
            </a:r>
          </a:p>
          <a:p>
            <a:r>
              <a:rPr lang="en-US" dirty="0" smtClean="0"/>
              <a:t>Joomla 2.5 no longer supported – will need to upgrade</a:t>
            </a:r>
            <a:r>
              <a:rPr lang="en-US" baseline="0" dirty="0" smtClean="0"/>
              <a:t> 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A28F9-A62B-4EB8-BDAF-FB124528CB2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60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template is the page framework on which the page is constructed.  Haven’t yet determined if we will have to change tools.  Needs more study.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A28F9-A62B-4EB8-BDAF-FB124528CB2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56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Paul </a:t>
            </a:r>
            <a:r>
              <a:rPr lang="en-US" dirty="0" err="1" smtClean="0"/>
              <a:t>Mermenstein</a:t>
            </a:r>
            <a:r>
              <a:rPr lang="en-US" dirty="0" smtClean="0"/>
              <a:t> from </a:t>
            </a:r>
            <a:r>
              <a:rPr lang="en-US" dirty="0" err="1" smtClean="0"/>
              <a:t>Markenting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Dan Bartell and Tom Brincka</a:t>
            </a:r>
          </a:p>
          <a:p>
            <a:endParaRPr lang="en-US" dirty="0" smtClean="0"/>
          </a:p>
          <a:p>
            <a:r>
              <a:rPr lang="en-US" dirty="0" smtClean="0"/>
              <a:t>Course Chairs</a:t>
            </a:r>
            <a:r>
              <a:rPr lang="en-US" baseline="0" dirty="0" smtClean="0"/>
              <a:t> for course description review</a:t>
            </a:r>
            <a:endParaRPr lang="en-US" dirty="0"/>
          </a:p>
          <a:p>
            <a:r>
              <a:rPr lang="en-US" dirty="0" smtClean="0"/>
              <a:t>Will need involvement from the rest of you.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A28F9-A62B-4EB8-BDAF-FB124528CB2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313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Keep</a:t>
            </a:r>
            <a:r>
              <a:rPr lang="en-US" baseline="0" dirty="0" smtClean="0"/>
              <a:t> in mind as we go along that it’s only been four months.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A28F9-A62B-4EB8-BDAF-FB124528CB2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7804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Prefer not to have disasters on published site</a:t>
            </a:r>
          </a:p>
          <a:p>
            <a:r>
              <a:rPr lang="en-US" dirty="0" smtClean="0"/>
              <a:t>Move things</a:t>
            </a:r>
            <a:r>
              <a:rPr lang="en-US" baseline="0" dirty="0" smtClean="0"/>
              <a:t> from development server to production server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A28F9-A62B-4EB8-BDAF-FB124528CB2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69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1B68-AD3C-4385-8719-61968528AB03}" type="datetime1">
              <a:rPr lang="en-US" smtClean="0"/>
              <a:t>1/16/2015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C5F0-47B9-4B5B-9C06-15888D2B60A7}" type="datetime1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5A40-A2BC-40BC-9580-1240B5CB51A0}" type="datetime1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FDBDB-C987-406C-8F59-F79E90793D26}" type="datetime1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CBCBE-CAE6-4E05-A1B6-D49C7E114228}" type="datetime1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AD8DD-08DD-4FC4-9AB9-0B996488AFFC}" type="datetime1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AEE2-985E-4CEF-A5EB-C43672AA8704}" type="datetime1">
              <a:rPr lang="en-US" smtClean="0"/>
              <a:t>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3195-032B-490A-A523-326B2576A7A6}" type="datetime1">
              <a:rPr lang="en-US" smtClean="0"/>
              <a:t>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CA2F-0F1E-4374-92D6-A6451A0ED11F}" type="datetime1">
              <a:rPr lang="en-US" smtClean="0"/>
              <a:t>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A026A-3BFB-42B2-AABD-3B45DC12D5C1}" type="datetime1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8B8E-39F6-4261-835E-E4AD93AA7328}" type="datetime1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E745F1-F0A7-4D0C-8F58-CD83B81337D4}" type="datetime1">
              <a:rPr lang="en-US" smtClean="0"/>
              <a:t>1/16/2015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usps.org/php/jooml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usps.org/php/joomla" TargetMode="External"/><Relationship Id="rId4" Type="http://schemas.openxmlformats.org/officeDocument/2006/relationships/hyperlink" Target="http://www.usps.org/php/joomla/administrato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uspsd5.org/php/joomla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775448" cy="1219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New USPS Web Site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7"/>
            <a:ext cx="7854696" cy="256266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+mj-lt"/>
              </a:rPr>
              <a:t>Background</a:t>
            </a:r>
          </a:p>
          <a:p>
            <a:pPr algn="ctr"/>
            <a:r>
              <a:rPr lang="en-US" sz="4000" dirty="0" smtClean="0">
                <a:latin typeface="+mj-lt"/>
              </a:rPr>
              <a:t>Current Status</a:t>
            </a:r>
          </a:p>
          <a:p>
            <a:pPr algn="ctr"/>
            <a:r>
              <a:rPr lang="en-US" sz="4000" dirty="0" smtClean="0">
                <a:latin typeface="+mj-lt"/>
              </a:rPr>
              <a:t>Future Plans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5981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+mj-lt"/>
              </a:rPr>
              <a:t>Backup Server Operational</a:t>
            </a:r>
          </a:p>
          <a:p>
            <a:pPr lvl="1"/>
            <a:r>
              <a:rPr lang="en-US" sz="3800" dirty="0" smtClean="0">
                <a:latin typeface="+mj-lt"/>
              </a:rPr>
              <a:t>Need For Development</a:t>
            </a:r>
          </a:p>
          <a:p>
            <a:pPr lvl="1"/>
            <a:r>
              <a:rPr lang="en-US" sz="3800" dirty="0" smtClean="0">
                <a:latin typeface="+mj-lt"/>
              </a:rPr>
              <a:t>Shouldn’t Develop On Live Site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2"/>
            <a:ext cx="1524000" cy="1590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Carl\Pictures\Web site pictures\logo-itcom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2" y="66429"/>
            <a:ext cx="1800225" cy="176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8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+mj-lt"/>
              </a:rPr>
              <a:t>Working On Templates</a:t>
            </a:r>
          </a:p>
          <a:p>
            <a:pPr lvl="1"/>
            <a:r>
              <a:rPr lang="en-US" sz="3800" dirty="0" smtClean="0">
                <a:latin typeface="+mj-lt"/>
              </a:rPr>
              <a:t>Gathering Department And Committee Page Requirements</a:t>
            </a:r>
          </a:p>
          <a:p>
            <a:pPr lvl="1"/>
            <a:r>
              <a:rPr lang="en-US" sz="3800" dirty="0" smtClean="0">
                <a:latin typeface="+mj-lt"/>
              </a:rPr>
              <a:t>Want Unified Look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2"/>
            <a:ext cx="1524000" cy="1590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Carl\Pictures\Web site pictures\logo-itcom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2" y="66429"/>
            <a:ext cx="1800225" cy="176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5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12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+mj-lt"/>
              </a:rPr>
              <a:t>Fully Functional</a:t>
            </a:r>
          </a:p>
          <a:p>
            <a:pPr lvl="1"/>
            <a:r>
              <a:rPr lang="en-US" sz="3800" dirty="0" smtClean="0">
                <a:latin typeface="+mj-lt"/>
              </a:rPr>
              <a:t>Easy To Maintain</a:t>
            </a:r>
          </a:p>
          <a:p>
            <a:pPr lvl="1"/>
            <a:r>
              <a:rPr lang="en-US" sz="3800" dirty="0" smtClean="0">
                <a:latin typeface="+mj-lt"/>
              </a:rPr>
              <a:t>Minimizes Need For Technical Skills</a:t>
            </a:r>
          </a:p>
          <a:p>
            <a:pPr lvl="1"/>
            <a:r>
              <a:rPr lang="en-US" sz="3800" dirty="0" smtClean="0">
                <a:latin typeface="+mj-lt"/>
              </a:rPr>
              <a:t>Links To Existing Site Pages (After Logon)</a:t>
            </a:r>
            <a:endParaRPr lang="en-US" sz="3800" dirty="0">
              <a:latin typeface="+mj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2"/>
            <a:ext cx="1524000" cy="1590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Carl\Pictures\Web site pictures\logo-itcom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2" y="66429"/>
            <a:ext cx="1800225" cy="176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8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+mj-lt"/>
                <a:hlinkClick r:id="rId2"/>
              </a:rPr>
              <a:t>Let's Take A Look</a:t>
            </a:r>
            <a:endParaRPr lang="en-US" sz="4000" dirty="0" smtClean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About Ready To Go </a:t>
            </a:r>
            <a:r>
              <a:rPr lang="en-US" sz="4000" dirty="0">
                <a:latin typeface="+mj-lt"/>
              </a:rPr>
              <a:t>Live With Public </a:t>
            </a:r>
            <a:r>
              <a:rPr lang="en-US" sz="4000" dirty="0" smtClean="0">
                <a:latin typeface="+mj-lt"/>
              </a:rPr>
              <a:t>Pages</a:t>
            </a:r>
          </a:p>
          <a:p>
            <a:r>
              <a:rPr lang="en-US" sz="4000" dirty="0">
                <a:latin typeface="+mj-lt"/>
              </a:rPr>
              <a:t>Have Already Worked On </a:t>
            </a:r>
            <a:r>
              <a:rPr lang="en-US" sz="4000" dirty="0" err="1">
                <a:latin typeface="+mj-lt"/>
              </a:rPr>
              <a:t>CommCom</a:t>
            </a:r>
            <a:r>
              <a:rPr lang="en-US" sz="4000" dirty="0">
                <a:latin typeface="+mj-lt"/>
              </a:rPr>
              <a:t> Pages</a:t>
            </a:r>
          </a:p>
          <a:p>
            <a:pPr lvl="1"/>
            <a:r>
              <a:rPr lang="en-US" sz="3800" dirty="0" smtClean="0">
                <a:latin typeface="+mj-lt"/>
              </a:rPr>
              <a:t>Has </a:t>
            </a:r>
            <a:r>
              <a:rPr lang="en-US" sz="3800" dirty="0">
                <a:latin typeface="+mj-lt"/>
              </a:rPr>
              <a:t>Caused Template Changes</a:t>
            </a:r>
          </a:p>
          <a:p>
            <a:endParaRPr lang="en-US" sz="4000" dirty="0">
              <a:latin typeface="+mj-lt"/>
            </a:endParaRPr>
          </a:p>
          <a:p>
            <a:endParaRPr lang="en-US" sz="4000" dirty="0">
              <a:latin typeface="+mj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2"/>
            <a:ext cx="1524000" cy="1590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Carl\Pictures\Web site pictures\logo-itcom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2" y="66429"/>
            <a:ext cx="1800225" cy="176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3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New USPS WEB Site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endParaRPr lang="en-US" sz="6600" dirty="0" smtClean="0">
              <a:latin typeface="+mj-lt"/>
            </a:endParaRPr>
          </a:p>
          <a:p>
            <a:pPr algn="ctr"/>
            <a:r>
              <a:rPr lang="en-US" sz="6600" dirty="0" smtClean="0">
                <a:latin typeface="+mj-lt"/>
              </a:rPr>
              <a:t>Future Plans</a:t>
            </a:r>
            <a:endParaRPr lang="en-US" sz="6600" dirty="0">
              <a:latin typeface="+mj-lt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2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400" dirty="0" smtClean="0">
                <a:latin typeface="+mj-lt"/>
              </a:rPr>
              <a:t>Remaining Pages be Converted to </a:t>
            </a:r>
          </a:p>
          <a:p>
            <a:pPr marL="0" indent="0" algn="ctr">
              <a:buNone/>
            </a:pPr>
            <a:r>
              <a:rPr lang="en-US" sz="4400" dirty="0" smtClean="0">
                <a:latin typeface="+mj-lt"/>
              </a:rPr>
              <a:t>A Content Management System</a:t>
            </a:r>
          </a:p>
          <a:p>
            <a:pPr marL="0" indent="0" algn="ctr">
              <a:buNone/>
            </a:pPr>
            <a:r>
              <a:rPr lang="en-US" sz="4400" dirty="0" smtClean="0">
                <a:latin typeface="+mj-lt"/>
              </a:rPr>
              <a:t>(Joomla)</a:t>
            </a:r>
          </a:p>
          <a:p>
            <a:pPr marL="0" indent="0" algn="ctr">
              <a:buNone/>
            </a:pPr>
            <a:endParaRPr lang="en-US" sz="2400" dirty="0">
              <a:latin typeface="+mj-lt"/>
            </a:endParaRPr>
          </a:p>
          <a:p>
            <a:pPr marL="0" indent="0" algn="ctr">
              <a:buNone/>
            </a:pPr>
            <a:r>
              <a:rPr lang="en-US" sz="4400" dirty="0" smtClean="0">
                <a:latin typeface="+mj-lt"/>
              </a:rPr>
              <a:t>Many Advantages to USPS </a:t>
            </a:r>
          </a:p>
          <a:p>
            <a:pPr marL="0" indent="0" algn="ctr">
              <a:buNone/>
            </a:pPr>
            <a:endParaRPr lang="en-US" sz="2400" dirty="0">
              <a:latin typeface="+mj-lt"/>
            </a:endParaRPr>
          </a:p>
          <a:p>
            <a:pPr marL="0" indent="0" algn="ctr">
              <a:buNone/>
            </a:pPr>
            <a:r>
              <a:rPr lang="en-US" sz="4400" dirty="0" smtClean="0">
                <a:latin typeface="+mj-lt"/>
              </a:rPr>
              <a:t>A joint Webmaster / </a:t>
            </a:r>
            <a:r>
              <a:rPr lang="en-US" sz="4400" dirty="0" err="1" smtClean="0">
                <a:latin typeface="+mj-lt"/>
              </a:rPr>
              <a:t>Itcom</a:t>
            </a:r>
            <a:r>
              <a:rPr lang="en-US" sz="4400" dirty="0" smtClean="0">
                <a:latin typeface="+mj-lt"/>
              </a:rPr>
              <a:t> Project</a:t>
            </a:r>
            <a:endParaRPr lang="en-US" sz="4400" dirty="0">
              <a:latin typeface="+mj-lt"/>
            </a:endParaRP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2"/>
            <a:ext cx="1524000" cy="1590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Carl\Pictures\Web site pictures\logo-itcom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2" y="66429"/>
            <a:ext cx="1800225" cy="176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9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Joomla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+mj-lt"/>
              </a:rPr>
              <a:t>Content Management System (CMS)</a:t>
            </a:r>
          </a:p>
          <a:p>
            <a:pPr lvl="1"/>
            <a:r>
              <a:rPr lang="en-US" sz="3800" dirty="0" smtClean="0">
                <a:latin typeface="+mj-lt"/>
              </a:rPr>
              <a:t>Open Source &amp; Free</a:t>
            </a:r>
          </a:p>
          <a:p>
            <a:r>
              <a:rPr lang="en-US" sz="4000" dirty="0" smtClean="0">
                <a:latin typeface="+mj-lt"/>
              </a:rPr>
              <a:t>Modern WEB Site Design</a:t>
            </a:r>
          </a:p>
          <a:p>
            <a:pPr lvl="1"/>
            <a:r>
              <a:rPr lang="en-US" sz="3500" dirty="0" smtClean="0">
                <a:latin typeface="+mj-lt"/>
              </a:rPr>
              <a:t>Back </a:t>
            </a:r>
            <a:r>
              <a:rPr lang="en-US" sz="3500" dirty="0">
                <a:latin typeface="+mj-lt"/>
              </a:rPr>
              <a:t>End Program To Define Web </a:t>
            </a:r>
            <a:r>
              <a:rPr lang="en-US" sz="3500" dirty="0" smtClean="0">
                <a:latin typeface="+mj-lt"/>
              </a:rPr>
              <a:t>Pages</a:t>
            </a:r>
          </a:p>
          <a:p>
            <a:pPr lvl="1"/>
            <a:r>
              <a:rPr lang="en-US" sz="3800" dirty="0" smtClean="0">
                <a:latin typeface="+mj-lt"/>
              </a:rPr>
              <a:t>Front </a:t>
            </a:r>
            <a:r>
              <a:rPr lang="en-US" sz="3800" dirty="0">
                <a:latin typeface="+mj-lt"/>
              </a:rPr>
              <a:t>End Program To Manage Web Page </a:t>
            </a:r>
            <a:r>
              <a:rPr lang="en-US" sz="3800" dirty="0" smtClean="0">
                <a:latin typeface="+mj-lt"/>
              </a:rPr>
              <a:t>Displays</a:t>
            </a:r>
          </a:p>
          <a:p>
            <a:pPr lvl="1"/>
            <a:endParaRPr lang="en-US" sz="3800" dirty="0"/>
          </a:p>
          <a:p>
            <a:pPr lvl="1"/>
            <a:endParaRPr lang="en-US" sz="3800" dirty="0">
              <a:latin typeface="+mj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2"/>
            <a:ext cx="1524000" cy="1590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Carl\Pictures\Web site pictures\logo-itcom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2" y="66429"/>
            <a:ext cx="1800225" cy="176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9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Joomla Back End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4000" b="1" dirty="0" smtClean="0">
                <a:latin typeface="+mj-lt"/>
              </a:rPr>
              <a:t>Tools to Create Database Content 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sz="3200" dirty="0" smtClean="0">
                <a:latin typeface="+mj-lt"/>
              </a:rPr>
              <a:t>Provides On-Line Editors to Create Items 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4000" b="1" dirty="0" smtClean="0">
                <a:latin typeface="+mj-lt"/>
              </a:rPr>
              <a:t>Content Stored </a:t>
            </a:r>
            <a:r>
              <a:rPr lang="en-US" sz="4000" b="1" dirty="0">
                <a:latin typeface="+mj-lt"/>
              </a:rPr>
              <a:t>In </a:t>
            </a:r>
            <a:r>
              <a:rPr lang="en-US" sz="4000" b="1" dirty="0" smtClean="0">
                <a:latin typeface="+mj-lt"/>
              </a:rPr>
              <a:t>Database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sz="3500" dirty="0" smtClean="0">
                <a:latin typeface="+mj-lt"/>
              </a:rPr>
              <a:t>Articles  -  	The main topic of a page 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sz="3500" dirty="0" smtClean="0">
                <a:latin typeface="+mj-lt"/>
              </a:rPr>
              <a:t>Modules  -  	Other Items Displayed 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sz="3500" dirty="0" smtClean="0">
                <a:latin typeface="+mj-lt"/>
              </a:rPr>
              <a:t>Menus  -  	Items that Define a Page 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endParaRPr lang="en-US" sz="3500" dirty="0" smtClean="0">
              <a:latin typeface="+mj-lt"/>
            </a:endParaRPr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sz="3800" dirty="0">
              <a:latin typeface="+mj-lt"/>
            </a:endParaRPr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2"/>
            <a:ext cx="1524000" cy="1590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:\Users\Carl\Pictures\Web site pictures\logo-itcom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2" y="66429"/>
            <a:ext cx="1800225" cy="176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65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pPr algn="ctr"/>
            <a:r>
              <a:rPr lang="en-US" dirty="0" smtClean="0"/>
              <a:t>Joomla Front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696200" cy="4191000"/>
          </a:xfrm>
        </p:spPr>
        <p:txBody>
          <a:bodyPr>
            <a:normAutofit/>
          </a:bodyPr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4000" dirty="0" smtClean="0">
                <a:latin typeface="+mj-lt"/>
              </a:rPr>
              <a:t>User Requests a Menu Item 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4000" dirty="0" smtClean="0">
                <a:latin typeface="+mj-lt"/>
              </a:rPr>
              <a:t>Evaluates User Permissions  </a:t>
            </a:r>
            <a:endParaRPr lang="en-US" sz="4000" dirty="0">
              <a:latin typeface="+mj-lt"/>
            </a:endParaRP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4000" dirty="0" smtClean="0">
                <a:latin typeface="+mj-lt"/>
              </a:rPr>
              <a:t>Obtains Content From Database  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4000" dirty="0">
                <a:latin typeface="+mj-lt"/>
              </a:rPr>
              <a:t>Template Controls Placement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2"/>
            <a:ext cx="1524000" cy="1590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:\Users\Carl\Pictures\Web site pictures\logo-itcom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2" y="66429"/>
            <a:ext cx="1800225" cy="176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6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Joomla</a:t>
            </a:r>
            <a:br>
              <a:rPr lang="en-US" dirty="0" smtClean="0"/>
            </a:br>
            <a:r>
              <a:rPr lang="en-US" sz="5300" b="1" dirty="0" smtClean="0"/>
              <a:t>Users &amp; Groups </a:t>
            </a:r>
            <a:endParaRPr lang="en-US" sz="53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2728115"/>
          </a:xfrm>
        </p:spPr>
        <p:txBody>
          <a:bodyPr>
            <a:normAutofit lnSpcReduction="10000"/>
          </a:bodyPr>
          <a:lstStyle/>
          <a:p>
            <a:r>
              <a:rPr lang="en-US" sz="4300" dirty="0">
                <a:latin typeface="+mj-lt"/>
              </a:rPr>
              <a:t>Front End Users</a:t>
            </a:r>
          </a:p>
          <a:p>
            <a:pPr lvl="1"/>
            <a:r>
              <a:rPr lang="en-US" sz="2800" dirty="0">
                <a:latin typeface="+mj-lt"/>
              </a:rPr>
              <a:t>Public </a:t>
            </a:r>
          </a:p>
          <a:p>
            <a:pPr lvl="1"/>
            <a:r>
              <a:rPr lang="en-US" sz="2800" dirty="0">
                <a:latin typeface="+mj-lt"/>
              </a:rPr>
              <a:t>Registered</a:t>
            </a:r>
          </a:p>
          <a:p>
            <a:pPr lvl="1"/>
            <a:r>
              <a:rPr lang="en-US" sz="2800" dirty="0">
                <a:latin typeface="+mj-lt"/>
              </a:rPr>
              <a:t>Author </a:t>
            </a:r>
          </a:p>
          <a:p>
            <a:pPr lvl="1"/>
            <a:r>
              <a:rPr lang="en-US" sz="2800" dirty="0">
                <a:latin typeface="+mj-lt"/>
              </a:rPr>
              <a:t>Editor </a:t>
            </a:r>
          </a:p>
          <a:p>
            <a:endParaRPr lang="en-US" sz="3600" dirty="0">
              <a:latin typeface="+mj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2728115"/>
          </a:xfrm>
        </p:spPr>
        <p:txBody>
          <a:bodyPr>
            <a:normAutofit lnSpcReduction="10000"/>
          </a:bodyPr>
          <a:lstStyle/>
          <a:p>
            <a:r>
              <a:rPr lang="en-US" sz="4300" dirty="0" smtClean="0">
                <a:latin typeface="+mj-lt"/>
              </a:rPr>
              <a:t>Back End Users</a:t>
            </a:r>
          </a:p>
          <a:p>
            <a:pPr lvl="1"/>
            <a:r>
              <a:rPr lang="en-US" sz="2800" dirty="0" smtClean="0">
                <a:latin typeface="+mj-lt"/>
              </a:rPr>
              <a:t>Manager</a:t>
            </a:r>
          </a:p>
          <a:p>
            <a:pPr lvl="1"/>
            <a:r>
              <a:rPr lang="en-US" sz="2800" dirty="0" smtClean="0">
                <a:latin typeface="+mj-lt"/>
              </a:rPr>
              <a:t>Administrator </a:t>
            </a:r>
          </a:p>
          <a:p>
            <a:pPr lvl="1"/>
            <a:r>
              <a:rPr lang="en-US" sz="2800" dirty="0" smtClean="0">
                <a:latin typeface="+mj-lt"/>
              </a:rPr>
              <a:t>Super Users</a:t>
            </a:r>
            <a:endParaRPr lang="en-US" sz="28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46482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+mj-lt"/>
              </a:rPr>
              <a:t>Customizable to Organization 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2"/>
            <a:ext cx="1524000" cy="1590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C:\Users\Carl\Pictures\Web site pictures\logo-itcom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2" y="66429"/>
            <a:ext cx="1800225" cy="176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37913" y="5789046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Link </a:t>
            </a:r>
            <a:r>
              <a:rPr lang="en-US" dirty="0">
                <a:hlinkClick r:id="rId4"/>
              </a:rPr>
              <a:t>to Joomla Back End </a:t>
            </a:r>
            <a:endParaRPr lang="en-US" dirty="0" smtClean="0"/>
          </a:p>
          <a:p>
            <a:r>
              <a:rPr lang="en-US" dirty="0">
                <a:hlinkClick r:id="rId5"/>
              </a:rPr>
              <a:t>Link to Joomla Front End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02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cs typeface="Arial" panose="020B0604020202020204" pitchFamily="34" charset="0"/>
              </a:rPr>
              <a:t>Agenda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+mj-lt"/>
                <a:cs typeface="Arial" panose="020B0604020202020204" pitchFamily="34" charset="0"/>
              </a:rPr>
              <a:t>Background</a:t>
            </a:r>
          </a:p>
          <a:p>
            <a:r>
              <a:rPr lang="en-US" sz="4000" dirty="0" smtClean="0">
                <a:latin typeface="+mj-lt"/>
                <a:cs typeface="Arial" panose="020B0604020202020204" pitchFamily="34" charset="0"/>
              </a:rPr>
              <a:t>First Steps</a:t>
            </a:r>
          </a:p>
          <a:p>
            <a:r>
              <a:rPr lang="en-US" sz="4000" dirty="0">
                <a:latin typeface="+mj-lt"/>
              </a:rPr>
              <a:t>Current Status</a:t>
            </a:r>
          </a:p>
          <a:p>
            <a:r>
              <a:rPr lang="en-US" sz="4000" dirty="0">
                <a:latin typeface="+mj-lt"/>
              </a:rPr>
              <a:t>Future Plans</a:t>
            </a:r>
          </a:p>
          <a:p>
            <a:r>
              <a:rPr lang="en-US" sz="4000" dirty="0">
                <a:latin typeface="+mj-lt"/>
              </a:rPr>
              <a:t>Joomla Basics</a:t>
            </a:r>
          </a:p>
          <a:p>
            <a:r>
              <a:rPr lang="en-US" sz="4000" dirty="0">
                <a:latin typeface="+mj-lt"/>
              </a:rPr>
              <a:t>Questions</a:t>
            </a:r>
          </a:p>
          <a:p>
            <a:endParaRPr lang="en-US" sz="4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2"/>
            <a:ext cx="1524000" cy="1590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Carl\Pictures\Web site pictures\logo-itcom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2" y="66429"/>
            <a:ext cx="1800225" cy="176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93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Template – Top Half</a:t>
            </a:r>
            <a:br>
              <a:rPr lang="en-US" dirty="0" smtClean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+mj-lt"/>
              <a:hlinkClick r:id="rId2"/>
            </a:endParaRPr>
          </a:p>
          <a:p>
            <a:endParaRPr lang="en-US" sz="4000" dirty="0">
              <a:latin typeface="+mj-lt"/>
              <a:hlinkClick r:id="rId2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2"/>
            <a:ext cx="1524000" cy="1590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Carl\Pictures\Web site pictures\logo-itcom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2" y="66429"/>
            <a:ext cx="1800225" cy="176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20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2600" y="1295400"/>
            <a:ext cx="5499768" cy="526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94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Template – Bottom Half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9" y="87445"/>
            <a:ext cx="1524000" cy="1590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Carl\Pictures\Web site pictures\logo-itcom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635" y="0"/>
            <a:ext cx="1800225" cy="176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21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5572" y="1877924"/>
            <a:ext cx="6052856" cy="420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094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Member Site </a:t>
            </a:r>
            <a:br>
              <a:rPr lang="en-US" dirty="0" smtClean="0"/>
            </a:br>
            <a:r>
              <a:rPr lang="en-US" dirty="0" smtClean="0"/>
              <a:t>on  Joomla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688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latin typeface="+mj-lt"/>
              </a:rPr>
              <a:t>Many Advantages: 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315142" y="2612530"/>
            <a:ext cx="3687268" cy="424547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sz="2400" dirty="0" smtClean="0">
                <a:latin typeface="+mj-lt"/>
              </a:rPr>
              <a:t>Quick and easy page management  </a:t>
            </a:r>
          </a:p>
          <a:p>
            <a:pPr fontAlgn="base"/>
            <a:r>
              <a:rPr lang="en-US" sz="2400" dirty="0" smtClean="0">
                <a:latin typeface="+mj-lt"/>
              </a:rPr>
              <a:t>Consistent brand and navigation</a:t>
            </a:r>
          </a:p>
          <a:p>
            <a:pPr fontAlgn="base"/>
            <a:r>
              <a:rPr lang="en-US" sz="2400" dirty="0" smtClean="0">
                <a:latin typeface="+mj-lt"/>
              </a:rPr>
              <a:t>Workflow management </a:t>
            </a:r>
          </a:p>
          <a:p>
            <a:pPr fontAlgn="base"/>
            <a:r>
              <a:rPr lang="en-US" sz="2400" dirty="0" smtClean="0">
                <a:latin typeface="+mj-lt"/>
              </a:rPr>
              <a:t>Flexibility for developers </a:t>
            </a:r>
          </a:p>
          <a:p>
            <a:pPr fontAlgn="base"/>
            <a:r>
              <a:rPr lang="en-US" sz="2400" dirty="0" smtClean="0">
                <a:latin typeface="+mj-lt"/>
              </a:rPr>
              <a:t>Design is separate from content </a:t>
            </a:r>
          </a:p>
          <a:p>
            <a:pPr fontAlgn="base"/>
            <a:r>
              <a:rPr lang="en-US" sz="2400" dirty="0" smtClean="0">
                <a:latin typeface="+mj-lt"/>
              </a:rPr>
              <a:t>Database-driven  </a:t>
            </a:r>
            <a:endParaRPr lang="en-US" sz="2400" dirty="0">
              <a:latin typeface="+mj-lt"/>
            </a:endParaRP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4975114" y="2612530"/>
            <a:ext cx="3711686" cy="424547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sz="2400" dirty="0" smtClean="0">
                <a:latin typeface="+mj-lt"/>
              </a:rPr>
              <a:t>Shared resources .</a:t>
            </a:r>
          </a:p>
          <a:p>
            <a:pPr fontAlgn="base"/>
            <a:r>
              <a:rPr lang="en-US" sz="2400" dirty="0" smtClean="0">
                <a:latin typeface="+mj-lt"/>
              </a:rPr>
              <a:t>Approval systems </a:t>
            </a:r>
          </a:p>
          <a:p>
            <a:pPr fontAlgn="base"/>
            <a:r>
              <a:rPr lang="en-US" sz="2400" dirty="0" smtClean="0">
                <a:latin typeface="+mj-lt"/>
              </a:rPr>
              <a:t>Mobile ready</a:t>
            </a:r>
          </a:p>
          <a:p>
            <a:pPr fontAlgn="base"/>
            <a:r>
              <a:rPr lang="en-US" sz="2400" dirty="0" smtClean="0">
                <a:latin typeface="+mj-lt"/>
              </a:rPr>
              <a:t>Archive capabilities</a:t>
            </a:r>
          </a:p>
          <a:p>
            <a:pPr fontAlgn="base"/>
            <a:r>
              <a:rPr lang="en-US" sz="2400" dirty="0" smtClean="0">
                <a:latin typeface="+mj-lt"/>
              </a:rPr>
              <a:t>Remote access </a:t>
            </a:r>
          </a:p>
          <a:p>
            <a:pPr fontAlgn="base"/>
            <a:r>
              <a:rPr lang="en-US" sz="2400" dirty="0" smtClean="0">
                <a:latin typeface="+mj-lt"/>
              </a:rPr>
              <a:t>Security </a:t>
            </a:r>
          </a:p>
          <a:p>
            <a:pPr fontAlgn="base"/>
            <a:r>
              <a:rPr lang="en-US" sz="2400" dirty="0" smtClean="0">
                <a:latin typeface="+mj-lt"/>
              </a:rPr>
              <a:t>Search engine-friendly</a:t>
            </a:r>
          </a:p>
          <a:p>
            <a:pPr fontAlgn="base"/>
            <a:r>
              <a:rPr lang="en-US" sz="2400" dirty="0" smtClean="0">
                <a:latin typeface="+mj-lt"/>
              </a:rPr>
              <a:t>Many extensions available</a:t>
            </a:r>
          </a:p>
          <a:p>
            <a:endParaRPr lang="en-US" dirty="0">
              <a:latin typeface="+mj-l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2"/>
            <a:ext cx="1524000" cy="1590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:\Users\Carl\Pictures\Web site pictures\logo-itcom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2" y="66429"/>
            <a:ext cx="1800225" cy="176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22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2000" y="3810000"/>
            <a:ext cx="775335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+mj-lt"/>
              </a:rPr>
              <a:t>How Do We Use It?</a:t>
            </a:r>
            <a:endParaRPr lang="en-US" sz="44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0625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2180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2180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2180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850" y="579249"/>
            <a:ext cx="7886700" cy="73977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Member Site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7823"/>
            <a:ext cx="8382000" cy="3529900"/>
          </a:xfrm>
        </p:spPr>
        <p:txBody>
          <a:bodyPr>
            <a:normAutofit fontScale="92500"/>
          </a:bodyPr>
          <a:lstStyle/>
          <a:p>
            <a:r>
              <a:rPr lang="en-US" sz="4300" dirty="0" smtClean="0">
                <a:latin typeface="+mj-lt"/>
              </a:rPr>
              <a:t>Keep Remaining Pages “as-is” </a:t>
            </a:r>
          </a:p>
          <a:p>
            <a:pPr lvl="1"/>
            <a:r>
              <a:rPr lang="en-US" sz="4300" dirty="0">
                <a:latin typeface="+mj-lt"/>
              </a:rPr>
              <a:t>Essential for the Immediate Future </a:t>
            </a:r>
          </a:p>
          <a:p>
            <a:r>
              <a:rPr lang="en-US" sz="4300" dirty="0" smtClean="0">
                <a:latin typeface="+mj-lt"/>
              </a:rPr>
              <a:t>Copy, use a current page as a “Model”  </a:t>
            </a:r>
          </a:p>
          <a:p>
            <a:r>
              <a:rPr lang="en-US" sz="4300" dirty="0" smtClean="0">
                <a:latin typeface="+mj-lt"/>
              </a:rPr>
              <a:t>Create Site Structure to Meet Needs </a:t>
            </a:r>
            <a:endParaRPr lang="en-US" dirty="0" smtClean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2"/>
            <a:ext cx="1524000" cy="1590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Users\Carl\Pictures\Web site pictures\logo-itcom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2" y="66429"/>
            <a:ext cx="1800225" cy="176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3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771" y="765099"/>
            <a:ext cx="8084029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Member Page </a:t>
            </a:r>
            <a:br>
              <a:rPr lang="en-US" dirty="0" smtClean="0"/>
            </a:br>
            <a:r>
              <a:rPr lang="en-US" dirty="0" smtClean="0"/>
              <a:t>Standard Templates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848600" cy="39624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4000" dirty="0" smtClean="0">
                <a:latin typeface="+mj-lt"/>
              </a:rPr>
              <a:t>Department Template </a:t>
            </a:r>
          </a:p>
          <a:p>
            <a:pPr>
              <a:spcBef>
                <a:spcPts val="1200"/>
              </a:spcBef>
            </a:pPr>
            <a:r>
              <a:rPr lang="en-US" sz="4000" dirty="0" smtClean="0">
                <a:latin typeface="+mj-lt"/>
              </a:rPr>
              <a:t>Committee Template </a:t>
            </a:r>
          </a:p>
          <a:p>
            <a:pPr>
              <a:spcBef>
                <a:spcPts val="1200"/>
              </a:spcBef>
            </a:pPr>
            <a:r>
              <a:rPr lang="en-US" sz="4000" dirty="0" smtClean="0">
                <a:latin typeface="+mj-lt"/>
              </a:rPr>
              <a:t>Project Template </a:t>
            </a:r>
          </a:p>
          <a:p>
            <a:pPr>
              <a:spcBef>
                <a:spcPts val="1200"/>
              </a:spcBef>
            </a:pPr>
            <a:r>
              <a:rPr lang="en-US" sz="4000" dirty="0" smtClean="0">
                <a:latin typeface="+mj-lt"/>
              </a:rPr>
              <a:t>Others, as needed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2"/>
            <a:ext cx="1524000" cy="1590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Carl\Pictures\Web site pictures\logo-itcom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2" y="66429"/>
            <a:ext cx="1800225" cy="176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4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009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 Joomla</a:t>
            </a:r>
            <a:br>
              <a:rPr lang="en-US" dirty="0" smtClean="0"/>
            </a:br>
            <a:r>
              <a:rPr lang="en-US" dirty="0" smtClean="0"/>
              <a:t>Implementation Will: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22574"/>
            <a:ext cx="8610599" cy="4216338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+mj-lt"/>
              </a:rPr>
              <a:t>Reduce Webmaster Challenges </a:t>
            </a:r>
          </a:p>
          <a:p>
            <a:r>
              <a:rPr lang="en-US" sz="4000" dirty="0" smtClean="0">
                <a:latin typeface="+mj-lt"/>
              </a:rPr>
              <a:t>Provide a Structure that can evolve</a:t>
            </a:r>
          </a:p>
          <a:p>
            <a:r>
              <a:rPr lang="en-US" sz="4000" dirty="0" smtClean="0">
                <a:latin typeface="+mj-lt"/>
              </a:rPr>
              <a:t>Provide tools to Centralize Information </a:t>
            </a:r>
          </a:p>
          <a:p>
            <a:r>
              <a:rPr lang="en-US" sz="4000" dirty="0" smtClean="0">
                <a:latin typeface="+mj-lt"/>
              </a:rPr>
              <a:t>Reduce </a:t>
            </a:r>
            <a:r>
              <a:rPr lang="en-US" sz="4000" dirty="0">
                <a:latin typeface="+mj-lt"/>
              </a:rPr>
              <a:t>Site Maintenance Needs </a:t>
            </a:r>
            <a:endParaRPr lang="en-US" sz="4000" dirty="0" smtClean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Provide Access to External Applications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2"/>
            <a:ext cx="1524000" cy="1590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Carl\Pictures\Web site pictures\logo-itcom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2" y="66429"/>
            <a:ext cx="1800225" cy="176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0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533400"/>
            <a:ext cx="7886700" cy="990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Project Plan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458200" cy="3738564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latin typeface="+mj-lt"/>
              </a:rPr>
              <a:t>Finish and Deploy Public Site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latin typeface="+mj-lt"/>
              </a:rPr>
              <a:t>Develop Member Site Requirements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latin typeface="+mj-lt"/>
              </a:rPr>
              <a:t>Template Decisions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latin typeface="+mj-lt"/>
              </a:rPr>
              <a:t>Deploy Development Environment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2"/>
            <a:ext cx="1524000" cy="1590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Carl\Pictures\Web site pictures\logo-itcom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2" y="66429"/>
            <a:ext cx="1800225" cy="176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3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Immediate Tasks </a:t>
            </a:r>
            <a:br>
              <a:rPr lang="en-US" dirty="0" smtClean="0"/>
            </a:br>
            <a:r>
              <a:rPr lang="en-US" dirty="0" smtClean="0"/>
              <a:t>- Committee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+mj-lt"/>
              </a:rPr>
              <a:t>Setup on-line meeting schedule</a:t>
            </a:r>
          </a:p>
          <a:p>
            <a:r>
              <a:rPr lang="en-US" sz="4000" dirty="0" smtClean="0">
                <a:latin typeface="+mj-lt"/>
              </a:rPr>
              <a:t>Work to gather Requirements</a:t>
            </a:r>
          </a:p>
          <a:p>
            <a:r>
              <a:rPr lang="en-US" sz="4000" dirty="0" smtClean="0">
                <a:latin typeface="+mj-lt"/>
              </a:rPr>
              <a:t>Refine and publish a Project Plan</a:t>
            </a:r>
          </a:p>
          <a:p>
            <a:r>
              <a:rPr lang="en-US" sz="4000" dirty="0" smtClean="0">
                <a:latin typeface="+mj-lt"/>
              </a:rPr>
              <a:t>Establish Webmaster Development Environment 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2"/>
            <a:ext cx="1524000" cy="1590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Carl\Pictures\Web site pictures\logo-itcom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2" y="66429"/>
            <a:ext cx="1800225" cy="176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4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Webmasters Should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94610"/>
            <a:ext cx="8229600" cy="4029989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+mj-lt"/>
              </a:rPr>
              <a:t>Learn CMS &amp; Joomla Concepts</a:t>
            </a:r>
            <a:endParaRPr lang="en-US" sz="4000" dirty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Practice Joomla</a:t>
            </a:r>
          </a:p>
          <a:p>
            <a:r>
              <a:rPr lang="en-US" sz="4000" dirty="0" smtClean="0">
                <a:latin typeface="+mj-lt"/>
              </a:rPr>
              <a:t>Survey Your Pages</a:t>
            </a:r>
          </a:p>
          <a:p>
            <a:pPr lvl="1"/>
            <a:r>
              <a:rPr lang="en-US" sz="3600" dirty="0" smtClean="0">
                <a:latin typeface="+mj-lt"/>
              </a:rPr>
              <a:t>Identify Main Message </a:t>
            </a:r>
          </a:p>
          <a:p>
            <a:pPr lvl="1"/>
            <a:r>
              <a:rPr lang="en-US" sz="3600" dirty="0" smtClean="0">
                <a:latin typeface="+mj-lt"/>
              </a:rPr>
              <a:t>Identify Common Items </a:t>
            </a:r>
            <a:endParaRPr lang="en-US" sz="3600" dirty="0">
              <a:latin typeface="+mj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2"/>
            <a:ext cx="1524000" cy="1590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Carl\Pictures\Web site pictures\logo-itcom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2" y="66429"/>
            <a:ext cx="1800225" cy="176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1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+mj-lt"/>
              </a:rPr>
              <a:t>We Could Use Some Help</a:t>
            </a:r>
          </a:p>
          <a:p>
            <a:r>
              <a:rPr lang="en-US" sz="4000" dirty="0" smtClean="0">
                <a:latin typeface="+mj-lt"/>
              </a:rPr>
              <a:t>Questions</a:t>
            </a:r>
            <a:endParaRPr lang="en-US" sz="4000" dirty="0">
              <a:latin typeface="+mj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2"/>
            <a:ext cx="1524000" cy="1590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Carl\Pictures\Web site pictures\logo-itcom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2" y="66429"/>
            <a:ext cx="1800225" cy="176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7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+mj-lt"/>
              </a:rPr>
              <a:t>Decision Made To Replace Current Web Site</a:t>
            </a:r>
          </a:p>
          <a:p>
            <a:pPr lvl="1"/>
            <a:r>
              <a:rPr lang="en-US" sz="3600" dirty="0">
                <a:latin typeface="+mj-lt"/>
              </a:rPr>
              <a:t>Development And Maintenance </a:t>
            </a:r>
            <a:r>
              <a:rPr lang="en-US" sz="3600" dirty="0" smtClean="0">
                <a:latin typeface="+mj-lt"/>
              </a:rPr>
              <a:t>Requires </a:t>
            </a:r>
            <a:r>
              <a:rPr lang="en-US" sz="3600" dirty="0">
                <a:latin typeface="+mj-lt"/>
              </a:rPr>
              <a:t>Technical Skills</a:t>
            </a:r>
          </a:p>
          <a:p>
            <a:pPr lvl="1"/>
            <a:r>
              <a:rPr lang="en-US" sz="3600" dirty="0">
                <a:latin typeface="+mj-lt"/>
              </a:rPr>
              <a:t>Difficult To Maintain</a:t>
            </a:r>
            <a:endParaRPr lang="en-US" sz="3800" dirty="0" smtClean="0">
              <a:latin typeface="+mj-lt"/>
            </a:endParaRPr>
          </a:p>
          <a:p>
            <a:pPr lvl="1"/>
            <a:r>
              <a:rPr lang="en-US" sz="3800" dirty="0" smtClean="0">
                <a:latin typeface="+mj-lt"/>
              </a:rPr>
              <a:t>Need Marketing-Based </a:t>
            </a:r>
            <a:r>
              <a:rPr lang="en-US" sz="3800" dirty="0" smtClean="0">
                <a:latin typeface="+mj-lt"/>
              </a:rPr>
              <a:t>Public Site</a:t>
            </a:r>
            <a:endParaRPr lang="en-US" sz="3800" dirty="0">
              <a:latin typeface="+mj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2"/>
            <a:ext cx="1524000" cy="1590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Carl\Pictures\Web site pictures\logo-itcom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2" y="66429"/>
            <a:ext cx="1800225" cy="176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2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err="1">
                <a:latin typeface="+mj-lt"/>
              </a:rPr>
              <a:t>ITCom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smtClean="0">
                <a:latin typeface="+mj-lt"/>
              </a:rPr>
              <a:t>Was Approached </a:t>
            </a:r>
            <a:r>
              <a:rPr lang="en-US" sz="4000" dirty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n </a:t>
            </a:r>
            <a:r>
              <a:rPr lang="en-US" sz="4000" dirty="0">
                <a:latin typeface="+mj-lt"/>
              </a:rPr>
              <a:t>Arlington To Create Demo For BOD Meeting In November</a:t>
            </a:r>
          </a:p>
          <a:p>
            <a:pPr lvl="1"/>
            <a:r>
              <a:rPr lang="en-US" sz="3800" dirty="0">
                <a:latin typeface="+mj-lt"/>
              </a:rPr>
              <a:t>Produce “Public Face” Of Site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2"/>
            <a:ext cx="1524000" cy="1590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Carl\Pictures\Web site pictures\logo-itcom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2" y="66429"/>
            <a:ext cx="1800225" cy="176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6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First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+mj-lt"/>
              </a:rPr>
              <a:t>Gathered Material Provided To Developer</a:t>
            </a:r>
          </a:p>
          <a:p>
            <a:r>
              <a:rPr lang="en-US" sz="4000" dirty="0">
                <a:latin typeface="+mj-lt"/>
              </a:rPr>
              <a:t>Gathered </a:t>
            </a:r>
            <a:r>
              <a:rPr lang="en-US" sz="4000" dirty="0" smtClean="0">
                <a:latin typeface="+mj-lt"/>
              </a:rPr>
              <a:t>Requirements</a:t>
            </a:r>
          </a:p>
          <a:p>
            <a:r>
              <a:rPr lang="en-US" sz="4000" dirty="0">
                <a:latin typeface="+mj-lt"/>
              </a:rPr>
              <a:t>Decided To Use Content Management System</a:t>
            </a:r>
          </a:p>
          <a:p>
            <a:pPr marL="0" indent="0">
              <a:buNone/>
            </a:pPr>
            <a:endParaRPr lang="en-US" sz="4000" dirty="0"/>
          </a:p>
          <a:p>
            <a:endParaRPr lang="en-US" sz="40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2"/>
            <a:ext cx="1524000" cy="1590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Carl\Pictures\Web site pictures\logo-itcom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2" y="66429"/>
            <a:ext cx="1800225" cy="176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First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+mj-lt"/>
              </a:rPr>
              <a:t>Selected </a:t>
            </a:r>
            <a:r>
              <a:rPr lang="en-US" sz="4000" dirty="0">
                <a:latin typeface="+mj-lt"/>
              </a:rPr>
              <a:t>Joomla And </a:t>
            </a:r>
            <a:r>
              <a:rPr lang="en-US" sz="4000" dirty="0" smtClean="0">
                <a:latin typeface="+mj-lt"/>
              </a:rPr>
              <a:t>WordPress </a:t>
            </a:r>
            <a:r>
              <a:rPr lang="en-US" sz="4000" dirty="0">
                <a:latin typeface="+mj-lt"/>
              </a:rPr>
              <a:t>For </a:t>
            </a:r>
            <a:r>
              <a:rPr lang="en-US" sz="4000" dirty="0" smtClean="0">
                <a:latin typeface="+mj-lt"/>
              </a:rPr>
              <a:t>Evaluation</a:t>
            </a:r>
          </a:p>
          <a:p>
            <a:r>
              <a:rPr lang="en-US" sz="4000" dirty="0">
                <a:latin typeface="+mj-lt"/>
              </a:rPr>
              <a:t>Installed Joomla 2.5 And </a:t>
            </a:r>
            <a:r>
              <a:rPr lang="en-US" sz="4000" dirty="0" smtClean="0">
                <a:latin typeface="+mj-lt"/>
              </a:rPr>
              <a:t>WordPress </a:t>
            </a:r>
            <a:r>
              <a:rPr lang="en-US" sz="4000" dirty="0">
                <a:latin typeface="+mj-lt"/>
              </a:rPr>
              <a:t>On </a:t>
            </a:r>
            <a:r>
              <a:rPr lang="en-US" sz="4000" dirty="0" smtClean="0">
                <a:latin typeface="+mj-lt"/>
              </a:rPr>
              <a:t>Server</a:t>
            </a:r>
            <a:endParaRPr lang="en-US" sz="4000" dirty="0">
              <a:latin typeface="+mj-lt"/>
            </a:endParaRPr>
          </a:p>
          <a:p>
            <a:endParaRPr lang="en-US" sz="4000" dirty="0" smtClean="0"/>
          </a:p>
          <a:p>
            <a:endParaRPr lang="en-US" sz="40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2"/>
            <a:ext cx="1524000" cy="1590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Carl\Pictures\Web site pictures\logo-itcom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2" y="66429"/>
            <a:ext cx="1800225" cy="176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19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First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+mj-lt"/>
              </a:rPr>
              <a:t>Selected Joomla</a:t>
            </a:r>
          </a:p>
          <a:p>
            <a:r>
              <a:rPr lang="en-US" sz="4000" dirty="0" smtClean="0">
                <a:latin typeface="+mj-lt"/>
              </a:rPr>
              <a:t>Used </a:t>
            </a:r>
            <a:r>
              <a:rPr lang="en-US" sz="4000" dirty="0" err="1">
                <a:latin typeface="+mj-lt"/>
              </a:rPr>
              <a:t>Artisteer</a:t>
            </a:r>
            <a:r>
              <a:rPr lang="en-US" sz="4000" dirty="0">
                <a:latin typeface="+mj-lt"/>
              </a:rPr>
              <a:t> Tool To Generate </a:t>
            </a:r>
            <a:r>
              <a:rPr lang="en-US" sz="4000" dirty="0" smtClean="0">
                <a:latin typeface="+mj-lt"/>
              </a:rPr>
              <a:t>Template</a:t>
            </a:r>
            <a:endParaRPr lang="en-US" sz="4000" dirty="0">
              <a:latin typeface="+mj-lt"/>
            </a:endParaRPr>
          </a:p>
          <a:p>
            <a:endParaRPr lang="en-US" sz="4000" dirty="0"/>
          </a:p>
          <a:p>
            <a:endParaRPr lang="en-US" sz="4000" dirty="0" smtClean="0"/>
          </a:p>
          <a:p>
            <a:endParaRPr lang="en-US" sz="40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2"/>
            <a:ext cx="1524000" cy="1590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Carl\Pictures\Web site pictures\logo-itcom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2" y="66429"/>
            <a:ext cx="1800225" cy="176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0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First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+mj-lt"/>
              </a:rPr>
              <a:t>Augment Team</a:t>
            </a:r>
          </a:p>
          <a:p>
            <a:pPr lvl="1"/>
            <a:r>
              <a:rPr lang="en-US" sz="3800" dirty="0" smtClean="0">
                <a:latin typeface="+mj-lt"/>
              </a:rPr>
              <a:t>Marketing Representation</a:t>
            </a:r>
          </a:p>
          <a:p>
            <a:pPr lvl="1"/>
            <a:r>
              <a:rPr lang="en-US" sz="3800" dirty="0" smtClean="0">
                <a:latin typeface="+mj-lt"/>
              </a:rPr>
              <a:t>Additional Software Talent</a:t>
            </a:r>
          </a:p>
          <a:p>
            <a:pPr lvl="1"/>
            <a:r>
              <a:rPr lang="en-US" sz="3800" dirty="0" smtClean="0">
                <a:latin typeface="+mj-lt"/>
              </a:rPr>
              <a:t>Others For Specific Tasks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2"/>
            <a:ext cx="1524000" cy="1590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Carl\Pictures\Web site pictures\logo-itcom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2" y="66429"/>
            <a:ext cx="1800225" cy="176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6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05800" cy="438912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+mj-lt"/>
              </a:rPr>
              <a:t>Created Functional Public Site</a:t>
            </a:r>
            <a:endParaRPr lang="en-US" sz="3800" dirty="0" smtClean="0">
              <a:latin typeface="+mj-lt"/>
            </a:endParaRPr>
          </a:p>
          <a:p>
            <a:pPr lvl="1"/>
            <a:r>
              <a:rPr lang="en-US" sz="3800" dirty="0" smtClean="0">
                <a:latin typeface="+mj-lt"/>
              </a:rPr>
              <a:t>New Site Look / Feel</a:t>
            </a:r>
          </a:p>
          <a:p>
            <a:pPr lvl="1"/>
            <a:r>
              <a:rPr lang="en-US" sz="3800" dirty="0" smtClean="0">
                <a:latin typeface="+mj-lt"/>
              </a:rPr>
              <a:t>Will Be Shown On Saturday</a:t>
            </a:r>
          </a:p>
          <a:p>
            <a:pPr lvl="1"/>
            <a:r>
              <a:rPr lang="en-US" sz="3800" dirty="0" smtClean="0">
                <a:latin typeface="+mj-lt"/>
              </a:rPr>
              <a:t>Demonstration For You Today</a:t>
            </a:r>
          </a:p>
          <a:p>
            <a:pPr lvl="1"/>
            <a:r>
              <a:rPr lang="en-US" sz="3800" dirty="0" smtClean="0">
                <a:latin typeface="+mj-lt"/>
              </a:rPr>
              <a:t>Will Become www.usps.org</a:t>
            </a:r>
            <a:endParaRPr lang="en-US" sz="3800" dirty="0">
              <a:latin typeface="+mj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2"/>
            <a:ext cx="1524000" cy="1590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Carl\Pictures\Web site pictures\logo-itcom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2" y="66429"/>
            <a:ext cx="1800225" cy="176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41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Custom 3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F6FC6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343</TotalTime>
  <Words>802</Words>
  <Application>Microsoft Office PowerPoint</Application>
  <PresentationFormat>On-screen Show (4:3)</PresentationFormat>
  <Paragraphs>228</Paragraphs>
  <Slides>29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Default Theme</vt:lpstr>
      <vt:lpstr>New USPS Web Site</vt:lpstr>
      <vt:lpstr>Agenda</vt:lpstr>
      <vt:lpstr>Background</vt:lpstr>
      <vt:lpstr>Background</vt:lpstr>
      <vt:lpstr>First Steps</vt:lpstr>
      <vt:lpstr>First Steps</vt:lpstr>
      <vt:lpstr>First Steps</vt:lpstr>
      <vt:lpstr>First Steps</vt:lpstr>
      <vt:lpstr>Current Status</vt:lpstr>
      <vt:lpstr>Current Status</vt:lpstr>
      <vt:lpstr>Current Status</vt:lpstr>
      <vt:lpstr>Current Status</vt:lpstr>
      <vt:lpstr>Current Status</vt:lpstr>
      <vt:lpstr>New USPS WEB Site </vt:lpstr>
      <vt:lpstr>The Plan</vt:lpstr>
      <vt:lpstr>Joomla Basics</vt:lpstr>
      <vt:lpstr>Joomla Back End </vt:lpstr>
      <vt:lpstr>Joomla Front End</vt:lpstr>
      <vt:lpstr>Joomla Users &amp; Groups </vt:lpstr>
      <vt:lpstr>Template – Top Half </vt:lpstr>
      <vt:lpstr>Template – Bottom Half</vt:lpstr>
      <vt:lpstr>Member Site  on  Joomla</vt:lpstr>
      <vt:lpstr>Member Site Path</vt:lpstr>
      <vt:lpstr>Member Page  Standard Templates </vt:lpstr>
      <vt:lpstr>A Joomla Implementation Will:</vt:lpstr>
      <vt:lpstr>Project Plan </vt:lpstr>
      <vt:lpstr>Immediate Tasks  - Committee </vt:lpstr>
      <vt:lpstr>Webmasters Should 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USPS Web Site</dc:title>
  <dc:creator>Carl</dc:creator>
  <cp:lastModifiedBy>Carl</cp:lastModifiedBy>
  <cp:revision>35</cp:revision>
  <dcterms:created xsi:type="dcterms:W3CDTF">2015-01-13T21:19:38Z</dcterms:created>
  <dcterms:modified xsi:type="dcterms:W3CDTF">2015-01-16T13:41:13Z</dcterms:modified>
</cp:coreProperties>
</file>