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  <p:sldMasterId id="2147483683" r:id="rId2"/>
  </p:sldMasterIdLst>
  <p:notesMasterIdLst>
    <p:notesMasterId r:id="rId13"/>
  </p:notesMasterIdLst>
  <p:handoutMasterIdLst>
    <p:handoutMasterId r:id="rId14"/>
  </p:handoutMasterIdLst>
  <p:sldIdLst>
    <p:sldId id="420" r:id="rId3"/>
    <p:sldId id="446" r:id="rId4"/>
    <p:sldId id="448" r:id="rId5"/>
    <p:sldId id="451" r:id="rId6"/>
    <p:sldId id="449" r:id="rId7"/>
    <p:sldId id="450" r:id="rId8"/>
    <p:sldId id="452" r:id="rId9"/>
    <p:sldId id="453" r:id="rId10"/>
    <p:sldId id="454" r:id="rId11"/>
    <p:sldId id="455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0000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0698" autoAdjust="0"/>
  </p:normalViewPr>
  <p:slideViewPr>
    <p:cSldViewPr>
      <p:cViewPr>
        <p:scale>
          <a:sx n="70" d="100"/>
          <a:sy n="70" d="100"/>
        </p:scale>
        <p:origin x="-1362" y="-114"/>
      </p:cViewPr>
      <p:guideLst>
        <p:guide orient="horz" pos="1392"/>
        <p:guide orient="horz" pos="2208"/>
        <p:guide pos="2880"/>
        <p:guide pos="528"/>
        <p:guide pos="5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564" y="-61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50800">
            <a:noFill/>
            <a:miter lim="800000"/>
            <a:headEnd/>
            <a:tailEnd type="none" w="med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50800">
            <a:noFill/>
            <a:miter lim="800000"/>
            <a:headEnd/>
            <a:tailEnd type="none" w="med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50800">
            <a:noFill/>
            <a:miter lim="800000"/>
            <a:headEnd/>
            <a:tailEnd type="none" w="med" len="lg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50800">
            <a:noFill/>
            <a:miter lim="800000"/>
            <a:headEnd/>
            <a:tailEnd type="none" w="med" len="lg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914F8646-DC25-4A64-8E5E-8939F76B5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50800">
            <a:noFill/>
            <a:miter lim="800000"/>
            <a:headEnd/>
            <a:tailEnd type="none" w="med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50800">
            <a:noFill/>
            <a:miter lim="800000"/>
            <a:headEnd/>
            <a:tailEnd type="none" w="med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50800">
            <a:noFill/>
            <a:miter lim="800000"/>
            <a:headEnd/>
            <a:tailEnd type="none" w="med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50800">
            <a:noFill/>
            <a:miter lim="800000"/>
            <a:headEnd/>
            <a:tailEnd type="none" w="med" len="lg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50800">
            <a:noFill/>
            <a:miter lim="800000"/>
            <a:headEnd/>
            <a:tailEnd type="none" w="med" len="lg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7D54FC75-2AFF-48CB-87D3-8860AAD74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50800">
            <a:noFill/>
            <a:miter lim="800000"/>
            <a:headEnd/>
            <a:tailEnd type="none" w="med" len="lg"/>
          </a:ln>
        </p:spPr>
        <p:txBody>
          <a:bodyPr lIns="91432" tIns="45716" rIns="91432" bIns="45716" anchor="b"/>
          <a:lstStyle/>
          <a:p>
            <a:pPr algn="r" eaLnBrk="0" hangingPunct="0"/>
            <a:fld id="{FFA8A110-61E1-48C2-A923-5208BCE31283}" type="slidenum">
              <a:rPr lang="en-US" altLang="en-US" sz="1200">
                <a:solidFill>
                  <a:schemeClr val="tx1"/>
                </a:solidFill>
                <a:latin typeface="Comic Sans MS" pitchFamily="66" charset="0"/>
              </a:rPr>
              <a:pPr algn="r" eaLnBrk="0" hangingPunct="0"/>
              <a:t>1</a:t>
            </a:fld>
            <a:endParaRPr lang="en-US" altLang="en-US" sz="12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1432" tIns="45716" rIns="91432" bIns="45716"/>
          <a:lstStyle/>
          <a:p>
            <a:pPr eaLnBrk="1" hangingPunct="1">
              <a:lnSpc>
                <a:spcPct val="90000"/>
              </a:lnSpc>
            </a:pPr>
            <a:endParaRPr lang="en-US" altLang="en-US" sz="1000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D03CE-9126-4B8A-99E9-71132DAAC224}" type="slidenum">
              <a:rPr lang="en-US"/>
              <a:pPr/>
              <a:t>10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algn="ctr" eaLnBrk="1" hangingPunct="1"/>
            <a:r>
              <a:rPr lang="en-US" b="1" smtClean="0"/>
              <a:t>End of Chapter 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1207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3019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50800">
            <a:noFill/>
            <a:miter lim="800000"/>
            <a:headEnd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rot="21540000">
            <a:off x="1168400" y="1042988"/>
            <a:ext cx="7840663" cy="13017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514600" y="6424613"/>
            <a:ext cx="42799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0" i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Boating is fun… we’ll show you how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-8463" y="2825"/>
            <a:ext cx="1405463" cy="1360310"/>
          </a:xfrm>
          <a:prstGeom prst="ellipse">
            <a:avLst/>
          </a:prstGeom>
          <a:gradFill flip="none" rotWithShape="1">
            <a:gsLst>
              <a:gs pos="64000">
                <a:srgbClr val="00007E"/>
              </a:gs>
              <a:gs pos="50000">
                <a:schemeClr val="accent3">
                  <a:lumMod val="25000"/>
                  <a:shade val="67500"/>
                  <a:satMod val="115000"/>
                </a:schemeClr>
              </a:gs>
              <a:gs pos="37000">
                <a:srgbClr val="000046"/>
              </a:gs>
            </a:gsLst>
            <a:path path="circle">
              <a:fillToRect l="50000" t="50000" r="50000" b="50000"/>
            </a:path>
            <a:tileRect/>
          </a:gradFill>
          <a:ln w="50800" cap="flat" cmpd="sng" algn="ctr">
            <a:noFill/>
            <a:prstDash val="solid"/>
            <a:round/>
            <a:headEnd type="none" w="med" len="med"/>
            <a:tailEnd type="triangle" w="med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15" descr="USPS wht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47625"/>
            <a:ext cx="12604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9" name="Picture 4" descr="rc_r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AMERICAboating cour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33" descr="npo000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" y="2273300"/>
            <a:ext cx="9296400" cy="4648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</p:pic>
      <p:pic>
        <p:nvPicPr>
          <p:cNvPr id="12" name="Picture 1030" descr="npo000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62200"/>
            <a:ext cx="9144000" cy="117475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</p:pic>
      <p:pic>
        <p:nvPicPr>
          <p:cNvPr id="13" name="Picture 9" descr="3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563" y="558800"/>
            <a:ext cx="14176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3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558800"/>
            <a:ext cx="141763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npo00000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70263"/>
            <a:ext cx="9144000" cy="117475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</p:pic>
      <p:sp>
        <p:nvSpPr>
          <p:cNvPr id="819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14500" y="4495800"/>
            <a:ext cx="5715000" cy="1752600"/>
          </a:xfrm>
        </p:spPr>
        <p:txBody>
          <a:bodyPr/>
          <a:lstStyle>
            <a:lvl1pPr marL="0" indent="0" algn="ctr">
              <a:defRPr>
                <a:latin typeface="Arial Black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  <a:effectLst>
            <a:outerShdw dist="63500" dir="3187806" algn="ctr" rotWithShape="0">
              <a:schemeClr val="tx1"/>
            </a:outerShdw>
          </a:effec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781300" y="6400800"/>
            <a:ext cx="3581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1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Come for the Boating Education ... Stay for the Friends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4B183-F4F3-428B-8957-28CFBDBA9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9950" y="228600"/>
            <a:ext cx="20764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28600"/>
            <a:ext cx="60769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7127-1416-453E-878E-DB00AB7FE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752600"/>
            <a:ext cx="40767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752600"/>
            <a:ext cx="40767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40767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0ED23-57E5-4602-BF81-6DCD317C9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752600"/>
            <a:ext cx="40767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752600"/>
            <a:ext cx="40767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40767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BF347-7757-48EC-B981-73C081EFA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752600"/>
            <a:ext cx="40767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752600"/>
            <a:ext cx="40767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79386-0632-4B1C-BC4E-00B525A2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90600" y="228600"/>
            <a:ext cx="83058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5EA5D-AEFA-4853-BD99-82B7A8B67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752600"/>
            <a:ext cx="40767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219700" y="1752600"/>
            <a:ext cx="40767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36637-E209-4D93-A98B-4ED035995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630E5-BC13-4D41-960A-30A9791CE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Come for the Boating Education ... Stay for the Friends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D0B9F-FB04-4865-9225-A41FBAF6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893B8-24F2-45FF-BEFF-83216F597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324E9-0413-49C2-9E79-A8639932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Come for the Boating Education ... Stay for the Friends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B09C-C3E5-4883-AA7A-018235E1F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Come for the Boating Education ... Stay for the Friends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316A1-129E-406A-A737-F4E0B0A39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Come for the Boating Education ... Stay for the Friends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20FA1-9E31-4984-997E-B4000D86B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Come for the Boating Education ... Stay for the Friends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F0046-6F3D-4992-BC3E-55F13D8D7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Come for the Boating Education ... Stay for the Friends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01A84-C44C-4C95-9690-51734CB39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Come for the Boating Education ... Stay for the Friends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54CC-37CA-4192-BF0E-F2BF055B1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Come for the Boating Education ... Stay for the Friends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E5FF4-3D1E-4E4D-86C0-F74279899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Come for the Boating Education ... Stay for the Friends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A122C-2A18-47C2-BEF4-794C35679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Come for the Boating Education ... Stay for the Friends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5E9AB-1861-405C-90D7-E86B5C65A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Come for the Boating Education ... Stay for the Friends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3AA10-A2F4-4FDB-A62B-02AA26DE9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8957A-52EC-4C02-96F5-76EA74EF5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Come for the Boating Education ... Stay for the Friends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B96DC-7D71-4D05-A2BB-FEA8CC39D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752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752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11643-FF66-4696-B03E-4A8AF0D9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65638-F6AE-4893-91F2-0EA970A75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DC599-1A8D-40AB-8472-316FFDADE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653" y="65312"/>
            <a:ext cx="7696200" cy="10559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29425" y="6534150"/>
            <a:ext cx="1905000" cy="457200"/>
          </a:xfr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0690446-9E75-4ADD-86D6-E3A8DB5D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D2AC-4F33-463A-B3A5-3749632CE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5B825-04EB-4447-9E93-165076E57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11207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3019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50800">
            <a:noFill/>
            <a:miter lim="800000"/>
            <a:headEnd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29D421-4B52-4E88-9CB4-AEE7600158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44575" y="65088"/>
            <a:ext cx="76962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rot="-60000">
            <a:off x="1168400" y="1042988"/>
            <a:ext cx="7840663" cy="13017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1052920" y="6424613"/>
            <a:ext cx="64908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0" i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Come</a:t>
            </a:r>
            <a:r>
              <a:rPr lang="en-US" sz="2200" b="0" i="1" baseline="0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for the Boating Education </a:t>
            </a:r>
            <a:r>
              <a:rPr lang="en-US" sz="2200" b="0" i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… Stay</a:t>
            </a:r>
            <a:r>
              <a:rPr lang="en-US" sz="2200" b="0" i="1" baseline="0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for the Friends</a:t>
            </a:r>
            <a:endParaRPr lang="en-US" sz="2200" b="0" i="1" dirty="0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-8463" y="2825"/>
            <a:ext cx="1405463" cy="1360310"/>
          </a:xfrm>
          <a:prstGeom prst="ellipse">
            <a:avLst/>
          </a:prstGeom>
          <a:gradFill flip="none" rotWithShape="1">
            <a:gsLst>
              <a:gs pos="64000">
                <a:srgbClr val="00007E"/>
              </a:gs>
              <a:gs pos="50000">
                <a:schemeClr val="accent3">
                  <a:lumMod val="25000"/>
                  <a:shade val="67500"/>
                  <a:satMod val="115000"/>
                </a:schemeClr>
              </a:gs>
              <a:gs pos="37000">
                <a:srgbClr val="000046"/>
              </a:gs>
            </a:gsLst>
            <a:path path="circle">
              <a:fillToRect l="50000" t="50000" r="50000" b="50000"/>
            </a:path>
            <a:tileRect/>
          </a:gradFill>
          <a:ln w="50800" cap="flat" cmpd="sng" algn="ctr">
            <a:noFill/>
            <a:prstDash val="solid"/>
            <a:round/>
            <a:headEnd type="none" w="med" len="med"/>
            <a:tailEnd type="triangle" w="med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5" name="Picture 15" descr="USPS wht2 copy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7150" y="47625"/>
            <a:ext cx="12604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647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48" r:id="rId7"/>
    <p:sldLayoutId id="2147484625" r:id="rId8"/>
    <p:sldLayoutId id="2147484626" r:id="rId9"/>
    <p:sldLayoutId id="2147484627" r:id="rId10"/>
    <p:sldLayoutId id="2147484628" r:id="rId11"/>
    <p:sldLayoutId id="2147484629" r:id="rId12"/>
    <p:sldLayoutId id="2147484630" r:id="rId13"/>
    <p:sldLayoutId id="2147484631" r:id="rId14"/>
    <p:sldLayoutId id="2147484632" r:id="rId15"/>
    <p:sldLayoutId id="2147484633" r:id="rId16"/>
    <p:sldLayoutId id="2147484634" r:id="rId17"/>
    <p:sldLayoutId id="2147484649" r:id="rId18"/>
    <p:sldLayoutId id="2147484635" r:id="rId19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0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0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0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0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0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0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0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0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0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0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905" grpId="0" autoUpdateAnimBg="0"/>
    </p:bldLst>
  </p:timing>
  <p:hf hd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smtClean="0"/>
              <a:t>Come for the Boating Education ... Stay for the Friends</a:t>
            </a:r>
            <a:endParaRPr 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45486C45-82EC-4295-89DE-8F7B42B48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086600" cy="1143000"/>
          </a:xfrm>
        </p:spPr>
        <p:txBody>
          <a:bodyPr/>
          <a:lstStyle/>
          <a:p>
            <a:pPr algn="r" eaLnBrk="1" hangingPunct="1"/>
            <a:r>
              <a:rPr lang="en-US" altLang="en-US" smtClean="0"/>
              <a:t>America’s Boating Course</a:t>
            </a:r>
            <a:br>
              <a:rPr lang="en-US" altLang="en-US" smtClean="0"/>
            </a:br>
            <a:r>
              <a:rPr lang="en-US" altLang="en-US" sz="1800" smtClean="0"/>
              <a:t>3</a:t>
            </a:r>
            <a:r>
              <a:rPr lang="en-US" altLang="en-US" sz="1800" baseline="30000" smtClean="0"/>
              <a:t>rd</a:t>
            </a:r>
            <a:r>
              <a:rPr lang="en-US" altLang="en-US" sz="1800" smtClean="0"/>
              <a:t> Edition</a:t>
            </a:r>
          </a:p>
        </p:txBody>
      </p:sp>
      <p:pic>
        <p:nvPicPr>
          <p:cNvPr id="6152" name="Picture 9" descr="GSAtBridge"/>
          <p:cNvPicPr>
            <a:picLocks noChangeAspect="1" noChangeArrowheads="1"/>
          </p:cNvPicPr>
          <p:nvPr/>
        </p:nvPicPr>
        <p:blipFill>
          <a:blip r:embed="rId3" cstate="print"/>
          <a:srcRect b="16214"/>
          <a:stretch>
            <a:fillRect/>
          </a:stretch>
        </p:blipFill>
        <p:spPr bwMode="auto">
          <a:xfrm>
            <a:off x="612775" y="1295400"/>
            <a:ext cx="79978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28"/>
          <p:cNvSpPr>
            <a:spLocks noChangeArrowheads="1"/>
          </p:cNvSpPr>
          <p:nvPr/>
        </p:nvSpPr>
        <p:spPr bwMode="auto">
          <a:xfrm>
            <a:off x="803274" y="1674813"/>
            <a:ext cx="7469189" cy="2832100"/>
          </a:xfrm>
          <a:prstGeom prst="rect">
            <a:avLst/>
          </a:prstGeom>
          <a:noFill/>
          <a:ln w="50800">
            <a:noFill/>
            <a:miter lim="800000"/>
            <a:headEnd/>
            <a:tailEnd type="none" w="med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Hawaii </a:t>
            </a:r>
          </a:p>
          <a:p>
            <a:pPr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State 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&amp; Local Regulations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Chapter 2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Section 8</a:t>
            </a:r>
            <a:endParaRPr lang="en-US" sz="2800" b="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7696200" cy="1055687"/>
          </a:xfrm>
        </p:spPr>
        <p:txBody>
          <a:bodyPr/>
          <a:lstStyle/>
          <a:p>
            <a:pPr eaLnBrk="1" hangingPunct="1"/>
            <a:r>
              <a:rPr lang="en-US" smtClean="0"/>
              <a:t>End Chapter 2</a:t>
            </a: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8B4AA6-3CBF-4DFE-9BDC-867DA4DDF28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382000" y="632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>
                <a:solidFill>
                  <a:srgbClr val="FFFF00"/>
                </a:solidFill>
              </a:rPr>
              <a:t>END</a:t>
            </a:r>
          </a:p>
        </p:txBody>
      </p:sp>
      <p:pic>
        <p:nvPicPr>
          <p:cNvPr id="9221" name="Picture 6" descr="salute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24200" y="2438400"/>
            <a:ext cx="298926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sailors hat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67200" y="2057400"/>
            <a:ext cx="13874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28FB8F-3A35-4A84-98A9-0313AB818A3E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71600" y="65088"/>
            <a:ext cx="6530975" cy="1055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4000" b="0" kern="0" dirty="0" smtClean="0"/>
              <a:t>Hawaii Boating Law Basics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38200" y="1457325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eaLnBrk="1" hangingPunct="1">
              <a:defRPr/>
            </a:pPr>
            <a:r>
              <a:rPr lang="en-US" sz="2800" b="0" kern="0" dirty="0" smtClean="0"/>
              <a:t>DLNR Student Manual - Hawaii Boating Law Basics </a:t>
            </a:r>
          </a:p>
          <a:p>
            <a:pPr marL="0" indent="0" eaLnBrk="1" hangingPunct="1">
              <a:defRPr/>
            </a:pPr>
            <a:endParaRPr lang="en-US" sz="2800" kern="0" dirty="0" smtClean="0">
              <a:solidFill>
                <a:schemeClr val="tx1"/>
              </a:solidFill>
            </a:endParaRPr>
          </a:p>
          <a:p>
            <a:pPr marL="0" indent="0" eaLnBrk="1" hangingPunct="1">
              <a:defRPr/>
            </a:pPr>
            <a:r>
              <a:rPr lang="en-US" sz="2800" b="0" kern="0" dirty="0" smtClean="0">
                <a:solidFill>
                  <a:srgbClr val="FFFF00"/>
                </a:solidFill>
              </a:rPr>
              <a:t>The Three Levels of Regulation that Exist in Hawaii</a:t>
            </a:r>
            <a:endParaRPr lang="en-US" sz="2800" b="0" dirty="0" smtClean="0">
              <a:solidFill>
                <a:srgbClr val="FFFF00"/>
              </a:solidFill>
            </a:endParaRPr>
          </a:p>
          <a:p>
            <a:pPr marL="0" indent="0" eaLnBrk="1" hangingPunct="1">
              <a:defRPr/>
            </a:pPr>
            <a:endParaRPr lang="en-US" sz="2800" b="0" kern="0" dirty="0" smtClean="0"/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b="0" kern="0" dirty="0" smtClean="0"/>
              <a:t>The Code of Federal Regulations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b="0" kern="0" dirty="0" smtClean="0"/>
              <a:t>The Hawaii Revised Statutes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b="0" kern="0" dirty="0" smtClean="0"/>
              <a:t>The Hawaii Administrative Rules</a:t>
            </a:r>
          </a:p>
          <a:p>
            <a:pPr eaLnBrk="1" hangingPunct="1">
              <a:defRPr/>
            </a:pPr>
            <a:endParaRPr lang="en-US" b="0" kern="0" dirty="0" smtClean="0"/>
          </a:p>
        </p:txBody>
      </p:sp>
      <p:grpSp>
        <p:nvGrpSpPr>
          <p:cNvPr id="7173" name="Group 13"/>
          <p:cNvGrpSpPr>
            <a:grpSpLocks/>
          </p:cNvGrpSpPr>
          <p:nvPr/>
        </p:nvGrpSpPr>
        <p:grpSpPr bwMode="auto">
          <a:xfrm>
            <a:off x="393700" y="1601788"/>
            <a:ext cx="315913" cy="1239837"/>
            <a:chOff x="648" y="1293"/>
            <a:chExt cx="199" cy="582"/>
          </a:xfrm>
        </p:grpSpPr>
        <p:pic>
          <p:nvPicPr>
            <p:cNvPr id="7176" name="Picture 10" descr="4pfd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8" y="1293"/>
              <a:ext cx="19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10" descr="4pfd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" y="1769"/>
              <a:ext cx="19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4B48C7-5AC0-4D38-9737-9441404FFCB3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1457325"/>
            <a:ext cx="82296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en-US" sz="2800" b="0">
                <a:latin typeface="Tahoma" charset="0"/>
              </a:rPr>
              <a:t>Registration Requirements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ahoma" charset="0"/>
              </a:rPr>
              <a:t>Special Registration Restrictions and Considerations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ahoma" charset="0"/>
              </a:rPr>
              <a:t>HIN - Hull Identification Numbers</a:t>
            </a:r>
          </a:p>
          <a:p>
            <a:pPr algn="l">
              <a:spcBef>
                <a:spcPct val="20000"/>
              </a:spcBef>
            </a:pPr>
            <a:r>
              <a:rPr lang="en-US" altLang="en-US" sz="2800" b="0">
                <a:latin typeface="Tahoma" charset="0"/>
              </a:rPr>
              <a:t>Carriage Requirements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ahoma" charset="0"/>
              </a:rPr>
              <a:t>PFD Requirements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ahoma" charset="0"/>
              </a:rPr>
              <a:t>Communication Devices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ahoma" charset="0"/>
              </a:rPr>
              <a:t>Recommended Additional Safety Equipment </a:t>
            </a:r>
          </a:p>
          <a:p>
            <a:pPr algn="l">
              <a:spcBef>
                <a:spcPct val="20000"/>
              </a:spcBef>
            </a:pPr>
            <a:r>
              <a:rPr lang="en-US" altLang="en-US" sz="2800" b="0">
                <a:solidFill>
                  <a:srgbClr val="FFFF00"/>
                </a:solidFill>
                <a:latin typeface="Tahoma" charset="0"/>
              </a:rPr>
              <a:t>Muffler and Noise Level</a:t>
            </a:r>
          </a:p>
          <a:p>
            <a:pPr algn="l">
              <a:spcBef>
                <a:spcPct val="20000"/>
              </a:spcBef>
            </a:pPr>
            <a:r>
              <a:rPr lang="en-US" altLang="en-US" sz="2800" b="0">
                <a:solidFill>
                  <a:srgbClr val="FFFF00"/>
                </a:solidFill>
                <a:latin typeface="Tahoma" charset="0"/>
              </a:rPr>
              <a:t>Waste, Oil and Garbage Disposal (MDS, Waste Pollution)</a:t>
            </a:r>
          </a:p>
          <a:p>
            <a:pPr algn="l">
              <a:spcBef>
                <a:spcPct val="20000"/>
              </a:spcBef>
            </a:pPr>
            <a:endParaRPr lang="en-US" altLang="en-US" sz="2800" b="0">
              <a:solidFill>
                <a:srgbClr val="FFFF00"/>
              </a:solidFill>
              <a:latin typeface="Tahoma" charset="0"/>
            </a:endParaRPr>
          </a:p>
          <a:p>
            <a:pPr algn="l">
              <a:spcBef>
                <a:spcPct val="20000"/>
              </a:spcBef>
            </a:pPr>
            <a:endParaRPr lang="en-US" altLang="en-US" sz="3200" b="0">
              <a:latin typeface="Tahoma" charset="0"/>
            </a:endParaRPr>
          </a:p>
        </p:txBody>
      </p:sp>
      <p:pic>
        <p:nvPicPr>
          <p:cNvPr id="8196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3005138"/>
            <a:ext cx="304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16764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48006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53340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71600" y="65088"/>
            <a:ext cx="6530975" cy="1055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4000" b="0" kern="0" dirty="0" smtClean="0"/>
              <a:t>Hawaii Boating Law Basics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36A42A-A05F-4EDB-A838-D92CE1ADBC8A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1457325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en-US" sz="2800" b="0">
                <a:solidFill>
                  <a:srgbClr val="FFFF00"/>
                </a:solidFill>
                <a:latin typeface="Tahoma" charset="0"/>
              </a:rPr>
              <a:t>Mandatory Education and Age requirements</a:t>
            </a:r>
          </a:p>
          <a:p>
            <a:pPr algn="l">
              <a:spcBef>
                <a:spcPct val="20000"/>
              </a:spcBef>
            </a:pPr>
            <a:r>
              <a:rPr lang="en-US" altLang="en-US" sz="2800" b="0">
                <a:solidFill>
                  <a:srgbClr val="FFFF00"/>
                </a:solidFill>
                <a:latin typeface="Tahoma" charset="0"/>
              </a:rPr>
              <a:t>Thrill Craft Operations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Tow-in Surfing Operations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Thrill Craft Age Restrictions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Towing on a Thrill Craft</a:t>
            </a:r>
          </a:p>
          <a:p>
            <a:pPr algn="l">
              <a:spcBef>
                <a:spcPct val="20000"/>
              </a:spcBef>
            </a:pPr>
            <a:r>
              <a:rPr lang="en-US" altLang="en-US" sz="2800" b="0">
                <a:solidFill>
                  <a:srgbClr val="FFFF00"/>
                </a:solidFill>
                <a:latin typeface="Tahoma" charset="0"/>
              </a:rPr>
              <a:t>Reckless and Negligent Operation</a:t>
            </a:r>
          </a:p>
          <a:p>
            <a:pPr algn="l">
              <a:spcBef>
                <a:spcPct val="20000"/>
              </a:spcBef>
            </a:pPr>
            <a:r>
              <a:rPr lang="en-US" altLang="en-US" sz="2800" b="0">
                <a:solidFill>
                  <a:srgbClr val="FFFF00"/>
                </a:solidFill>
                <a:latin typeface="Tahoma" charset="0"/>
              </a:rPr>
              <a:t>Boating Speed Limits</a:t>
            </a:r>
          </a:p>
          <a:p>
            <a:pPr algn="l">
              <a:spcBef>
                <a:spcPct val="20000"/>
              </a:spcBef>
            </a:pPr>
            <a:endParaRPr lang="en-US" altLang="en-US" sz="2800" b="0">
              <a:solidFill>
                <a:srgbClr val="FFFF00"/>
              </a:solidFill>
              <a:latin typeface="Tahoma" charset="0"/>
            </a:endParaRPr>
          </a:p>
          <a:p>
            <a:pPr algn="l">
              <a:spcBef>
                <a:spcPct val="20000"/>
              </a:spcBef>
            </a:pPr>
            <a:endParaRPr lang="en-US" altLang="en-US" sz="3200" b="0">
              <a:latin typeface="Tahoma" charset="0"/>
            </a:endParaRPr>
          </a:p>
        </p:txBody>
      </p:sp>
      <p:pic>
        <p:nvPicPr>
          <p:cNvPr id="9220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21336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16002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39624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4492625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71600" y="65088"/>
            <a:ext cx="6530975" cy="1055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4000" b="0" kern="0" dirty="0" smtClean="0"/>
              <a:t>Hawaii Boating Law Basics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762C44-50C3-4165-9764-91FB8BDFB976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1457325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en-US" sz="2800" b="0">
                <a:latin typeface="Tahoma" charset="0"/>
              </a:rPr>
              <a:t>Special Activities, Registrations and Considerations</a:t>
            </a:r>
            <a:endParaRPr lang="en-US" altLang="en-US" sz="2800" b="0">
              <a:solidFill>
                <a:srgbClr val="FFFF00"/>
              </a:solidFill>
              <a:latin typeface="Tahoma" charset="0"/>
            </a:endParaRP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Waterskiing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Thrill Craft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Snorkeling/Diving/Freediving/SCUBA/SNUBA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Miscellaneous Rules for All Boaters</a:t>
            </a:r>
          </a:p>
          <a:p>
            <a:pPr algn="l">
              <a:spcBef>
                <a:spcPct val="20000"/>
              </a:spcBef>
            </a:pPr>
            <a:r>
              <a:rPr lang="en-US" altLang="en-US" sz="2800" b="0">
                <a:latin typeface="Tahoma" charset="0"/>
              </a:rPr>
              <a:t>Deviations from Statewide Rules</a:t>
            </a:r>
          </a:p>
          <a:p>
            <a:pPr algn="l">
              <a:spcBef>
                <a:spcPct val="20000"/>
              </a:spcBef>
            </a:pPr>
            <a:r>
              <a:rPr lang="en-US" altLang="en-US" sz="2800" b="0">
                <a:solidFill>
                  <a:srgbClr val="FFFF00"/>
                </a:solidFill>
                <a:latin typeface="Tahoma" charset="0"/>
              </a:rPr>
              <a:t>Operating Under the Influence</a:t>
            </a:r>
          </a:p>
          <a:p>
            <a:pPr algn="l">
              <a:spcBef>
                <a:spcPct val="20000"/>
              </a:spcBef>
            </a:pPr>
            <a:r>
              <a:rPr lang="en-US" altLang="en-US" sz="2800" b="0">
                <a:solidFill>
                  <a:srgbClr val="FFFF00"/>
                </a:solidFill>
                <a:latin typeface="Tahoma" charset="0"/>
              </a:rPr>
              <a:t>Enforcement Officer Authority, Compliance  and Assistance </a:t>
            </a:r>
          </a:p>
          <a:p>
            <a:pPr algn="l">
              <a:spcBef>
                <a:spcPct val="20000"/>
              </a:spcBef>
            </a:pPr>
            <a:endParaRPr lang="en-US" altLang="en-US" sz="2800" b="0">
              <a:solidFill>
                <a:srgbClr val="FFFF00"/>
              </a:solidFill>
              <a:latin typeface="Tahoma" charset="0"/>
            </a:endParaRPr>
          </a:p>
          <a:p>
            <a:pPr algn="l">
              <a:spcBef>
                <a:spcPct val="20000"/>
              </a:spcBef>
            </a:pPr>
            <a:endParaRPr lang="en-US" altLang="en-US" sz="3200" b="0">
              <a:latin typeface="Tahoma" charset="0"/>
            </a:endParaRPr>
          </a:p>
        </p:txBody>
      </p:sp>
      <p:pic>
        <p:nvPicPr>
          <p:cNvPr id="10244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38862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1665288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44196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48768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71600" y="65088"/>
            <a:ext cx="6530975" cy="1055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4000" b="0" kern="0" dirty="0" smtClean="0"/>
              <a:t>Hawaii Boating Law Basics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6A54CC-4E43-46A4-95C9-C40D6246D512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1457325"/>
            <a:ext cx="82296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en-US" sz="2800" b="0">
                <a:solidFill>
                  <a:srgbClr val="FFFF00"/>
                </a:solidFill>
                <a:latin typeface="Tahoma" charset="0"/>
              </a:rPr>
              <a:t>Accident Reporting Requirements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Duty to Render aid, Inform, Cooperate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Duty to file an Accident Report (Form CG-3865)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Duty to Inform the Owner of an Unattended Vessel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Good Samaritan Law</a:t>
            </a:r>
          </a:p>
          <a:p>
            <a:pPr algn="l">
              <a:spcBef>
                <a:spcPct val="20000"/>
              </a:spcBef>
            </a:pPr>
            <a:r>
              <a:rPr lang="en-US" altLang="en-US" sz="2800" b="0">
                <a:solidFill>
                  <a:srgbClr val="FFFF00"/>
                </a:solidFill>
                <a:latin typeface="Tahoma" charset="0"/>
              </a:rPr>
              <a:t>Ocean Recreation Management Areas</a:t>
            </a:r>
          </a:p>
          <a:p>
            <a:pPr algn="l">
              <a:spcBef>
                <a:spcPct val="20000"/>
              </a:spcBef>
            </a:pPr>
            <a:r>
              <a:rPr lang="en-US" altLang="en-US" sz="2800" b="0">
                <a:solidFill>
                  <a:srgbClr val="FFFF00"/>
                </a:solidFill>
                <a:latin typeface="Tahoma" charset="0"/>
              </a:rPr>
              <a:t>Fines and Penalties</a:t>
            </a:r>
          </a:p>
          <a:p>
            <a:pPr algn="l">
              <a:spcBef>
                <a:spcPct val="20000"/>
              </a:spcBef>
            </a:pPr>
            <a:r>
              <a:rPr lang="en-US" altLang="en-US" sz="2800" b="0">
                <a:solidFill>
                  <a:srgbClr val="FFFF00"/>
                </a:solidFill>
                <a:latin typeface="Tahoma" charset="0"/>
              </a:rPr>
              <a:t>Protecting the Resources (Day Use Moorings)</a:t>
            </a:r>
          </a:p>
          <a:p>
            <a:pPr algn="l">
              <a:spcBef>
                <a:spcPct val="20000"/>
              </a:spcBef>
            </a:pPr>
            <a:r>
              <a:rPr lang="en-US" altLang="en-US" sz="2800" b="0">
                <a:latin typeface="Tahoma" charset="0"/>
              </a:rPr>
              <a:t>Keeping Up With State Boating Laws </a:t>
            </a:r>
          </a:p>
        </p:txBody>
      </p:sp>
      <p:pic>
        <p:nvPicPr>
          <p:cNvPr id="11268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44196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16002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3890963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49530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54102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71600" y="65088"/>
            <a:ext cx="6530975" cy="1055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4000" b="0" kern="0" dirty="0" smtClean="0"/>
              <a:t>Hawaii Boating Law Basics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17D03C-E89E-47A9-A1F6-F9CC917FD8CB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1457325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en-US" sz="2800" b="0">
                <a:latin typeface="Tahoma" charset="0"/>
              </a:rPr>
              <a:t>Protection of Marine Species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ahoma" charset="0"/>
              </a:rPr>
              <a:t>Marine Mammal Protection Act (MMPA)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ahoma" charset="0"/>
              </a:rPr>
              <a:t>Endangered Species Act (ESA)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ahoma" charset="0"/>
              </a:rPr>
              <a:t>National Marine sanctuaries Act (NMSA)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ahoma" charset="0"/>
              </a:rPr>
              <a:t>Hawaii State Law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ahoma" charset="0"/>
              </a:rPr>
              <a:t>Monk Seals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ahoma" charset="0"/>
              </a:rPr>
              <a:t>Humpback Whale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ahoma" charset="0"/>
              </a:rPr>
              <a:t>Disturbing Protected Species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ahoma" charset="0"/>
              </a:rPr>
              <a:t>You Can Make a Difference and Save a Marine Animal In Distress</a:t>
            </a:r>
          </a:p>
          <a:p>
            <a:pPr algn="l">
              <a:spcBef>
                <a:spcPct val="20000"/>
              </a:spcBef>
            </a:pPr>
            <a:endParaRPr lang="en-US" altLang="en-US" sz="2800" b="0">
              <a:solidFill>
                <a:srgbClr val="FFFF00"/>
              </a:solidFill>
              <a:latin typeface="Tahoma" charset="0"/>
            </a:endParaRPr>
          </a:p>
          <a:p>
            <a:pPr algn="l">
              <a:spcBef>
                <a:spcPct val="20000"/>
              </a:spcBef>
            </a:pPr>
            <a:endParaRPr lang="en-US" altLang="en-US" sz="3200" b="0">
              <a:latin typeface="Tahoma" charset="0"/>
            </a:endParaRPr>
          </a:p>
        </p:txBody>
      </p:sp>
      <p:pic>
        <p:nvPicPr>
          <p:cNvPr id="12292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16002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71600" y="65088"/>
            <a:ext cx="6530975" cy="1055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4000" b="0" kern="0" dirty="0" smtClean="0"/>
              <a:t>Hawaii Boating Law Basics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4CA3D16-D262-497B-89B1-52C1621E2AB3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14573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en-US" sz="2800" b="0">
                <a:solidFill>
                  <a:srgbClr val="FFFF00"/>
                </a:solidFill>
                <a:latin typeface="Tahoma" charset="0"/>
              </a:rPr>
              <a:t>Local Ocean Safety Principles and Practices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Talk Story to Gain Local Knowledge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Study and Observe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Be Aware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Avoid Going to Sea Alone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Know your Vessel and Your Equipment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Mayday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Maintain Your Vessel</a:t>
            </a:r>
          </a:p>
          <a:p>
            <a:pPr marL="857250" lvl="1" indent="-457200" algn="l"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FFFF00"/>
                </a:solidFill>
                <a:latin typeface="Tahoma" charset="0"/>
              </a:rPr>
              <a:t>Hypothermia</a:t>
            </a:r>
          </a:p>
          <a:p>
            <a:pPr algn="l">
              <a:spcBef>
                <a:spcPct val="20000"/>
              </a:spcBef>
            </a:pPr>
            <a:r>
              <a:rPr lang="en-US" altLang="en-US" sz="2800" b="0">
                <a:solidFill>
                  <a:srgbClr val="FFFF00"/>
                </a:solidFill>
                <a:latin typeface="Tahoma" charset="0"/>
              </a:rPr>
              <a:t>Historical, Cultural and Customary Practices of Hawaii Ocean Users  </a:t>
            </a:r>
          </a:p>
          <a:p>
            <a:pPr algn="l">
              <a:spcBef>
                <a:spcPct val="20000"/>
              </a:spcBef>
            </a:pPr>
            <a:endParaRPr lang="en-US" altLang="en-US" sz="2800" b="0">
              <a:solidFill>
                <a:srgbClr val="FFFF00"/>
              </a:solidFill>
              <a:latin typeface="Tahoma" charset="0"/>
            </a:endParaRPr>
          </a:p>
          <a:p>
            <a:pPr algn="l">
              <a:spcBef>
                <a:spcPct val="20000"/>
              </a:spcBef>
            </a:pPr>
            <a:endParaRPr lang="en-US" altLang="en-US" sz="3200" b="0">
              <a:latin typeface="Tahoma" charset="0"/>
            </a:endParaRPr>
          </a:p>
        </p:txBody>
      </p:sp>
      <p:pic>
        <p:nvPicPr>
          <p:cNvPr id="13316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56388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16002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71600" y="65088"/>
            <a:ext cx="6530975" cy="1055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4000" b="0" kern="0" dirty="0" smtClean="0"/>
              <a:t>Hawaii Boating Law Basics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C922C8-16BB-41EE-B0FA-63F0D2AFC579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1457325"/>
            <a:ext cx="8229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eaLnBrk="1" hangingPunct="1">
              <a:defRPr/>
            </a:pPr>
            <a:r>
              <a:rPr lang="en-US" sz="2800" b="0" dirty="0" smtClean="0">
                <a:solidFill>
                  <a:srgbClr val="FFFF00"/>
                </a:solidFill>
              </a:rPr>
              <a:t>Recommended Additional Boating Safety Gear</a:t>
            </a:r>
          </a:p>
          <a:p>
            <a:pPr marL="0" indent="0" eaLnBrk="1" hangingPunct="1">
              <a:defRPr/>
            </a:pPr>
            <a:endParaRPr lang="en-US" sz="2800" b="0" dirty="0" smtClean="0">
              <a:solidFill>
                <a:srgbClr val="FFFF00"/>
              </a:solidFill>
            </a:endParaRPr>
          </a:p>
          <a:p>
            <a:pPr marL="0" indent="0" eaLnBrk="1" hangingPunct="1">
              <a:defRPr/>
            </a:pPr>
            <a:r>
              <a:rPr lang="en-US" sz="2800" b="0" dirty="0" smtClean="0">
                <a:solidFill>
                  <a:srgbClr val="FFFF00"/>
                </a:solidFill>
              </a:rPr>
              <a:t>Hawaii Mandatory Boating Safety Education Rule (HAR 13-244-15.5)</a:t>
            </a:r>
          </a:p>
          <a:p>
            <a:pPr marL="0" indent="0" eaLnBrk="1" hangingPunct="1">
              <a:defRPr/>
            </a:pPr>
            <a:endParaRPr lang="en-US" sz="2800" b="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b="0" kern="0" dirty="0" smtClean="0"/>
          </a:p>
        </p:txBody>
      </p:sp>
      <p:pic>
        <p:nvPicPr>
          <p:cNvPr id="14340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26670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 descr="4pf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1600200"/>
            <a:ext cx="304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71600" y="65088"/>
            <a:ext cx="6530975" cy="1055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4000" b="0" kern="0" dirty="0" smtClean="0"/>
              <a:t>Hawaii Boating Law Basics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theme/theme1.xml><?xml version="1.0" encoding="utf-8"?>
<a:theme xmlns:a="http://schemas.openxmlformats.org/drawingml/2006/main" name="1 USPS-USCG">
  <a:themeElements>
    <a:clrScheme name="1 USPS-USCG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 USPS-USC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 USPS-USC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USPS-USC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USPS-USC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USPS-USC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USPS-USC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USPS-USC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USPS-USC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ABC3</Template>
  <TotalTime>4913</TotalTime>
  <Words>346</Words>
  <Application>Microsoft Office PowerPoint</Application>
  <PresentationFormat>On-screen Show (4:3)</PresentationFormat>
  <Paragraphs>89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 USPS-USCG</vt:lpstr>
      <vt:lpstr>Custom Design</vt:lpstr>
      <vt:lpstr>America’s Boating Course 3rd Edition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End Chapter 2</vt:lpstr>
    </vt:vector>
  </TitlesOfParts>
  <Manager>Hawaii Sail and Power Squadron;Jeff Moore SEO</Manager>
  <Company>Hawaii Sail and Power Squadron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ABC3</dc:title>
  <dc:subject>America's Boating Course - 3rd Edition</dc:subject>
  <dc:creator>Hawaii Sail and Power Squadron;Jeff Moore SEO</dc:creator>
  <cp:lastModifiedBy>Craig Fraser</cp:lastModifiedBy>
  <cp:revision>452</cp:revision>
  <dcterms:created xsi:type="dcterms:W3CDTF">2002-01-04T15:05:55Z</dcterms:created>
  <dcterms:modified xsi:type="dcterms:W3CDTF">2015-08-17T02:56:36Z</dcterms:modified>
</cp:coreProperties>
</file>