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67" r:id="rId4"/>
    <p:sldId id="269" r:id="rId5"/>
    <p:sldId id="270" r:id="rId6"/>
    <p:sldId id="268" r:id="rId7"/>
    <p:sldId id="261" r:id="rId8"/>
    <p:sldId id="264" r:id="rId9"/>
    <p:sldId id="263" r:id="rId10"/>
    <p:sldId id="265" r:id="rId11"/>
    <p:sldId id="271" r:id="rId12"/>
    <p:sldId id="258" r:id="rId13"/>
    <p:sldId id="259" r:id="rId14"/>
    <p:sldId id="260" r:id="rId15"/>
    <p:sldId id="262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7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4E63D-DF3A-4E5C-965B-79D4119D14D5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0310-CC1B-4FCE-BBFF-617C79F3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BF1E-CE11-404F-961C-DCBFDE2B2BF9}" type="datetime1">
              <a:rPr lang="en-US" smtClean="0"/>
              <a:t>2/27/2014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895600" y="6340475"/>
            <a:ext cx="3352800" cy="365125"/>
          </a:xfrm>
        </p:spPr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299E-207B-4745-B4DE-B15D4CC1CB79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96DC-6FBC-4D8B-AF1A-F619742D0A7D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DA94-FC17-48E6-BDAB-C9D85062643D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247-35BF-478D-8684-BCD546A7E182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5119-BDC4-474A-92A0-D9D9BE0D9316}" type="datetime1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CD6A-8211-407F-990A-6AAB492D4BF6}" type="datetime1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5D2E-6D74-4487-B914-3124CA2F31CC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06A8-B09D-4C46-BB25-6A77A2127E6A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C40-D5BD-43ED-9E2B-AEF923AC42E1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C6F90-E3B0-4F6D-AF9C-88946862D099}" type="datetime1">
              <a:rPr lang="en-US" smtClean="0"/>
              <a:t>2/27/2014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USPS On the Water Training and Certification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2B9CA-09D3-43EE-B329-5AFA6C8EF0B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s.org/national/eddept/b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648200"/>
            <a:ext cx="7543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Building Your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On the Water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867525"/>
            <a:ext cx="7854696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7" b="6953"/>
          <a:stretch/>
        </p:blipFill>
        <p:spPr>
          <a:xfrm>
            <a:off x="940777" y="1066800"/>
            <a:ext cx="7262446" cy="371475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606E-4F01-4CA1-8841-631F32A41F6B}" type="datetime1">
              <a:rPr lang="en-US" smtClean="0"/>
              <a:t>2/27/2014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Move on to BOC…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505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materials for BOC are online</a:t>
            </a:r>
          </a:p>
          <a:p>
            <a:r>
              <a:rPr lang="en-US" dirty="0" smtClean="0"/>
              <a:t>Identify potential students in your squadron</a:t>
            </a:r>
          </a:p>
          <a:p>
            <a:r>
              <a:rPr lang="en-US" dirty="0" smtClean="0"/>
              <a:t>Identify certifiers and get training for new certifiers</a:t>
            </a:r>
          </a:p>
          <a:p>
            <a:r>
              <a:rPr lang="en-US" dirty="0" smtClean="0"/>
              <a:t>Obtain a buoy set</a:t>
            </a:r>
          </a:p>
          <a:p>
            <a:r>
              <a:rPr lang="en-US" dirty="0" smtClean="0"/>
              <a:t>Obtain student passports</a:t>
            </a:r>
          </a:p>
          <a:p>
            <a:r>
              <a:rPr lang="en-US" dirty="0" smtClean="0"/>
              <a:t>You will need: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USPS On the Water Training and Certification</a:t>
            </a:r>
            <a:endParaRPr lang="en-US" dirty="0"/>
          </a:p>
        </p:txBody>
      </p:sp>
      <p:pic>
        <p:nvPicPr>
          <p:cNvPr id="2050" name="Picture 2" descr="C:\Users\Scott\AppData\Local\Microsoft\Windows\Temporary Internet Files\Content.IE5\VBLGY0D9\MC900320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6" y="5100176"/>
            <a:ext cx="1244554" cy="4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\AppData\Local\Microsoft\Windows\Temporary Internet Files\Content.IE5\LFTNZVAX\MM9000466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09178"/>
            <a:ext cx="939230" cy="5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\AppData\Local\Microsoft\Windows\Temporary Internet Files\Content.IE5\VBLGY0D9\MC9003548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20" y="4862498"/>
            <a:ext cx="785466" cy="8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cott\AppData\Local\Microsoft\Windows\Temporary Internet Files\Content.IE5\5IBR9HFY\MC90043961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06" y="5044977"/>
            <a:ext cx="1367204" cy="9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1646437" y="523231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200400" y="5287799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7271806" y="524175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289786" y="5721110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&lt;23’ Open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Powerboat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3307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Water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4645" y="5721110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BOC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Certifiers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5784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Students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6019800" y="523231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4572000" y="5274330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inland passport4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1596" y="4886543"/>
            <a:ext cx="739465" cy="910637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137503" y="5044977"/>
            <a:ext cx="579003" cy="580008"/>
            <a:chOff x="5137503" y="5044977"/>
            <a:chExt cx="579003" cy="580008"/>
          </a:xfrm>
        </p:grpSpPr>
        <p:sp>
          <p:nvSpPr>
            <p:cNvPr id="7" name="Oval 6"/>
            <p:cNvSpPr/>
            <p:nvPr/>
          </p:nvSpPr>
          <p:spPr>
            <a:xfrm>
              <a:off x="5137503" y="5075648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973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410200" y="53497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333247" y="50449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147990" y="5259162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89285" y="5395632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487153" y="5173359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311345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Buoy Set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2798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Passports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Add POTW when ready…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50515"/>
          </a:xfrm>
        </p:spPr>
        <p:txBody>
          <a:bodyPr>
            <a:normAutofit/>
          </a:bodyPr>
          <a:lstStyle/>
          <a:p>
            <a:r>
              <a:rPr lang="en-US" dirty="0" smtClean="0"/>
              <a:t>Instructor kits are available to order from National</a:t>
            </a:r>
          </a:p>
          <a:p>
            <a:r>
              <a:rPr lang="en-US" dirty="0" smtClean="0"/>
              <a:t>Updated training materials from the BOC Committee</a:t>
            </a:r>
          </a:p>
          <a:p>
            <a:r>
              <a:rPr lang="en-US" dirty="0" smtClean="0"/>
              <a:t>Set up your schedule in HQ800</a:t>
            </a:r>
          </a:p>
          <a:p>
            <a:r>
              <a:rPr lang="en-US" dirty="0" smtClean="0"/>
              <a:t>Advertise your courses</a:t>
            </a:r>
          </a:p>
          <a:p>
            <a:r>
              <a:rPr lang="en-US" dirty="0" smtClean="0"/>
              <a:t>You will need: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2050" name="Picture 2" descr="C:\Users\Scott\AppData\Local\Microsoft\Windows\Temporary Internet Files\Content.IE5\VBLGY0D9\MC900320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5" y="5100176"/>
            <a:ext cx="1244554" cy="48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\AppData\Local\Microsoft\Windows\Temporary Internet Files\Content.IE5\LFTNZVAX\MM9000466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39" y="5009178"/>
            <a:ext cx="939230" cy="5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\AppData\Local\Microsoft\Windows\Temporary Internet Files\Content.IE5\VBLGY0D9\MC9003548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59" y="4862498"/>
            <a:ext cx="785466" cy="8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cott\AppData\Local\Microsoft\Windows\Temporary Internet Files\Content.IE5\5IBR9HFY\MC90043961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44977"/>
            <a:ext cx="1367204" cy="9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2298676" y="523231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852639" y="5287799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6629400" y="524175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453" y="5721110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&lt;23’ Open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Powerboat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5546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Water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6884" y="5721110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BOC/POTW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Certifiers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83378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Students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5224239" y="5274330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57639" y="5044977"/>
            <a:ext cx="611106" cy="580008"/>
            <a:chOff x="5757639" y="5044977"/>
            <a:chExt cx="611106" cy="580008"/>
          </a:xfrm>
        </p:grpSpPr>
        <p:sp>
          <p:nvSpPr>
            <p:cNvPr id="7" name="Oval 6"/>
            <p:cNvSpPr/>
            <p:nvPr/>
          </p:nvSpPr>
          <p:spPr>
            <a:xfrm>
              <a:off x="5757639" y="50449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10039" y="51973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062439" y="53497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85486" y="5044977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00229" y="5259162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1524" y="5395632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139392" y="5173359"/>
              <a:ext cx="229353" cy="22935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63584" y="5721110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Buoy Set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USPS Insurance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$1 Million general liability (on land)</a:t>
            </a:r>
          </a:p>
          <a:p>
            <a:r>
              <a:rPr lang="en-US" dirty="0" smtClean="0"/>
              <a:t>$1 Million marine liability (docks, piers, and wharves)</a:t>
            </a:r>
          </a:p>
          <a:p>
            <a:r>
              <a:rPr lang="en-US" dirty="0" smtClean="0"/>
              <a:t>$1 Million on-the-water liability</a:t>
            </a:r>
          </a:p>
          <a:p>
            <a:pPr lvl="1"/>
            <a:r>
              <a:rPr lang="en-US" dirty="0"/>
              <a:t>Covers Teaching </a:t>
            </a:r>
            <a:r>
              <a:rPr lang="en-US" dirty="0" smtClean="0"/>
              <a:t>OTW</a:t>
            </a:r>
          </a:p>
          <a:p>
            <a:pPr lvl="1"/>
            <a:r>
              <a:rPr lang="en-US" dirty="0" smtClean="0"/>
              <a:t>Includes hull damage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250 Deductible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when first student or instructor boards the vessel</a:t>
            </a:r>
          </a:p>
          <a:p>
            <a:pPr lvl="1"/>
            <a:r>
              <a:rPr lang="en-US" dirty="0"/>
              <a:t>Does not cover getting vessel to location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qualify for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and document the training prior to the event</a:t>
            </a:r>
          </a:p>
          <a:p>
            <a:pPr lvl="1"/>
            <a:r>
              <a:rPr lang="en-US" dirty="0" smtClean="0"/>
              <a:t>Executive Committee Minutes</a:t>
            </a:r>
          </a:p>
          <a:p>
            <a:pPr lvl="1"/>
            <a:r>
              <a:rPr lang="en-US" dirty="0" smtClean="0"/>
              <a:t>Squadron officer emails</a:t>
            </a:r>
          </a:p>
          <a:p>
            <a:pPr lvl="1"/>
            <a:r>
              <a:rPr lang="en-US" dirty="0" smtClean="0"/>
              <a:t>Newsletter</a:t>
            </a:r>
          </a:p>
          <a:p>
            <a:r>
              <a:rPr lang="en-US" dirty="0" smtClean="0"/>
              <a:t>Follow an approved on-the-water curriculum or guide</a:t>
            </a:r>
          </a:p>
          <a:p>
            <a:pPr lvl="1"/>
            <a:r>
              <a:rPr lang="en-US" dirty="0" smtClean="0"/>
              <a:t>Vessel Safety Check</a:t>
            </a:r>
          </a:p>
          <a:p>
            <a:pPr lvl="1"/>
            <a:r>
              <a:rPr lang="en-US" dirty="0" smtClean="0"/>
              <a:t>Life jackets worn at all times</a:t>
            </a:r>
          </a:p>
          <a:p>
            <a:pPr lvl="1"/>
            <a:r>
              <a:rPr lang="en-US" dirty="0" smtClean="0"/>
              <a:t>Weather check</a:t>
            </a:r>
          </a:p>
          <a:p>
            <a:pPr lvl="1"/>
            <a:r>
              <a:rPr lang="en-US" dirty="0" smtClean="0"/>
              <a:t>Dockside safety briefing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I need a Coast Guard License?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train the student on their boat, a license is never required.</a:t>
            </a:r>
          </a:p>
          <a:p>
            <a:r>
              <a:rPr lang="en-US" dirty="0" smtClean="0"/>
              <a:t>If you train the student on a Power Squadron Boat:</a:t>
            </a:r>
          </a:p>
          <a:p>
            <a:pPr lvl="1"/>
            <a:r>
              <a:rPr lang="en-US" dirty="0" smtClean="0"/>
              <a:t>A USCG grant is paying for our on the water programs and does not require a license for instructors</a:t>
            </a:r>
          </a:p>
          <a:p>
            <a:pPr lvl="1"/>
            <a:r>
              <a:rPr lang="en-US" dirty="0" smtClean="0"/>
              <a:t>The USCG is solely responsible for enforcing licensing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1026" name="Picture 2" descr="http://upload.wikimedia.org/wikipedia/commons/4/43/USCG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743200" cy="1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BOC-</a:t>
            </a:r>
            <a:r>
              <a:rPr lang="en-US" dirty="0" err="1" smtClean="0"/>
              <a:t>OTWTrCom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Boat Operator Certification –On the Water Training Committee</a:t>
            </a:r>
          </a:p>
          <a:p>
            <a:pPr lvl="1"/>
            <a:r>
              <a:rPr lang="en-US" dirty="0" smtClean="0"/>
              <a:t>R/C Chris Windeler (Incoming R/C Scott McDonald)</a:t>
            </a:r>
          </a:p>
          <a:p>
            <a:pPr lvl="1"/>
            <a:r>
              <a:rPr lang="en-US" dirty="0" err="1" smtClean="0"/>
              <a:t>Stf</a:t>
            </a:r>
            <a:r>
              <a:rPr lang="en-US" dirty="0" smtClean="0"/>
              <a:t>/C Ted Shanks</a:t>
            </a:r>
          </a:p>
          <a:p>
            <a:pPr lvl="1"/>
            <a:r>
              <a:rPr lang="en-US" dirty="0" err="1" smtClean="0"/>
              <a:t>Stf</a:t>
            </a:r>
            <a:r>
              <a:rPr lang="en-US" dirty="0" smtClean="0"/>
              <a:t>/C Tim Tate</a:t>
            </a:r>
          </a:p>
          <a:p>
            <a:r>
              <a:rPr lang="en-US" dirty="0" smtClean="0"/>
              <a:t>Regional Directors and Assistant Regional Directors</a:t>
            </a:r>
          </a:p>
          <a:p>
            <a:r>
              <a:rPr lang="en-US" dirty="0" smtClean="0"/>
              <a:t>BOC Certifier Network </a:t>
            </a:r>
          </a:p>
          <a:p>
            <a:r>
              <a:rPr lang="en-US" dirty="0"/>
              <a:t>BOC Web </a:t>
            </a:r>
            <a:r>
              <a:rPr lang="en-US" dirty="0" smtClean="0"/>
              <a:t>Page via the Education Department: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www.usps.org/national/eddept/boc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BOC-</a:t>
            </a:r>
            <a:r>
              <a:rPr lang="en-US" dirty="0" err="1" smtClean="0"/>
              <a:t>OTWTr</a:t>
            </a:r>
            <a:r>
              <a:rPr lang="en-US" dirty="0" smtClean="0"/>
              <a:t>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program material is online</a:t>
            </a:r>
          </a:p>
          <a:p>
            <a:r>
              <a:rPr lang="en-US" dirty="0" smtClean="0"/>
              <a:t>Current National training schedule is posted</a:t>
            </a:r>
          </a:p>
          <a:p>
            <a:r>
              <a:rPr lang="en-US" dirty="0" smtClean="0"/>
              <a:t>BOC/POTW </a:t>
            </a:r>
            <a:r>
              <a:rPr lang="en-US" dirty="0"/>
              <a:t>Schools</a:t>
            </a:r>
          </a:p>
          <a:p>
            <a:r>
              <a:rPr lang="en-US" dirty="0" smtClean="0"/>
              <a:t>Training for certifiers</a:t>
            </a:r>
          </a:p>
          <a:p>
            <a:r>
              <a:rPr lang="en-US" dirty="0" smtClean="0"/>
              <a:t>Marketing for POTW</a:t>
            </a:r>
          </a:p>
          <a:p>
            <a:r>
              <a:rPr lang="en-US" dirty="0" smtClean="0"/>
              <a:t>Water Trainer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20739"/>
          <a:stretch/>
        </p:blipFill>
        <p:spPr>
          <a:xfrm>
            <a:off x="4571999" y="3276600"/>
            <a:ext cx="4034039" cy="30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oating.com/files/cache/mustang-air-force-inflatable-life-vest_c5b9784796c5c9225e65f44203ccab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74" y="2362200"/>
            <a:ext cx="4323826" cy="43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Inflatable Life Jackets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for Squadrons to use with OTW training</a:t>
            </a:r>
          </a:p>
          <a:p>
            <a:r>
              <a:rPr lang="en-US" dirty="0" smtClean="0"/>
              <a:t>From the National Safety Committee</a:t>
            </a:r>
          </a:p>
          <a:p>
            <a:r>
              <a:rPr lang="en-US" dirty="0" err="1" smtClean="0"/>
              <a:t>Stf</a:t>
            </a:r>
            <a:r>
              <a:rPr lang="en-US" dirty="0" smtClean="0"/>
              <a:t>/C Lee Chase</a:t>
            </a:r>
            <a:endParaRPr lang="en-US" dirty="0"/>
          </a:p>
          <a:p>
            <a:r>
              <a:rPr lang="en-US" dirty="0"/>
              <a:t>Use for Instructors or Students</a:t>
            </a:r>
          </a:p>
          <a:p>
            <a:r>
              <a:rPr lang="en-US" dirty="0" smtClean="0"/>
              <a:t>Contact your </a:t>
            </a:r>
            <a:r>
              <a:rPr lang="en-US" dirty="0"/>
              <a:t>District VSC </a:t>
            </a:r>
            <a:r>
              <a:rPr lang="en-US" dirty="0" smtClean="0"/>
              <a:t>Chair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up to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 algn="ctr">
              <a:buNone/>
              <a:tabLst>
                <a:tab pos="1946275" algn="l"/>
              </a:tabLs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7" b="6953"/>
          <a:stretch/>
        </p:blipFill>
        <p:spPr>
          <a:xfrm>
            <a:off x="975731" y="1904999"/>
            <a:ext cx="7262446" cy="3714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1741" y="5730139"/>
            <a:ext cx="4670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algn="ctr">
              <a:spcBef>
                <a:spcPct val="20000"/>
              </a:spcBef>
              <a:buClr>
                <a:srgbClr val="0F6FC6"/>
              </a:buClr>
              <a:buSzPct val="85000"/>
              <a:tabLst>
                <a:tab pos="1946275" algn="l"/>
              </a:tabLst>
            </a:pPr>
            <a:r>
              <a:rPr lang="en-US" sz="2400" dirty="0">
                <a:solidFill>
                  <a:prstClr val="black"/>
                </a:solidFill>
              </a:rPr>
              <a:t>What are you waiting for?</a:t>
            </a:r>
          </a:p>
        </p:txBody>
      </p:sp>
    </p:spTree>
    <p:extLst>
      <p:ext uri="{BB962C8B-B14F-4D97-AF65-F5344CB8AC3E}">
        <p14:creationId xmlns:p14="http://schemas.microsoft.com/office/powerpoint/2010/main" val="5609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Program, three offerings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ADB4-39F3-4174-8BDC-DD94FB3D019B}" type="datetime1">
              <a:rPr lang="en-US" smtClean="0"/>
              <a:t>2/27/2014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286000" cy="2286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93790"/>
            <a:ext cx="1554480" cy="2083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227320"/>
            <a:ext cx="2743200" cy="716280"/>
          </a:xfrm>
          <a:prstGeom prst="rect">
            <a:avLst/>
          </a:prstGeom>
        </p:spPr>
      </p:pic>
      <p:pic>
        <p:nvPicPr>
          <p:cNvPr id="3074" name="Picture 2" descr="http://www.usps.org/eddept/s/images/s2007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4" y="2863796"/>
            <a:ext cx="1554480" cy="20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4993700">
            <a:off x="2652059" y="3216232"/>
            <a:ext cx="457200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606300" flipH="1">
            <a:off x="6110942" y="3216231"/>
            <a:ext cx="457200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 flipH="1">
            <a:off x="4343400" y="4191000"/>
            <a:ext cx="457200" cy="838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216" y="4948654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On-the-Water Guides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2276" y="4996279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Practical On-the-Water Training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659" y="5943600"/>
            <a:ext cx="336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Boat Operator Certification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Water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0104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Extends existing classroom with relevant exercise on the water</a:t>
            </a:r>
          </a:p>
          <a:p>
            <a:r>
              <a:rPr lang="en-US" dirty="0" smtClean="0"/>
              <a:t>Participation is optional, and not required for course completion</a:t>
            </a:r>
          </a:p>
          <a:p>
            <a:r>
              <a:rPr lang="en-US" dirty="0" smtClean="0"/>
              <a:t>Framework developed by the BOC Committee</a:t>
            </a:r>
          </a:p>
          <a:p>
            <a:r>
              <a:rPr lang="en-US" dirty="0" smtClean="0"/>
              <a:t>Individual guides created by each Education Department Committee</a:t>
            </a:r>
          </a:p>
          <a:p>
            <a:r>
              <a:rPr lang="en-US" dirty="0" smtClean="0"/>
              <a:t>Guides are downloadable from the Committee Pages on the National web site</a:t>
            </a:r>
          </a:p>
          <a:p>
            <a:r>
              <a:rPr lang="en-US" dirty="0" smtClean="0"/>
              <a:t>Guides available for Advance Grade courses, Sailing, and ABC3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6" name="Picture 5" descr="Advancd Grad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99" y="2514600"/>
            <a:ext cx="144101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 Operator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246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Recognizes education and boating skills of USPS members </a:t>
            </a:r>
          </a:p>
          <a:p>
            <a:r>
              <a:rPr lang="en-US" dirty="0" smtClean="0"/>
              <a:t>Incorporates Courses, Seminars, and Skill Demonstrations</a:t>
            </a:r>
          </a:p>
          <a:p>
            <a:r>
              <a:rPr lang="en-US" dirty="0" smtClean="0"/>
              <a:t>Skill demonstrations are moderated by BOC Certifiers</a:t>
            </a:r>
          </a:p>
          <a:p>
            <a:r>
              <a:rPr lang="en-US" dirty="0" smtClean="0"/>
              <a:t>Four skill levels</a:t>
            </a:r>
          </a:p>
          <a:p>
            <a:pPr lvl="1"/>
            <a:r>
              <a:rPr lang="en-US" dirty="0" smtClean="0"/>
              <a:t>Inland Navigator (basic powerboat handling)</a:t>
            </a:r>
          </a:p>
          <a:p>
            <a:pPr lvl="1"/>
            <a:r>
              <a:rPr lang="en-US" dirty="0" smtClean="0"/>
              <a:t>Coastal Navigator (Piloting)</a:t>
            </a:r>
          </a:p>
          <a:p>
            <a:pPr lvl="1"/>
            <a:r>
              <a:rPr lang="en-US" dirty="0" smtClean="0"/>
              <a:t>Advanced Coastal Navigator (Advanced Piloting)</a:t>
            </a:r>
          </a:p>
          <a:p>
            <a:pPr lvl="1"/>
            <a:r>
              <a:rPr lang="en-US" dirty="0" smtClean="0"/>
              <a:t>Offshore Navigator (under development)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05400"/>
            <a:ext cx="4366913" cy="11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On-the-Water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3627120"/>
          </a:xfrm>
        </p:spPr>
        <p:txBody>
          <a:bodyPr>
            <a:normAutofit/>
          </a:bodyPr>
          <a:lstStyle/>
          <a:p>
            <a:r>
              <a:rPr lang="en-US" dirty="0" smtClean="0"/>
              <a:t>Boat handling skills for new and experienced boaters</a:t>
            </a:r>
          </a:p>
          <a:p>
            <a:r>
              <a:rPr lang="en-US" dirty="0" smtClean="0"/>
              <a:t>1-day, 4 hours in the classroom, 4 hours on the water</a:t>
            </a:r>
          </a:p>
          <a:p>
            <a:r>
              <a:rPr lang="en-US" dirty="0" smtClean="0"/>
              <a:t>Basic Powerboat Handling - Same skill as BOC-IN</a:t>
            </a:r>
          </a:p>
          <a:p>
            <a:r>
              <a:rPr lang="en-US" dirty="0" smtClean="0"/>
              <a:t>On-the-water taught by a BOC-IN or POTW Certifier</a:t>
            </a:r>
          </a:p>
          <a:p>
            <a:r>
              <a:rPr lang="en-US" dirty="0" smtClean="0"/>
              <a:t>Course includes course book and DVD of the skills</a:t>
            </a:r>
          </a:p>
          <a:p>
            <a:r>
              <a:rPr lang="en-US" dirty="0" smtClean="0"/>
              <a:t>Students register and pay </a:t>
            </a:r>
            <a:r>
              <a:rPr lang="en-US" smtClean="0"/>
              <a:t>through </a:t>
            </a:r>
            <a:r>
              <a:rPr lang="en-US" smtClean="0"/>
              <a:t>HQ-800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7" name="Picture 6" descr="You'll learn docking, slow and high speed maneuvers and more with Practical On Water Trai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724400"/>
            <a:ext cx="6781800" cy="172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Comparison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85688"/>
              </p:ext>
            </p:extLst>
          </p:nvPr>
        </p:nvGraphicFramePr>
        <p:xfrm>
          <a:off x="533400" y="19812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371600"/>
                <a:gridCol w="914400"/>
                <a:gridCol w="1524000"/>
                <a:gridCol w="1828800"/>
                <a:gridCol w="914400"/>
              </a:tblGrid>
              <a:tr h="520390">
                <a:tc>
                  <a:txBody>
                    <a:bodyPr/>
                    <a:lstStyle/>
                    <a:p>
                      <a:r>
                        <a:rPr lang="en-US" dirty="0" smtClean="0"/>
                        <a:t>Offering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Buoys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1353015">
                <a:tc>
                  <a:txBody>
                    <a:bodyPr/>
                    <a:lstStyle/>
                    <a:p>
                      <a:r>
                        <a:rPr lang="en-US" dirty="0" smtClean="0"/>
                        <a:t>OTW</a:t>
                      </a:r>
                      <a:r>
                        <a:rPr lang="en-US" baseline="0" dirty="0" smtClean="0"/>
                        <a:t> Guides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USPS</a:t>
                      </a:r>
                      <a:r>
                        <a:rPr lang="en-US" baseline="0" dirty="0" smtClean="0"/>
                        <a:t> Instructor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 members and non-members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1353015">
                <a:tc>
                  <a:txBody>
                    <a:bodyPr/>
                    <a:lstStyle/>
                    <a:p>
                      <a:r>
                        <a:rPr lang="en-US" dirty="0" smtClean="0"/>
                        <a:t>Boat</a:t>
                      </a:r>
                      <a:r>
                        <a:rPr lang="en-US" baseline="0" dirty="0" smtClean="0"/>
                        <a:t> Operator Certification</a:t>
                      </a:r>
                    </a:p>
                    <a:p>
                      <a:r>
                        <a:rPr lang="en-US" baseline="0" dirty="0" smtClean="0"/>
                        <a:t>(Inland Navigator)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,23’’ Open Powerboat (BOC-IN)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BOC</a:t>
                      </a:r>
                      <a:r>
                        <a:rPr lang="en-US" baseline="0" dirty="0" smtClean="0"/>
                        <a:t> Certifier for each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 per level</a:t>
                      </a:r>
                      <a:endParaRPr lang="en-US" dirty="0"/>
                    </a:p>
                  </a:txBody>
                  <a:tcPr/>
                </a:tc>
              </a:tr>
              <a:tr h="1040780">
                <a:tc>
                  <a:txBody>
                    <a:bodyPr/>
                    <a:lstStyle/>
                    <a:p>
                      <a:r>
                        <a:rPr lang="en-US" dirty="0" smtClean="0"/>
                        <a:t>Practical OTW</a:t>
                      </a:r>
                      <a:r>
                        <a:rPr lang="en-US" baseline="0" dirty="0" smtClean="0"/>
                        <a:t>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&lt;23’ Open Powerboat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POTW</a:t>
                      </a:r>
                      <a:r>
                        <a:rPr lang="en-US" baseline="0" dirty="0" smtClean="0"/>
                        <a:t> or BOC-IN Certifier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Members and Non-members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$150-$250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Different Customers, Related Activities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21717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On the Water Guides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905000" y="352425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Boat Operator Certification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4876800"/>
            <a:ext cx="228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Practical On-the-Water Training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4626179" y="2381250"/>
            <a:ext cx="838200" cy="4191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48200" y="3733800"/>
            <a:ext cx="838200" cy="4191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8200" y="5086350"/>
            <a:ext cx="838200" cy="4191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06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students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3731220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Experienced Members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086084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Inexperienced Boaters</a:t>
            </a: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>
            <a:off x="990600" y="2171700"/>
            <a:ext cx="685450" cy="3513614"/>
          </a:xfrm>
          <a:prstGeom prst="upDownArrow">
            <a:avLst>
              <a:gd name="adj1" fmla="val 45608"/>
              <a:gd name="adj2" fmla="val 98440"/>
            </a:avLst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60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Having fun on the </a:t>
            </a:r>
            <a:r>
              <a:rPr lang="en-US" b="1" dirty="0" smtClean="0"/>
              <a:t>water!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Growth in squadron membership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in </a:t>
            </a:r>
            <a:r>
              <a:rPr lang="en-US" dirty="0"/>
              <a:t>squadron revenues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Cross-selling </a:t>
            </a:r>
            <a:r>
              <a:rPr lang="en-US" dirty="0"/>
              <a:t>squadron courses and seminars for BOC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Upselling from POTW into squadron courses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Greater squadron involvement in education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safer, more confident boaters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the quality of your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student knowledge and learning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Unique education offerings for the </a:t>
            </a:r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Start with On the Water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for Advance Grades, Sailing, and ABC3</a:t>
            </a:r>
          </a:p>
          <a:p>
            <a:r>
              <a:rPr lang="en-US" dirty="0" smtClean="0"/>
              <a:t>Download the guides online from the USPS website</a:t>
            </a:r>
          </a:p>
          <a:p>
            <a:r>
              <a:rPr lang="en-US" dirty="0" smtClean="0"/>
              <a:t>Add them to your course curriculum</a:t>
            </a:r>
          </a:p>
          <a:p>
            <a:r>
              <a:rPr lang="en-US" dirty="0" smtClean="0"/>
              <a:t>You will need: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017E-0885-441C-BCE4-32763359EEB6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USPS On the Water Training and Certification</a:t>
            </a:r>
            <a:endParaRPr lang="en-US"/>
          </a:p>
        </p:txBody>
      </p:sp>
      <p:pic>
        <p:nvPicPr>
          <p:cNvPr id="2050" name="Picture 2" descr="C:\Users\Scott\AppData\Local\Microsoft\Windows\Temporary Internet Files\Content.IE5\VBLGY0D9\MC900320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6" y="4410181"/>
            <a:ext cx="2082754" cy="8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cott\AppData\Local\Microsoft\Windows\Temporary Internet Files\Content.IE5\LFTNZVAX\MM9000466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141819"/>
            <a:ext cx="1600200" cy="10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cott\AppData\Local\Microsoft\Windows\Temporary Internet Files\Content.IE5\VBLGY0D9\MC9003548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98906"/>
            <a:ext cx="1219200" cy="13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cott\AppData\Local\Microsoft\Windows\Temporary Internet Files\Content.IE5\5IBR9HFY\MC90043961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85995"/>
            <a:ext cx="1735931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us 5"/>
          <p:cNvSpPr/>
          <p:nvPr/>
        </p:nvSpPr>
        <p:spPr>
          <a:xfrm>
            <a:off x="2514600" y="478455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4724400" y="478455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6705600" y="4784551"/>
            <a:ext cx="304800" cy="25676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5297269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Any suitable boat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297269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Water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8809" y="5297269"/>
            <a:ext cx="20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Qualified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Instructor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4957" y="5297269"/>
            <a:ext cx="204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Students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4267</TotalTime>
  <Words>885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Building Your  On the Water Program</vt:lpstr>
      <vt:lpstr>One Program, three offerings</vt:lpstr>
      <vt:lpstr>On The Water Guides</vt:lpstr>
      <vt:lpstr>Boat Operator Certification</vt:lpstr>
      <vt:lpstr>Practical On-the-Water Training</vt:lpstr>
      <vt:lpstr>A Brief Comparison </vt:lpstr>
      <vt:lpstr>Different Customers, Related Activities</vt:lpstr>
      <vt:lpstr>Benefits</vt:lpstr>
      <vt:lpstr>1.  Start with On the Water Guides</vt:lpstr>
      <vt:lpstr>2.  Move on to BOC…</vt:lpstr>
      <vt:lpstr>3.  Add POTW when ready…</vt:lpstr>
      <vt:lpstr>USPS Insurance for Training</vt:lpstr>
      <vt:lpstr>How do you qualify for insurance?</vt:lpstr>
      <vt:lpstr>Do I need a Coast Guard License?</vt:lpstr>
      <vt:lpstr>BOC-OTWTrCom</vt:lpstr>
      <vt:lpstr>BOC-OTWTr Assistance</vt:lpstr>
      <vt:lpstr>Inflatable Life Jackets </vt:lpstr>
      <vt:lpstr>It’s up to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On the Water Training Program</dc:title>
  <dc:creator>Scott McDonald</dc:creator>
  <cp:lastModifiedBy>Scott McDonald</cp:lastModifiedBy>
  <cp:revision>46</cp:revision>
  <dcterms:created xsi:type="dcterms:W3CDTF">2014-01-25T07:37:07Z</dcterms:created>
  <dcterms:modified xsi:type="dcterms:W3CDTF">2014-02-27T15:47:55Z</dcterms:modified>
</cp:coreProperties>
</file>