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482" r:id="rId2"/>
    <p:sldId id="483" r:id="rId3"/>
    <p:sldId id="559" r:id="rId4"/>
    <p:sldId id="560" r:id="rId5"/>
    <p:sldId id="546" r:id="rId6"/>
    <p:sldId id="545" r:id="rId7"/>
    <p:sldId id="547" r:id="rId8"/>
    <p:sldId id="544" r:id="rId9"/>
    <p:sldId id="549" r:id="rId10"/>
    <p:sldId id="548" r:id="rId11"/>
    <p:sldId id="554" r:id="rId12"/>
    <p:sldId id="555" r:id="rId13"/>
    <p:sldId id="557" r:id="rId14"/>
    <p:sldId id="558" r:id="rId15"/>
    <p:sldId id="556" r:id="rId16"/>
    <p:sldId id="562" r:id="rId17"/>
    <p:sldId id="561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2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000000"/>
    <a:srgbClr val="FFFF00"/>
    <a:srgbClr val="33CC33"/>
    <a:srgbClr val="FF0000"/>
    <a:srgbClr val="8454AC"/>
    <a:srgbClr val="8D669C"/>
    <a:srgbClr val="9F6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00" autoAdjust="0"/>
  </p:normalViewPr>
  <p:slideViewPr>
    <p:cSldViewPr>
      <p:cViewPr varScale="1">
        <p:scale>
          <a:sx n="57" d="100"/>
          <a:sy n="57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24"/>
    </p:cViewPr>
  </p:sorterViewPr>
  <p:notesViewPr>
    <p:cSldViewPr>
      <p:cViewPr>
        <p:scale>
          <a:sx n="100" d="100"/>
          <a:sy n="100" d="100"/>
        </p:scale>
        <p:origin x="-720" y="2072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l" defTabSz="9366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l" defTabSz="9366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98EB2F5-44AF-4000-9507-913B2E386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9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l" defTabSz="965200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l" defTabSz="965200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FC2216-2E9C-4790-942C-DA44992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88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  <a:ea typeface="ＭＳ Ｐゴシック" pitchFamily="34" charset="-128"/>
              </a:rPr>
              <a:t>Welcome</a:t>
            </a:r>
          </a:p>
          <a:p>
            <a:pPr eaLnBrk="1" hangingPunct="1">
              <a:buFontTx/>
              <a:buChar char="•"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The United States Power Squadrons is America</a:t>
            </a:r>
            <a:r>
              <a:rPr lang="ja-JP" altLang="en-US" smtClean="0"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Calibri" pitchFamily="34" charset="0"/>
                <a:ea typeface="ＭＳ Ｐゴシック" pitchFamily="34" charset="-128"/>
              </a:rPr>
              <a:t>s premier Boating Education group, dedicated to increasing the enjoyment of boaters on the water by providing high quality boater education.</a:t>
            </a:r>
          </a:p>
          <a:p>
            <a:pPr eaLnBrk="1" hangingPunct="1">
              <a:buFontTx/>
              <a:buChar char="•"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USPS is made up of 450 individual squadrons throughout the US and the Caribbean.</a:t>
            </a:r>
          </a:p>
          <a:p>
            <a:pPr eaLnBrk="1" hangingPunct="1">
              <a:buFontTx/>
              <a:buChar char="•"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This seminar – Basic Weather and Forecasting - is presented by [name of local squadron].  </a:t>
            </a:r>
          </a:p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US" b="1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latin typeface="Calibri" pitchFamily="34" charset="0"/>
                <a:ea typeface="ＭＳ Ｐゴシック" pitchFamily="34" charset="-128"/>
              </a:rPr>
              <a:t>What is Weather?</a:t>
            </a:r>
          </a:p>
          <a:p>
            <a:pPr eaLnBrk="1" hangingPunct="1">
              <a:buClr>
                <a:srgbClr val="FFFFFF"/>
              </a:buClr>
              <a:buFontTx/>
              <a:buChar char="•"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Weather: </a:t>
            </a:r>
            <a:r>
              <a:rPr lang="en-US" smtClean="0">
                <a:solidFill>
                  <a:srgbClr val="999999"/>
                </a:solidFill>
                <a:latin typeface="Calibri" pitchFamily="34" charset="0"/>
                <a:ea typeface="ＭＳ Ｐゴシック" pitchFamily="34" charset="-128"/>
              </a:rPr>
              <a:t>The state of the atmosphere at a specific place:</a:t>
            </a:r>
          </a:p>
          <a:p>
            <a:pPr marL="628650" lvl="1" indent="-171450" eaLnBrk="1" hangingPunct="1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altLang="ja-JP" smtClean="0">
                <a:solidFill>
                  <a:srgbClr val="9C9CDF"/>
                </a:solidFill>
                <a:latin typeface="Calibri" pitchFamily="34" charset="0"/>
                <a:ea typeface="ＭＳ Ｐゴシック" pitchFamily="34" charset="-128"/>
              </a:rPr>
              <a:t>Dry or wet (humid, rain, snow)</a:t>
            </a:r>
          </a:p>
          <a:p>
            <a:pPr marL="628650" lvl="1" indent="-171450" eaLnBrk="1" hangingPunct="1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altLang="ja-JP" smtClean="0">
                <a:solidFill>
                  <a:srgbClr val="9C9CDF"/>
                </a:solidFill>
                <a:latin typeface="Calibri" pitchFamily="34" charset="0"/>
                <a:ea typeface="ＭＳ Ｐゴシック" pitchFamily="34" charset="-128"/>
              </a:rPr>
              <a:t>Calm or windy (stormy)</a:t>
            </a:r>
          </a:p>
          <a:p>
            <a:pPr marL="628650" lvl="1" indent="-171450" eaLnBrk="1" hangingPunct="1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altLang="ja-JP" smtClean="0">
                <a:solidFill>
                  <a:srgbClr val="9C9CDF"/>
                </a:solidFill>
                <a:latin typeface="Calibri" pitchFamily="34" charset="0"/>
                <a:ea typeface="ＭＳ Ｐゴシック" pitchFamily="34" charset="-128"/>
              </a:rPr>
              <a:t>Hot or cold</a:t>
            </a:r>
          </a:p>
          <a:p>
            <a:pPr marL="628650" lvl="1" indent="-171450" eaLnBrk="1" hangingPunct="1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altLang="ja-JP" smtClean="0">
                <a:solidFill>
                  <a:srgbClr val="9C9CDF"/>
                </a:solidFill>
                <a:latin typeface="Calibri" pitchFamily="34" charset="0"/>
                <a:ea typeface="ＭＳ Ｐゴシック" pitchFamily="34" charset="-128"/>
              </a:rPr>
              <a:t>Clear, cloudy or foggy</a:t>
            </a:r>
          </a:p>
          <a:p>
            <a:pPr marL="628650" lvl="1" indent="-171450" eaLnBrk="1" hangingPunct="1">
              <a:lnSpc>
                <a:spcPct val="80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mtClean="0">
                <a:solidFill>
                  <a:srgbClr val="999999"/>
                </a:solidFill>
                <a:latin typeface="Calibri" pitchFamily="34" charset="0"/>
                <a:ea typeface="ＭＳ Ｐゴシック" pitchFamily="34" charset="-128"/>
              </a:rPr>
              <a:t>Usually refers to conditions on or near the surface.</a:t>
            </a:r>
            <a:endParaRPr lang="en-US" sz="1800" smtClean="0">
              <a:solidFill>
                <a:schemeClr val="accent1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Climate: </a:t>
            </a:r>
            <a:r>
              <a:rPr lang="en-US" smtClean="0">
                <a:solidFill>
                  <a:srgbClr val="999999"/>
                </a:solidFill>
                <a:latin typeface="Calibri" pitchFamily="34" charset="0"/>
                <a:ea typeface="ＭＳ Ｐゴシック" pitchFamily="34" charset="-128"/>
              </a:rPr>
              <a:t>Average of weather conditions over a period of years in the same place.</a:t>
            </a:r>
            <a:endParaRPr lang="en-US" smtClean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An old saying has some truth to it:  </a:t>
            </a:r>
            <a:r>
              <a:rPr lang="ja-JP" alt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Climate is what you expect – weather is what you get</a:t>
            </a:r>
            <a:r>
              <a:rPr lang="ja-JP" altLang="en-US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eaLnBrk="1" hangingPunct="1">
              <a:buFontTx/>
              <a:buChar char="•"/>
            </a:pPr>
            <a:endParaRPr lang="en-US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FC2216-2E9C-4790-942C-DA449920E4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USPS wht2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47625"/>
            <a:ext cx="12192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143000"/>
            <a:ext cx="7772400" cy="1431925"/>
          </a:xfrm>
          <a:effectLst/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1F62-7A85-4375-8F0E-AB8209D78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1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9D0D-5E27-426F-B206-A3F991F8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4764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9C81-D9C9-4826-83D4-2FF81CEFC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5564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532C-6BB7-44D7-90B5-7FFCC73FA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466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E28BC-9AB7-4689-ABB6-F9FFC21C7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42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02FB-F259-4D53-BB30-53E437714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087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6AAA3-D540-4F9C-A293-3D649E01A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4940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0C9B-CD2B-483D-9438-6E85D2AC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7310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B32E-E628-4CB3-84C3-AE943910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3527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B35C-CD0C-42CC-9EBA-EC192C48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7190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08012-70B1-4694-95DC-4CB9DE8E3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679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BB424-1B3E-475D-8435-D47BC173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8600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 w="9525">
            <a:solidFill>
              <a:srgbClr val="E5CEFB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43E5443-87BE-448A-9E6D-10192BA81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USPS wht2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750" y="47625"/>
            <a:ext cx="12192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cxnSp>
        <p:nvCxnSpPr>
          <p:cNvPr id="2" name="Straight Connector 2"/>
          <p:cNvCxnSpPr>
            <a:cxnSpLocks noChangeShapeType="1"/>
          </p:cNvCxnSpPr>
          <p:nvPr userDrawn="1"/>
        </p:nvCxnSpPr>
        <p:spPr bwMode="auto">
          <a:xfrm>
            <a:off x="1371600" y="121920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34" name="Straight Connector 4"/>
          <p:cNvCxnSpPr>
            <a:cxnSpLocks noChangeShapeType="1"/>
          </p:cNvCxnSpPr>
          <p:nvPr userDrawn="1"/>
        </p:nvCxnSpPr>
        <p:spPr bwMode="auto">
          <a:xfrm>
            <a:off x="1219200" y="129540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35" name="Straight Connector 17"/>
          <p:cNvCxnSpPr>
            <a:cxnSpLocks noChangeShapeType="1"/>
          </p:cNvCxnSpPr>
          <p:nvPr/>
        </p:nvCxnSpPr>
        <p:spPr bwMode="auto">
          <a:xfrm>
            <a:off x="2514600" y="1143000"/>
            <a:ext cx="823913" cy="8239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36" name="Straight Connector 10"/>
          <p:cNvCxnSpPr>
            <a:cxnSpLocks noChangeShapeType="1"/>
          </p:cNvCxnSpPr>
          <p:nvPr userDrawn="1"/>
        </p:nvCxnSpPr>
        <p:spPr bwMode="auto">
          <a:xfrm flipH="1">
            <a:off x="1219200" y="1219200"/>
            <a:ext cx="7467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37" name="Straight Connector 15"/>
          <p:cNvCxnSpPr>
            <a:cxnSpLocks noChangeShapeType="1"/>
          </p:cNvCxnSpPr>
          <p:nvPr userDrawn="1"/>
        </p:nvCxnSpPr>
        <p:spPr bwMode="auto">
          <a:xfrm>
            <a:off x="1219200" y="1066800"/>
            <a:ext cx="7315200" cy="0"/>
          </a:xfrm>
          <a:prstGeom prst="line">
            <a:avLst/>
          </a:prstGeom>
          <a:noFill/>
          <a:ln w="38100">
            <a:solidFill>
              <a:srgbClr val="BE02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25" r:id="rId1"/>
    <p:sldLayoutId id="2147485814" r:id="rId2"/>
    <p:sldLayoutId id="2147485815" r:id="rId3"/>
    <p:sldLayoutId id="2147485816" r:id="rId4"/>
    <p:sldLayoutId id="2147485817" r:id="rId5"/>
    <p:sldLayoutId id="2147485818" r:id="rId6"/>
    <p:sldLayoutId id="2147485819" r:id="rId7"/>
    <p:sldLayoutId id="2147485820" r:id="rId8"/>
    <p:sldLayoutId id="2147485821" r:id="rId9"/>
    <p:sldLayoutId id="2147485822" r:id="rId10"/>
    <p:sldLayoutId id="2147485823" r:id="rId11"/>
    <p:sldLayoutId id="2147485824" r:id="rId12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rgbClr val="FA8716"/>
        </a:buClr>
        <a:buSzPct val="100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rgbClr val="FA8716"/>
        </a:buClr>
        <a:buSzPct val="100000"/>
        <a:buFont typeface="Wingdings" pitchFamily="2" charset="2"/>
        <a:buChar char="§"/>
        <a:defRPr sz="2800">
          <a:solidFill>
            <a:srgbClr val="E4F0FC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</a:defRPr>
      </a:lvl2pPr>
      <a:lvl3pPr marL="1143000" indent="-228600" algn="l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rgbClr val="FA8716"/>
        </a:buClr>
        <a:buSzPct val="100000"/>
        <a:buFont typeface="Wingdings" pitchFamily="2" charset="2"/>
        <a:buChar char="§"/>
        <a:defRPr sz="2400">
          <a:solidFill>
            <a:srgbClr val="E5CEFB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</a:defRPr>
      </a:lvl3pPr>
      <a:lvl4pPr marL="1600200" indent="-228600" algn="l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rgbClr val="FA8716"/>
        </a:buClr>
        <a:buSzPct val="100000"/>
        <a:buFont typeface="Wingdings" pitchFamily="2" charset="2"/>
        <a:buChar char="§"/>
        <a:defRPr sz="2400">
          <a:solidFill>
            <a:srgbClr val="E5CEFB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</a:defRPr>
      </a:lvl4pPr>
      <a:lvl5pPr marL="2057400" indent="-228600" algn="l" rtl="0" eaLnBrk="0" fontAlgn="base" hangingPunct="0">
        <a:lnSpc>
          <a:spcPct val="85000"/>
        </a:lnSpc>
        <a:spcBef>
          <a:spcPct val="20000"/>
        </a:spcBef>
        <a:spcAft>
          <a:spcPct val="20000"/>
        </a:spcAft>
        <a:buClr>
          <a:srgbClr val="FA8716"/>
        </a:buClr>
        <a:buSzPct val="100000"/>
        <a:buFont typeface="Wingdings" pitchFamily="2" charset="2"/>
        <a:buChar char="§"/>
        <a:defRPr sz="2400">
          <a:solidFill>
            <a:srgbClr val="E5CEFB"/>
          </a:solidFill>
          <a:effectLst>
            <a:outerShdw blurRad="38100" dist="38100" dir="2700000" algn="tl">
              <a:srgbClr val="000000"/>
            </a:outerShdw>
          </a:effectLst>
          <a:latin typeface="Calibri"/>
          <a:ea typeface="ＭＳ Ｐゴシック" charset="0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2000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BBE4E-499E-4249-8D5E-91D896C304D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alibri" pitchFamily="34" charset="0"/>
                <a:ea typeface="ＭＳ Ｐゴシック" pitchFamily="34" charset="-128"/>
              </a:rPr>
              <a:t>United States Power Squadrons®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434595" y="1752600"/>
            <a:ext cx="6212919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4800" b="0" dirty="0" smtClean="0">
                <a:solidFill>
                  <a:schemeClr val="tx1"/>
                </a:solidFill>
                <a:latin typeface="Calibri" pitchFamily="34" charset="0"/>
              </a:rPr>
              <a:t>Mechanics of e-learning</a:t>
            </a:r>
          </a:p>
          <a:p>
            <a:r>
              <a:rPr lang="en-US" sz="4800" b="0" dirty="0" smtClean="0">
                <a:solidFill>
                  <a:schemeClr val="tx1"/>
                </a:solidFill>
                <a:latin typeface="Calibri" pitchFamily="34" charset="0"/>
              </a:rPr>
              <a:t>seminar and course </a:t>
            </a:r>
          </a:p>
          <a:p>
            <a:r>
              <a:rPr lang="en-US" sz="4800" b="0" dirty="0">
                <a:solidFill>
                  <a:schemeClr val="tx1"/>
                </a:solidFill>
                <a:latin typeface="Calibri" pitchFamily="34" charset="0"/>
              </a:rPr>
              <a:t>d</a:t>
            </a:r>
            <a:r>
              <a:rPr lang="en-US" sz="4800" b="0" dirty="0" smtClean="0">
                <a:solidFill>
                  <a:schemeClr val="tx1"/>
                </a:solidFill>
                <a:latin typeface="Calibri" pitchFamily="34" charset="0"/>
              </a:rPr>
              <a:t>evelopment at USPS</a:t>
            </a:r>
          </a:p>
          <a:p>
            <a:pPr algn="l"/>
            <a:endParaRPr lang="en-US" sz="32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3200" b="0" smtClean="0">
                <a:solidFill>
                  <a:schemeClr val="tx1"/>
                </a:solidFill>
                <a:latin typeface="Calibri" pitchFamily="34" charset="0"/>
              </a:rPr>
              <a:t>St/C </a:t>
            </a:r>
            <a:r>
              <a:rPr lang="en-US" sz="3200" b="0" dirty="0" smtClean="0">
                <a:solidFill>
                  <a:schemeClr val="tx1"/>
                </a:solidFill>
                <a:latin typeface="Calibri" pitchFamily="34" charset="0"/>
              </a:rPr>
              <a:t>Andy Sumberg</a:t>
            </a:r>
          </a:p>
          <a:p>
            <a:endParaRPr lang="en-US" sz="44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a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Most scenes (slides) will be narrated</a:t>
            </a:r>
          </a:p>
          <a:p>
            <a:r>
              <a:rPr lang="en-US" dirty="0" smtClean="0"/>
              <a:t>Screen can contain hot spots for clicks (drill-down &amp; advanced topics)</a:t>
            </a:r>
          </a:p>
          <a:p>
            <a:r>
              <a:rPr lang="en-US" dirty="0" smtClean="0"/>
              <a:t>Words can be hyperlinked for definitions</a:t>
            </a:r>
          </a:p>
          <a:p>
            <a:r>
              <a:rPr lang="en-US" dirty="0" smtClean="0"/>
              <a:t>Video can be played and replayed</a:t>
            </a:r>
          </a:p>
          <a:p>
            <a:r>
              <a:rPr lang="en-US" dirty="0" smtClean="0"/>
              <a:t>Images can appear and be replaced during narration of user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6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447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4582"/>
            <a:ext cx="6400800" cy="503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524000" y="1219200"/>
            <a:ext cx="5943600" cy="5181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447800" y="1219200"/>
            <a:ext cx="63246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37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Sample Storyboard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457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399"/>
            <a:ext cx="4114799" cy="541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13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Large view (top of page)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974264" cy="495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4199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Large view (bottom of page)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37" y="1446213"/>
            <a:ext cx="7370169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2089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Success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Support of NEO and ANEOs for project</a:t>
            </a:r>
          </a:p>
          <a:p>
            <a:r>
              <a:rPr lang="en-US" dirty="0" smtClean="0"/>
              <a:t>Commitment from R/Cs for content</a:t>
            </a:r>
          </a:p>
          <a:p>
            <a:r>
              <a:rPr lang="en-US" dirty="0" smtClean="0"/>
              <a:t>Assigned subject matter expert for content</a:t>
            </a:r>
          </a:p>
          <a:p>
            <a:pPr lvl="1"/>
            <a:r>
              <a:rPr lang="en-US" dirty="0" smtClean="0"/>
              <a:t>Know topic</a:t>
            </a:r>
          </a:p>
          <a:p>
            <a:pPr lvl="1"/>
            <a:r>
              <a:rPr lang="en-US" dirty="0" smtClean="0"/>
              <a:t>Willing to storyboard</a:t>
            </a:r>
          </a:p>
          <a:p>
            <a:r>
              <a:rPr lang="en-US" dirty="0" smtClean="0"/>
              <a:t>Overall project management </a:t>
            </a:r>
          </a:p>
          <a:p>
            <a:pPr lvl="1"/>
            <a:r>
              <a:rPr lang="en-US" dirty="0" smtClean="0"/>
              <a:t>Infrastructure, systems, processes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Identify your most ready seminars</a:t>
            </a:r>
          </a:p>
          <a:p>
            <a:r>
              <a:rPr lang="en-US" dirty="0" smtClean="0"/>
              <a:t>Review and correct (write out) the narrations</a:t>
            </a:r>
          </a:p>
          <a:p>
            <a:r>
              <a:rPr lang="en-US" dirty="0" smtClean="0"/>
              <a:t>Tell </a:t>
            </a:r>
            <a:r>
              <a:rPr lang="en-US" smtClean="0"/>
              <a:t>us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8115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Discussion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056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46D8F-A366-403E-9F12-9C78DCC1844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6477000" cy="51816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Leverage technology to achieve remote learning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Two types</a:t>
            </a:r>
          </a:p>
          <a:p>
            <a:pPr lvl="1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Asynchronous</a:t>
            </a:r>
          </a:p>
          <a:p>
            <a:pPr lvl="1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Synchronous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USPS current efforts are asynchronous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0866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e-learning basics?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Partner in Command – released</a:t>
            </a:r>
          </a:p>
          <a:p>
            <a:r>
              <a:rPr lang="en-US" dirty="0" smtClean="0"/>
              <a:t>Boating on Rivers, Locks &amp; Lakes – final development stages before review cycle</a:t>
            </a:r>
          </a:p>
          <a:p>
            <a:r>
              <a:rPr lang="en-US" dirty="0" smtClean="0"/>
              <a:t>Basic Weather – storyboarding</a:t>
            </a:r>
          </a:p>
          <a:p>
            <a:r>
              <a:rPr lang="en-US" dirty="0" smtClean="0"/>
              <a:t>VHF Radio – storyboarding</a:t>
            </a:r>
          </a:p>
          <a:p>
            <a:r>
              <a:rPr lang="en-US" dirty="0" smtClean="0"/>
              <a:t>Marine Radar - storyboarding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678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piece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Web presence</a:t>
            </a:r>
          </a:p>
          <a:p>
            <a:pPr lvl="1"/>
            <a:r>
              <a:rPr lang="en-US" dirty="0" smtClean="0"/>
              <a:t>Student sign-up &amp; tracking</a:t>
            </a:r>
          </a:p>
          <a:p>
            <a:pPr lvl="1"/>
            <a:r>
              <a:rPr lang="en-US" dirty="0" smtClean="0"/>
              <a:t>Ongoing contact</a:t>
            </a:r>
          </a:p>
          <a:p>
            <a:r>
              <a:rPr lang="en-US" dirty="0" smtClean="0"/>
              <a:t>Content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887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the content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Joint effort between</a:t>
            </a:r>
          </a:p>
          <a:p>
            <a:pPr lvl="1"/>
            <a:r>
              <a:rPr lang="en-US" dirty="0" smtClean="0"/>
              <a:t>Course committee – you are the subject matter experts</a:t>
            </a:r>
          </a:p>
          <a:p>
            <a:pPr lvl="1"/>
            <a:r>
              <a:rPr lang="en-US" dirty="0" smtClean="0"/>
              <a:t>Educational Outreach committee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Boat/US Foundation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8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content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Initial source material (committee)</a:t>
            </a:r>
          </a:p>
          <a:p>
            <a:pPr lvl="1"/>
            <a:r>
              <a:rPr lang="en-US" dirty="0" smtClean="0"/>
              <a:t>for USPS usually PowerPoint</a:t>
            </a:r>
          </a:p>
          <a:p>
            <a:r>
              <a:rPr lang="en-US" dirty="0" smtClean="0"/>
              <a:t>Identify additional material (committee)</a:t>
            </a:r>
          </a:p>
          <a:p>
            <a:pPr lvl="1"/>
            <a:r>
              <a:rPr lang="en-US" dirty="0" smtClean="0"/>
              <a:t>video, images, animation, audio</a:t>
            </a:r>
          </a:p>
          <a:p>
            <a:r>
              <a:rPr lang="en-US" dirty="0" smtClean="0"/>
              <a:t>Produce additional material (various)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12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ontent development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Storyboard (committee/EO)</a:t>
            </a:r>
          </a:p>
          <a:p>
            <a:pPr lvl="1"/>
            <a:r>
              <a:rPr lang="en-US" dirty="0" smtClean="0"/>
              <a:t>Word document</a:t>
            </a:r>
          </a:p>
          <a:p>
            <a:r>
              <a:rPr lang="en-US" dirty="0" smtClean="0"/>
              <a:t>Course authoring (EO &amp; Boat/US Foundation)</a:t>
            </a:r>
          </a:p>
          <a:p>
            <a:pPr lvl="1"/>
            <a:r>
              <a:rPr lang="en-US" dirty="0" smtClean="0"/>
              <a:t>Claro by </a:t>
            </a:r>
            <a:r>
              <a:rPr lang="en-US" dirty="0" err="1" smtClean="0"/>
              <a:t>Dominknow</a:t>
            </a:r>
            <a:endParaRPr lang="en-US" dirty="0" smtClean="0"/>
          </a:p>
          <a:p>
            <a:r>
              <a:rPr lang="en-US" dirty="0" smtClean="0"/>
              <a:t>Learning Management System (Boat/US)</a:t>
            </a:r>
          </a:p>
          <a:p>
            <a:pPr lvl="1"/>
            <a:r>
              <a:rPr lang="en-US" dirty="0" err="1" smtClean="0"/>
              <a:t>Inquisiq</a:t>
            </a:r>
            <a:r>
              <a:rPr lang="en-US" dirty="0" smtClean="0"/>
              <a:t> R3 by ICS Learning Group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4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PowerPoint </a:t>
            </a:r>
          </a:p>
          <a:p>
            <a:pPr lvl="1"/>
            <a:r>
              <a:rPr lang="en-US" dirty="0" smtClean="0"/>
              <a:t>Does it tell the right story</a:t>
            </a:r>
          </a:p>
          <a:p>
            <a:pPr lvl="1"/>
            <a:r>
              <a:rPr lang="en-US" dirty="0" smtClean="0"/>
              <a:t>Must have a true narration script, not speaker notes</a:t>
            </a:r>
          </a:p>
          <a:p>
            <a:r>
              <a:rPr lang="en-US" dirty="0" smtClean="0"/>
              <a:t>Additional media - video, animations, images</a:t>
            </a:r>
          </a:p>
          <a:p>
            <a:r>
              <a:rPr lang="en-US" dirty="0" smtClean="0"/>
              <a:t>Identify drill-down and advanced topics</a:t>
            </a:r>
          </a:p>
          <a:p>
            <a:r>
              <a:rPr lang="en-US" dirty="0" smtClean="0"/>
              <a:t>Identify technical terms to be defined</a:t>
            </a:r>
          </a:p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293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Best produced by subject matter expert from committee</a:t>
            </a:r>
          </a:p>
          <a:p>
            <a:pPr lvl="1"/>
            <a:r>
              <a:rPr lang="en-US" dirty="0" smtClean="0"/>
              <a:t>EO will help</a:t>
            </a:r>
          </a:p>
          <a:p>
            <a:r>
              <a:rPr lang="en-US" dirty="0" smtClean="0"/>
              <a:t>Word document</a:t>
            </a:r>
          </a:p>
          <a:p>
            <a:r>
              <a:rPr lang="en-US" dirty="0" smtClean="0"/>
              <a:t>Identifies all actions related to each scene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28BC-9AB7-4689-ABB6-F9FFC21C72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3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-HREB2- Hansen ONBOARD Wx FORECASTING POWER POINT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-HREB2- Hansen ONBOARD Wx FORECASTING POWER POIN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-HREB2- Hansen ONBOARD Wx FORECASTING POWER POIN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34255</TotalTime>
  <Words>528</Words>
  <Application>Microsoft Office PowerPoint</Application>
  <PresentationFormat>On-screen Show (4:3)</PresentationFormat>
  <Paragraphs>112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2-HREB2- Hansen ONBOARD Wx FORECASTING POWER POINT</vt:lpstr>
      <vt:lpstr>United States Power Squadrons®</vt:lpstr>
      <vt:lpstr>e-learning basics?</vt:lpstr>
      <vt:lpstr>Where we are today</vt:lpstr>
      <vt:lpstr>e-learning piece parts</vt:lpstr>
      <vt:lpstr>Who does the content work</vt:lpstr>
      <vt:lpstr>Overview of content development</vt:lpstr>
      <vt:lpstr>Content development (continued)</vt:lpstr>
      <vt:lpstr>Source material</vt:lpstr>
      <vt:lpstr>Storyboard</vt:lpstr>
      <vt:lpstr>Mechanics of a scene</vt:lpstr>
      <vt:lpstr>Storyboard template</vt:lpstr>
      <vt:lpstr>Sample Storyboard Page</vt:lpstr>
      <vt:lpstr>Large view (top of page)</vt:lpstr>
      <vt:lpstr>Large view (bottom of page)</vt:lpstr>
      <vt:lpstr>Critical Success Factors</vt:lpstr>
      <vt:lpstr>What to do first</vt:lpstr>
      <vt:lpstr>PowerPoint Presentation</vt:lpstr>
    </vt:vector>
  </TitlesOfParts>
  <Company>Pittsburgh Power Squadron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 UNITED STATES  POWER SQUADRONS®</dc:title>
  <dc:creator>R E Brandenstein</dc:creator>
  <cp:lastModifiedBy>Andy</cp:lastModifiedBy>
  <cp:revision>960</cp:revision>
  <dcterms:created xsi:type="dcterms:W3CDTF">2006-05-09T01:38:56Z</dcterms:created>
  <dcterms:modified xsi:type="dcterms:W3CDTF">2013-09-05T17:49:03Z</dcterms:modified>
</cp:coreProperties>
</file>