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Default Extension="mp4" ContentType="video/mp4"/>
  <Override PartName="/ppt/slideLayouts/slideLayout3.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8" r:id="rId1"/>
  </p:sldMasterIdLst>
  <p:notesMasterIdLst>
    <p:notesMasterId r:id="rId29"/>
  </p:notesMasterIdLst>
  <p:handoutMasterIdLst>
    <p:handoutMasterId r:id="rId30"/>
  </p:handoutMasterIdLst>
  <p:sldIdLst>
    <p:sldId id="256" r:id="rId2"/>
    <p:sldId id="285" r:id="rId3"/>
    <p:sldId id="286" r:id="rId4"/>
    <p:sldId id="267" r:id="rId5"/>
    <p:sldId id="262" r:id="rId6"/>
    <p:sldId id="272" r:id="rId7"/>
    <p:sldId id="257" r:id="rId8"/>
    <p:sldId id="260" r:id="rId9"/>
    <p:sldId id="270" r:id="rId10"/>
    <p:sldId id="287" r:id="rId11"/>
    <p:sldId id="274" r:id="rId12"/>
    <p:sldId id="259" r:id="rId13"/>
    <p:sldId id="293" r:id="rId14"/>
    <p:sldId id="271" r:id="rId15"/>
    <p:sldId id="294" r:id="rId16"/>
    <p:sldId id="280" r:id="rId17"/>
    <p:sldId id="282" r:id="rId18"/>
    <p:sldId id="289" r:id="rId19"/>
    <p:sldId id="263" r:id="rId20"/>
    <p:sldId id="266" r:id="rId21"/>
    <p:sldId id="264" r:id="rId22"/>
    <p:sldId id="281" r:id="rId23"/>
    <p:sldId id="265" r:id="rId24"/>
    <p:sldId id="283" r:id="rId25"/>
    <p:sldId id="295" r:id="rId26"/>
    <p:sldId id="291"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clrMode="gray" frameSlides="1"/>
  <p:clrMru>
    <a:srgbClr val="08245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15407" autoAdjust="0"/>
    <p:restoredTop sz="81636" autoAdjust="0"/>
  </p:normalViewPr>
  <p:slideViewPr>
    <p:cSldViewPr snapToGrid="0" snapToObjects="1">
      <p:cViewPr>
        <p:scale>
          <a:sx n="75" d="100"/>
          <a:sy n="75" d="100"/>
        </p:scale>
        <p:origin x="-131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8"/>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34A377C-1B2D-1C4F-9F1A-79C1855737F4}" type="datetimeFigureOut">
              <a:rPr lang="en-US" smtClean="0"/>
              <a:pPr/>
              <a:t>2/16/16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D9E7DB-75B5-8345-BCAF-28EA4CE6C095}"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FDB29B-9C79-2243-BB0D-8FA6EF86E212}" type="datetimeFigureOut">
              <a:rPr lang="en-US" smtClean="0"/>
              <a:pPr/>
              <a:t>2/16/16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7045D9-70B2-6A4C-8D4F-5040D4C9B1C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opencpn.org/gp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Blended learning is used in many different educational</a:t>
            </a:r>
            <a:r>
              <a:rPr lang="en-US" baseline="0" dirty="0" smtClean="0"/>
              <a:t> setting today from Elementary Education to Universities. It is rapidly becoming the norm for students to find assignments, information, grades and activities on the internet.  Working or interacting online makes the content available to the student when they wish to work with the information. Online activities allow a person to create their own schedule and reduce the need to adjust to someone else’s schedule in the busier world we are living in today. We will provide additional reasons for using blended learning for USPS courses during this presentation.</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instructor’s main focus during face</a:t>
            </a:r>
            <a:r>
              <a:rPr lang="en-US" baseline="0" dirty="0" smtClean="0"/>
              <a:t> to face meetings </a:t>
            </a:r>
            <a:r>
              <a:rPr lang="en-US" dirty="0" smtClean="0"/>
              <a:t>changes from presenting the power point slides to checking for student understanding. The challenge is to build the</a:t>
            </a:r>
            <a:r>
              <a:rPr lang="en-US" baseline="0" dirty="0" smtClean="0"/>
              <a:t> skills and strategies needed to work with individuals or small groups of learners.</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Teachers can have their own web page. They can also use software such as Google Docs, a blog or</a:t>
            </a:r>
            <a:r>
              <a:rPr lang="en-US" baseline="0" dirty="0" smtClean="0"/>
              <a:t> wiki-hosting site such as Blogger or </a:t>
            </a:r>
            <a:r>
              <a:rPr lang="en-US" baseline="0" dirty="0" err="1" smtClean="0"/>
              <a:t>PBWorks</a:t>
            </a:r>
            <a:r>
              <a:rPr lang="en-US" baseline="0" dirty="0" smtClean="0"/>
              <a:t> to  post materials and comments. By placing content online the teacher has the flexibility to approach teaching differently. Perhaps the most powerful benefit is to help individual learners understand the content when you are working face to face in the classroom.  </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 Changes have forced educational programs to add technology to the strategies used to teach content. This is a brief look and description of some  aspects of blended learning. This presentation will illustrate how blended learning might be gradually introduced through the inclusion of OPEN CPN into the USPS Educational Program.</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About </a:t>
            </a:r>
            <a:r>
              <a:rPr lang="en-US" b="1" dirty="0" err="1" smtClean="0"/>
              <a:t>OpenCPNstart</a:t>
            </a:r>
            <a:r>
              <a:rPr lang="en-US" b="1" dirty="0" smtClean="0"/>
              <a:t> </a:t>
            </a:r>
            <a:r>
              <a:rPr lang="en-US" b="1" dirty="0" err="1" smtClean="0"/>
              <a:t>node.tpl.phpgoogle_ad_section_startA</a:t>
            </a:r>
            <a:r>
              <a:rPr lang="en-US" b="1" dirty="0" smtClean="0"/>
              <a:t> </a:t>
            </a:r>
            <a:r>
              <a:rPr lang="en-US" b="1" dirty="0" err="1" smtClean="0"/>
              <a:t>Chartplotter</a:t>
            </a:r>
            <a:r>
              <a:rPr lang="en-US" b="1" dirty="0" smtClean="0"/>
              <a:t> and GPS Navigation </a:t>
            </a:r>
            <a:r>
              <a:rPr lang="en-US" b="1" dirty="0" err="1" smtClean="0"/>
              <a:t>Software.OpenCPN</a:t>
            </a:r>
            <a:r>
              <a:rPr lang="en-US" b="1" dirty="0" smtClean="0"/>
              <a:t> is a free software (</a:t>
            </a:r>
            <a:r>
              <a:rPr lang="en-US" b="1" dirty="0" smtClean="0">
                <a:hlinkClick r:id="rId3"/>
              </a:rPr>
              <a:t>GPLv2) project to create a concise chart plotter and navigation software, for use underway or as a planning tool. OpenCPN is developed by a team of active sailors using real world conditions for program testing and refinement. The most recent stable version,  </a:t>
            </a:r>
            <a:r>
              <a:rPr lang="en-US" b="1" dirty="0" err="1" smtClean="0"/>
              <a:t>OpenCPN</a:t>
            </a:r>
            <a:r>
              <a:rPr lang="en-US" b="1" dirty="0" smtClean="0"/>
              <a:t> 4.0.0,  was published on January the 8th 2015 and can be downloaded from </a:t>
            </a:r>
            <a:r>
              <a:rPr lang="en-US" b="1" dirty="0" err="1" smtClean="0"/>
              <a:t>opencpn.org</a:t>
            </a:r>
            <a:r>
              <a:rPr lang="en-US" b="1" dirty="0" smtClean="0"/>
              <a:t>/download. </a:t>
            </a:r>
            <a:endParaRPr lang="en-US" dirty="0" smtClean="0"/>
          </a:p>
          <a:p>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chart plotter is becoming</a:t>
            </a:r>
            <a:r>
              <a:rPr lang="en-US" baseline="0" dirty="0" smtClean="0"/>
              <a:t> automated and may replace the knowledge or skill for traditional navigation. The USPS point is that if it fails how does the person replace the plotter with individual skills. </a:t>
            </a:r>
            <a:r>
              <a:rPr lang="en-US" b="1" baseline="0" dirty="0" smtClean="0"/>
              <a:t>A more likely need is to understand how a system works and how to use it more effectively. </a:t>
            </a:r>
            <a:r>
              <a:rPr lang="en-US" b="0" baseline="0" dirty="0" smtClean="0"/>
              <a:t> Activities to teach the skills can be placed on the USPS server.  Choosing charts for the plotting program will help the student understand the value of different chart choices, for example.</a:t>
            </a:r>
            <a:endParaRPr lang="en-US" b="0"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the number of options available on the chart plotter menu. How do you help the boater recognize the icon and it’s capabilities?</a:t>
            </a:r>
            <a:r>
              <a:rPr lang="en-US" baseline="0" dirty="0" smtClean="0"/>
              <a:t> Having the student involved in manipulating the icons is much stronger than “doing it for them.”</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 can repeat viewing as needed.</a:t>
            </a:r>
          </a:p>
          <a:p>
            <a:r>
              <a:rPr lang="en-US" dirty="0" smtClean="0"/>
              <a:t>Students may not need to see all the videos to accomplish the assignment.</a:t>
            </a:r>
          </a:p>
          <a:p>
            <a:r>
              <a:rPr lang="en-US" dirty="0" smtClean="0"/>
              <a:t>Student can practice on their own schedule without the pressure of a Face to Face classroom time schedule.</a:t>
            </a:r>
          </a:p>
          <a:p>
            <a:r>
              <a:rPr lang="en-US" dirty="0" smtClean="0"/>
              <a:t>Student is practicing the skills they need to develop in the way they will be using those skills.</a:t>
            </a:r>
          </a:p>
          <a:p>
            <a:endParaRPr lang="en-US" dirty="0" smtClean="0"/>
          </a:p>
          <a:p>
            <a:r>
              <a:rPr lang="en-US" b="1" dirty="0" smtClean="0"/>
              <a:t>The “curse of knowledge” does not come into play when explaining the plotting actions. After teaching something numerous times it is often hard to identify a student’s lack of understanding. When creating an online video one must start at the basic</a:t>
            </a:r>
            <a:r>
              <a:rPr lang="en-US" b="1" baseline="0" dirty="0" smtClean="0"/>
              <a:t> level. </a:t>
            </a:r>
            <a:endParaRPr lang="en-US" b="1" dirty="0" smtClean="0"/>
          </a:p>
          <a:p>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We do not have time to</a:t>
            </a:r>
            <a:r>
              <a:rPr lang="en-US" b="1" baseline="0" dirty="0" smtClean="0"/>
              <a:t> show</a:t>
            </a:r>
            <a:r>
              <a:rPr lang="en-US" b="1" dirty="0" smtClean="0"/>
              <a:t> the video support for online learning today. </a:t>
            </a:r>
            <a:r>
              <a:rPr lang="en-US" dirty="0" smtClean="0"/>
              <a:t> The videos provide</a:t>
            </a:r>
            <a:r>
              <a:rPr lang="en-US" baseline="0" dirty="0" smtClean="0"/>
              <a:t> information</a:t>
            </a:r>
            <a:r>
              <a:rPr lang="en-US" dirty="0" smtClean="0"/>
              <a:t> of the plotting tools available</a:t>
            </a:r>
            <a:r>
              <a:rPr lang="en-US" baseline="0" dirty="0" smtClean="0"/>
              <a:t> in OPEN CPN</a:t>
            </a:r>
            <a:r>
              <a:rPr lang="en-US" dirty="0" smtClean="0"/>
              <a:t>. Rick </a:t>
            </a:r>
            <a:r>
              <a:rPr lang="en-US" dirty="0" err="1" smtClean="0"/>
              <a:t>Vandermark</a:t>
            </a:r>
            <a:r>
              <a:rPr lang="en-US" dirty="0" smtClean="0"/>
              <a:t>, SEO of Findley Power Squadron created the overview and other demonstration videos as part of an OPEN CPN presentation for the D29 2015 Fall Conference. The first video is 7 minutes.</a:t>
            </a:r>
            <a:r>
              <a:rPr lang="en-US" baseline="0" dirty="0" smtClean="0"/>
              <a:t> Second is 3 minutes, 3</a:t>
            </a:r>
            <a:r>
              <a:rPr lang="en-US" baseline="30000" dirty="0" smtClean="0"/>
              <a:t>rd</a:t>
            </a:r>
            <a:r>
              <a:rPr lang="en-US" baseline="0" dirty="0" smtClean="0"/>
              <a:t> &amp; 4</a:t>
            </a:r>
            <a:r>
              <a:rPr lang="en-US" baseline="30000" dirty="0" smtClean="0"/>
              <a:t>th</a:t>
            </a:r>
            <a:r>
              <a:rPr lang="en-US" baseline="0" dirty="0" smtClean="0"/>
              <a:t> are 2.5 minutes each.</a:t>
            </a:r>
            <a:endParaRPr lang="en-US" dirty="0" smtClean="0"/>
          </a:p>
          <a:p>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srgbClr val="000000"/>
                </a:solidFill>
              </a:rPr>
              <a:t>Piloting 2008 - Chapter 3</a:t>
            </a:r>
          </a:p>
        </p:txBody>
      </p:sp>
      <p:sp>
        <p:nvSpPr>
          <p:cNvPr id="5" name="Rectangle 7"/>
          <p:cNvSpPr>
            <a:spLocks noGrp="1" noChangeArrowheads="1"/>
          </p:cNvSpPr>
          <p:nvPr>
            <p:ph type="sldNum" sz="quarter" idx="5"/>
          </p:nvPr>
        </p:nvSpPr>
        <p:spPr>
          <a:ln/>
        </p:spPr>
        <p:txBody>
          <a:bodyPr/>
          <a:lstStyle/>
          <a:p>
            <a:fld id="{5EC5B8AF-2EA5-42A7-9B0E-D1F3DC7E397A}" type="slidenum">
              <a:rPr lang="en-US">
                <a:solidFill>
                  <a:srgbClr val="000000"/>
                </a:solidFill>
              </a:rPr>
              <a:pPr/>
              <a:t>18</a:t>
            </a:fld>
            <a:endParaRPr lang="en-US">
              <a:solidFill>
                <a:srgbClr val="000000"/>
              </a:solidFill>
            </a:endParaRPr>
          </a:p>
        </p:txBody>
      </p:sp>
      <p:sp>
        <p:nvSpPr>
          <p:cNvPr id="1901570" name="Rectangle 2"/>
          <p:cNvSpPr>
            <a:spLocks noGrp="1" noRot="1" noChangeAspect="1" noChangeArrowheads="1" noTextEdit="1"/>
          </p:cNvSpPr>
          <p:nvPr>
            <p:ph type="sldImg"/>
          </p:nvPr>
        </p:nvSpPr>
        <p:spPr>
          <a:ln/>
        </p:spPr>
      </p:sp>
      <p:sp>
        <p:nvSpPr>
          <p:cNvPr id="1901571" name="Rectangle 3"/>
          <p:cNvSpPr>
            <a:spLocks noGrp="1" noChangeArrowheads="1"/>
          </p:cNvSpPr>
          <p:nvPr>
            <p:ph type="body" idx="1"/>
          </p:nvPr>
        </p:nvSpPr>
        <p:spPr/>
        <p:txBody>
          <a:bodyPr/>
          <a:lstStyle/>
          <a:p>
            <a:r>
              <a:rPr lang="en-US" dirty="0" smtClean="0"/>
              <a:t>Three Minutes. The video is an example of a learning activity placed</a:t>
            </a:r>
            <a:r>
              <a:rPr lang="en-US" baseline="0" dirty="0" smtClean="0"/>
              <a:t> online that a student can access on their own schedule and review as needed to build  understanding of the program and  OPEN CPN plotting skills.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5796096"/>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solidFill>
                  <a:srgbClr val="000000"/>
                </a:solidFill>
              </a:rPr>
              <a:t>Piloting 2008 - Chapter 3</a:t>
            </a:r>
          </a:p>
        </p:txBody>
      </p:sp>
      <p:sp>
        <p:nvSpPr>
          <p:cNvPr id="5" name="Rectangle 7"/>
          <p:cNvSpPr>
            <a:spLocks noGrp="1" noChangeArrowheads="1"/>
          </p:cNvSpPr>
          <p:nvPr>
            <p:ph type="sldNum" sz="quarter" idx="5"/>
          </p:nvPr>
        </p:nvSpPr>
        <p:spPr>
          <a:ln/>
        </p:spPr>
        <p:txBody>
          <a:bodyPr/>
          <a:lstStyle/>
          <a:p>
            <a:fld id="{5EC5B8AF-2EA5-42A7-9B0E-D1F3DC7E397A}" type="slidenum">
              <a:rPr lang="en-US">
                <a:solidFill>
                  <a:srgbClr val="000000"/>
                </a:solidFill>
              </a:rPr>
              <a:pPr/>
              <a:t>19</a:t>
            </a:fld>
            <a:endParaRPr lang="en-US">
              <a:solidFill>
                <a:srgbClr val="000000"/>
              </a:solidFill>
            </a:endParaRPr>
          </a:p>
        </p:txBody>
      </p:sp>
      <p:sp>
        <p:nvSpPr>
          <p:cNvPr id="1901570" name="Rectangle 2"/>
          <p:cNvSpPr>
            <a:spLocks noGrp="1" noRot="1" noChangeAspect="1" noChangeArrowheads="1" noTextEdit="1"/>
          </p:cNvSpPr>
          <p:nvPr>
            <p:ph type="sldImg"/>
          </p:nvPr>
        </p:nvSpPr>
        <p:spPr>
          <a:ln/>
        </p:spPr>
      </p:sp>
      <p:sp>
        <p:nvSpPr>
          <p:cNvPr id="1901571" name="Rectangle 3"/>
          <p:cNvSpPr>
            <a:spLocks noGrp="1" noChangeArrowheads="1"/>
          </p:cNvSpPr>
          <p:nvPr>
            <p:ph type="body" idx="1"/>
          </p:nvPr>
        </p:nvSpPr>
        <p:spPr/>
        <p:txBody>
          <a:bodyPr/>
          <a:lstStyle/>
          <a:p>
            <a:r>
              <a:rPr lang="en-US" dirty="0" smtClean="0"/>
              <a:t>Helping the student load OPEN</a:t>
            </a:r>
            <a:r>
              <a:rPr lang="en-US" baseline="0" dirty="0" smtClean="0"/>
              <a:t> CPN on to their personal computer and briefly help them locate the tools will help them begin to understand how to use electronic software. Helping them load the Bowditch Bay Chart will help them understand the chart loading process without choosing charts for them.  </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5400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People</a:t>
            </a:r>
            <a:r>
              <a:rPr lang="en-US" baseline="0" dirty="0" smtClean="0"/>
              <a:t> look for everything online today. If you were a new boater how attractive would this information be to you? If all I want is information then just buy the content online!</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Creating an assignment</a:t>
            </a:r>
            <a:r>
              <a:rPr lang="en-US" baseline="0" dirty="0" smtClean="0"/>
              <a:t> will help the learner use the plotting components of the electronic software. The important discussion will be during the next class or in email exchanges when the student either asks for more help and describes their solution to the assignment. We are in a different learning environment today. Many solutions to problems can be found online at site such as U Tube whether you want to fix a faucet or change a fan belt on an automobile. Thinking that we do not enter that environment is not wise in today’s connected world. Helping people learn to use electronic software should be a stronger focus of our curriculum. If we do not prove valuable for the navigator, technology will move on without our support.</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Instructor questions that would help the student think about learning</a:t>
            </a:r>
            <a:r>
              <a:rPr lang="en-US" baseline="0" dirty="0" smtClean="0"/>
              <a:t> to plot electronically. </a:t>
            </a:r>
            <a:r>
              <a:rPr lang="en-US" dirty="0" smtClean="0"/>
              <a:t>What makes this a good route choice? Why do you use waypoints instead of a straight route? Why not go to a single waypoint then turn toward RG “D”? The assignment solution does not look very different to someone teaching Piloting. I believe it will look</a:t>
            </a:r>
            <a:r>
              <a:rPr lang="en-US" baseline="0" dirty="0" smtClean="0"/>
              <a:t> entirely different to a young person doing the plotting. They may not be familiar with paper charts. They will solve the “problems by manipulating a software program. Today’s mariner uses a chart plotter first and paper charts as a backup. </a:t>
            </a:r>
            <a:r>
              <a:rPr lang="en-US" b="1" baseline="0" dirty="0" smtClean="0"/>
              <a:t>Why not teach the procedures the way people will use them?</a:t>
            </a:r>
            <a:r>
              <a:rPr lang="en-US" baseline="0" dirty="0" smtClean="0"/>
              <a:t> Planning for student interaction with the software is a much stronger learning experience then drawing it in front of them and telling them how to plot.</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questions help the learner think about what they learned in the activity. By reprocessing</a:t>
            </a:r>
            <a:r>
              <a:rPr lang="en-US" baseline="0" dirty="0" smtClean="0"/>
              <a:t> the information the student strengthens the connections in the brain and creates a stronger memory pattern. Notice that my questions focus only on the plotting activity. The instructor would also ask questions regarding the use of the software.</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 should have different choices.</a:t>
            </a:r>
            <a:r>
              <a:rPr lang="en-US" baseline="0" dirty="0" smtClean="0"/>
              <a:t> </a:t>
            </a:r>
            <a:r>
              <a:rPr lang="en-US" dirty="0" smtClean="0"/>
              <a:t>Why might this a good route choice? What</a:t>
            </a:r>
            <a:r>
              <a:rPr lang="en-US" baseline="0" dirty="0" smtClean="0"/>
              <a:t> conditions would make this choice a better route to follow? Why have two choices for answers? THIS IS A BRIEF EXAMPLE to illustrate blended learning. The interaction with the student becomes more important with less face time. </a:t>
            </a:r>
            <a:r>
              <a:rPr lang="en-US" b="1" baseline="0" dirty="0" smtClean="0"/>
              <a:t>Carefully planned questions become much more important</a:t>
            </a:r>
            <a:r>
              <a:rPr lang="en-US" b="1" baseline="0" dirty="0" smtClean="0"/>
              <a:t>. </a:t>
            </a:r>
            <a:r>
              <a:rPr lang="en-US" b="0" baseline="0" dirty="0" smtClean="0"/>
              <a:t>Open ended questions or activities create thinking that allow the student to put their own imprint on understanding. Having the student explain the route choice helps the instructor understand student thinking.</a:t>
            </a:r>
            <a:endParaRPr lang="en-US" b="1"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Bob Potter uses this site to</a:t>
            </a:r>
            <a:r>
              <a:rPr lang="en-US" baseline="0" dirty="0" smtClean="0"/>
              <a:t> help students with knots. If the student practices the knots at this site then they can learn other content in class. If it is their skill to learn then you are supporting them. What is their confidence level? </a:t>
            </a:r>
            <a:r>
              <a:rPr lang="en-US" b="1" baseline="0" dirty="0" smtClean="0"/>
              <a:t>An example of how to check might be to ask the following questions: How well do you feel you have learned the knots? </a:t>
            </a:r>
            <a:r>
              <a:rPr lang="en-US" baseline="0" dirty="0" smtClean="0"/>
              <a:t>They can raise their hand to tell you. One finger, I still need help, 2 fingers I have it but can still practice, 3 fingers I am comfort doing the knot, 4 fingers I can teach someone else how to tie the knot, 5 fingers I can tie the knot with my eyes closed or behind my back, </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Members can watch</a:t>
            </a:r>
            <a:r>
              <a:rPr lang="en-US" baseline="0" dirty="0" smtClean="0"/>
              <a:t> the video as many times as they wish to understand the use of the spring line. The instructor could ask the student to apply the use of the spring line to a stern in docking situation, for example, to see if they can transfer understanding to a different spring line use.</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t>
            </a:r>
            <a:r>
              <a:rPr lang="en-US" baseline="0" dirty="0" smtClean="0"/>
              <a:t> important component of online learning is helping the student think about that content. Helping the student reprocess the content will strengthen long term memory. It is important that the student works with the information. If the instructor repeats the information in the video little learning has occurred. There is not time or room to put all the potential questions up for viewing or discussion. Other examples: How many lines are attached to the boat when you make the maneuver to move the boat to the dock? Why are the lines attached to that specific cleat on the boat? Are there other ways to use a spring line, steering wheel and throttle to move the boat toward the dock?</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Today’s presentation is a information communication. Time</a:t>
            </a:r>
            <a:r>
              <a:rPr lang="en-US" baseline="0" dirty="0" smtClean="0"/>
              <a:t> is not available to do any training or lengthy discussions on the topic of blended learning.</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Power Point slides are a good way to organize</a:t>
            </a:r>
            <a:r>
              <a:rPr lang="en-US" baseline="0" dirty="0" smtClean="0"/>
              <a:t> content for a presentation. Is presentation the best way to help people learn the skills to be a recreational boater? </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work world has changed with the expectation that people will have and use online skills and knowledge. It is how we get things done today. I believe that asynchronous learning will be a much more effective structure for online content. Perhaps people need to understand what is behind the why or how something works. Maybe they need to know when to use something or decide on the best way to do something. For example on the water decisions take several pieces of information to make choices. Maybe our work will be more valuable in helping the recreational boater put the knowledge together instead of explaining individual procedures.</a:t>
            </a:r>
          </a:p>
          <a:p>
            <a:r>
              <a:rPr lang="en-US" baseline="0" dirty="0" smtClean="0"/>
              <a:t>People will make quick choices for ROI when it comes to using time.</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is a recent ad received in my </a:t>
            </a:r>
            <a:r>
              <a:rPr lang="en-US" baseline="0" dirty="0" err="1" smtClean="0"/>
              <a:t>e</a:t>
            </a:r>
            <a:r>
              <a:rPr lang="en-US" baseline="0" dirty="0" smtClean="0"/>
              <a:t> mail from my software provider. I have not tried dock-to-dock auto routing. It does work on I Phones and I Pad. But it certainly challenges our paper charting focus. The question for today’s presentation is:</a:t>
            </a:r>
          </a:p>
          <a:p>
            <a:r>
              <a:rPr lang="en-US" b="1" baseline="0" dirty="0" smtClean="0"/>
              <a:t>How does the existence of the apps cause us to adjust how we teach the content of our courses and seminars?</a:t>
            </a:r>
            <a:r>
              <a:rPr lang="en-US" b="1" dirty="0" smtClean="0"/>
              <a:t> </a:t>
            </a:r>
          </a:p>
          <a:p>
            <a:r>
              <a:rPr lang="en-US" dirty="0" smtClean="0"/>
              <a:t>(I do not think that automated programs will be as effective as a personal coach in helping people</a:t>
            </a:r>
            <a:r>
              <a:rPr lang="en-US" baseline="0" dirty="0" smtClean="0"/>
              <a:t> build skills)</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 recent article pointed out that programs were not as effective as people in helping improve performance. (NY Times 11-17-15, page D 5 – “For Coaching, Humans Outdo Technology” ). The author points out that Apps meant to improve athletic performance do not take individual differences into account. Squadron instruction can do better than Apps in helping a person improve their boating skills.</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working definition for today’s seminar focuses on using online learning to allow students to work out of the classroom to complete assignments. This</a:t>
            </a:r>
            <a:r>
              <a:rPr lang="en-US" baseline="0" dirty="0" smtClean="0"/>
              <a:t> definition can be found on page three of “Getting Started With Blended Learning” by William Kist. ASCD published the book in 2015. ISBN: 978-1-4166-2119-5. The key word is structured. </a:t>
            </a:r>
            <a:r>
              <a:rPr lang="en-US" b="1" baseline="0" dirty="0" smtClean="0"/>
              <a:t>Blended learning requires a plan to decide what part of the content may be more effective online and what part of the content is more successful in a face to face learning environment. </a:t>
            </a:r>
            <a:r>
              <a:rPr lang="en-US" b="0" baseline="0" dirty="0" smtClean="0"/>
              <a:t>There is less face to face time with blended learning</a:t>
            </a:r>
            <a:endParaRPr lang="en-US" b="1"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blend is teaching</a:t>
            </a:r>
            <a:r>
              <a:rPr lang="en-US" baseline="0" dirty="0" smtClean="0"/>
              <a:t> with technology. Teachers, school districts and higher education can create a structure that works with their program. Organizations can create online content to meet the needs of members and the educational program. USPS can start slowly and make small course adaptations. It is a different way of thinking about teaching. Technology is used to present content in different formats. An familiar example could be our boating simulator. Using the BSVT the person “operates the boat” to try and see what worked. The “coach” may ask some questions or give a brief explanation of how a boat steers and let the person try that to understand how to steer into a slip. As the person begins to understand the correct procedure the “coach” will reinforce the positive actions and help the student understand the corrections needed for success. The instructor becomes the “guide on the side”.</a:t>
            </a:r>
          </a:p>
          <a:p>
            <a:r>
              <a:rPr lang="en-US" baseline="0" dirty="0" smtClean="0"/>
              <a:t>Has anyone in the audience “coached” a person using the virtual trainer? The person using the machine is experiencing the learning and we are assisting them  in that learning experience.</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 us be clear! This is not a picture of your typical USPS instructor. Blended learning requires</a:t>
            </a:r>
            <a:r>
              <a:rPr lang="en-US" baseline="0" dirty="0" smtClean="0"/>
              <a:t> planning for successful online learning. Creating some content for online learning opens more options to build experience with content or  learning activities. One step at a time will allow a person to build understanding and confidence in the process and procedures.  </a:t>
            </a:r>
            <a:endParaRPr lang="en-US" dirty="0"/>
          </a:p>
        </p:txBody>
      </p:sp>
      <p:sp>
        <p:nvSpPr>
          <p:cNvPr id="4" name="Slide Number Placeholder 3"/>
          <p:cNvSpPr>
            <a:spLocks noGrp="1"/>
          </p:cNvSpPr>
          <p:nvPr>
            <p:ph type="sldNum" sz="quarter" idx="10"/>
          </p:nvPr>
        </p:nvSpPr>
        <p:spPr/>
        <p:txBody>
          <a:bodyPr/>
          <a:lstStyle/>
          <a:p>
            <a:fld id="{757045D9-70B2-6A4C-8D4F-5040D4C9B1C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F1511A4-2C2B-DD4F-AAD2-68922EEC7170}" type="datetimeFigureOut">
              <a:rPr lang="en-US" smtClean="0"/>
              <a:pPr/>
              <a:t>2/16/16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75F967B-A604-6546-9B13-23B4BB0086F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1511A4-2C2B-DD4F-AAD2-68922EEC7170}"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1511A4-2C2B-DD4F-AAD2-68922EEC7170}"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1511A4-2C2B-DD4F-AAD2-68922EEC7170}"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F1511A4-2C2B-DD4F-AAD2-68922EEC7170}"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F967B-A604-6546-9B13-23B4BB0086F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F1511A4-2C2B-DD4F-AAD2-68922EEC7170}" type="datetimeFigureOut">
              <a:rPr lang="en-US" smtClean="0"/>
              <a:pPr/>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F1511A4-2C2B-DD4F-AAD2-68922EEC7170}" type="datetimeFigureOut">
              <a:rPr lang="en-US" smtClean="0"/>
              <a:pPr/>
              <a:t>2/16/16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F1511A4-2C2B-DD4F-AAD2-68922EEC7170}" type="datetimeFigureOut">
              <a:rPr lang="en-US" smtClean="0"/>
              <a:pPr/>
              <a:t>2/16/16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511A4-2C2B-DD4F-AAD2-68922EEC7170}" type="datetimeFigureOut">
              <a:rPr lang="en-US" smtClean="0"/>
              <a:pPr/>
              <a:t>2/16/16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F1511A4-2C2B-DD4F-AAD2-68922EEC7170}" type="datetimeFigureOut">
              <a:rPr lang="en-US" smtClean="0"/>
              <a:pPr/>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F967B-A604-6546-9B13-23B4BB0086F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F1511A4-2C2B-DD4F-AAD2-68922EEC7170}" type="datetimeFigureOut">
              <a:rPr lang="en-US" smtClean="0"/>
              <a:pPr/>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275F967B-A604-6546-9B13-23B4BB0086FA}"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F1511A4-2C2B-DD4F-AAD2-68922EEC7170}" type="datetimeFigureOut">
              <a:rPr lang="en-US" smtClean="0"/>
              <a:pPr/>
              <a:t>2/16/16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75F967B-A604-6546-9B13-23B4BB0086FA}"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slide" Target="slide4.xml"/><Relationship Id="rId5" Type="http://schemas.microsoft.com/office/2007/relationships/media" Target="../media/media2.mp4"/><Relationship Id="rId6" Type="http://schemas.openxmlformats.org/officeDocument/2006/relationships/image" Target="../media/image7.png"/><Relationship Id="rId1" Type="http://schemas.openxmlformats.org/officeDocument/2006/relationships/video" Target="../media/media2.mp4"/><Relationship Id="rId2"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12.png"/><Relationship Id="rId1" Type="http://schemas.openxmlformats.org/officeDocument/2006/relationships/video" Target="file://localhost/Users/robertrayburn/Downloads/Working%20with%20a%20Spring%20Line%20Mix%201-Windows%20HQ%20TC%204.wmv" TargetMode="Externa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mailto:r.e.rayburn@sbcglobal.ne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Blended Learning</a:t>
            </a:r>
            <a:endParaRPr lang="en-US" sz="6600" dirty="0"/>
          </a:p>
        </p:txBody>
      </p:sp>
      <p:sp>
        <p:nvSpPr>
          <p:cNvPr id="3" name="Subtitle 2"/>
          <p:cNvSpPr>
            <a:spLocks noGrp="1"/>
          </p:cNvSpPr>
          <p:nvPr>
            <p:ph type="subTitle" idx="1"/>
          </p:nvPr>
        </p:nvSpPr>
        <p:spPr/>
        <p:txBody>
          <a:bodyPr>
            <a:normAutofit/>
          </a:bodyPr>
          <a:lstStyle/>
          <a:p>
            <a:r>
              <a:rPr lang="en-US" sz="3600" dirty="0" smtClean="0"/>
              <a:t>Squadron Education: </a:t>
            </a:r>
          </a:p>
          <a:p>
            <a:r>
              <a:rPr lang="en-US" dirty="0" smtClean="0"/>
              <a:t>Using Technology to </a:t>
            </a:r>
          </a:p>
          <a:p>
            <a:r>
              <a:rPr lang="en-US" dirty="0" smtClean="0"/>
              <a:t>Attract &amp; Engage Students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Different Learning Plan</a:t>
            </a:r>
            <a:endParaRPr lang="en-US" dirty="0"/>
          </a:p>
        </p:txBody>
      </p:sp>
      <p:sp>
        <p:nvSpPr>
          <p:cNvPr id="3" name="Content Placeholder 2"/>
          <p:cNvSpPr>
            <a:spLocks noGrp="1"/>
          </p:cNvSpPr>
          <p:nvPr>
            <p:ph idx="1"/>
          </p:nvPr>
        </p:nvSpPr>
        <p:spPr/>
        <p:txBody>
          <a:bodyPr>
            <a:normAutofit/>
          </a:bodyPr>
          <a:lstStyle/>
          <a:p>
            <a:r>
              <a:rPr lang="en-US" dirty="0" smtClean="0"/>
              <a:t>Presentation of some content is online.</a:t>
            </a:r>
          </a:p>
          <a:p>
            <a:r>
              <a:rPr lang="en-US" dirty="0" smtClean="0"/>
              <a:t>With online content the instructor role changes to guiding the learner.</a:t>
            </a:r>
          </a:p>
          <a:p>
            <a:pPr lvl="1"/>
            <a:r>
              <a:rPr lang="en-US" dirty="0" smtClean="0"/>
              <a:t>Setting student expectations to work online</a:t>
            </a:r>
          </a:p>
          <a:p>
            <a:pPr lvl="1"/>
            <a:r>
              <a:rPr lang="en-US" dirty="0" smtClean="0"/>
              <a:t>Find out what the student understands from working online.</a:t>
            </a:r>
          </a:p>
          <a:p>
            <a:pPr lvl="1"/>
            <a:r>
              <a:rPr lang="en-US" dirty="0" smtClean="0"/>
              <a:t>Class room time is used to practice content or build experience.	</a:t>
            </a:r>
          </a:p>
          <a:p>
            <a:pPr lvl="1">
              <a:buNone/>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 be Individually Developed</a:t>
            </a:r>
            <a:endParaRPr lang="en-US" dirty="0"/>
          </a:p>
        </p:txBody>
      </p:sp>
      <p:sp>
        <p:nvSpPr>
          <p:cNvPr id="3" name="Content Placeholder 2"/>
          <p:cNvSpPr>
            <a:spLocks noGrp="1"/>
          </p:cNvSpPr>
          <p:nvPr>
            <p:ph idx="1"/>
          </p:nvPr>
        </p:nvSpPr>
        <p:spPr/>
        <p:txBody>
          <a:bodyPr>
            <a:normAutofit/>
          </a:bodyPr>
          <a:lstStyle/>
          <a:p>
            <a:r>
              <a:rPr lang="en-US" dirty="0" smtClean="0"/>
              <a:t>Blended learning does not need to be an elaborate process.</a:t>
            </a:r>
          </a:p>
          <a:p>
            <a:r>
              <a:rPr lang="en-US" dirty="0" smtClean="0"/>
              <a:t>What part of the content could be structured for effective online learning? </a:t>
            </a:r>
          </a:p>
          <a:p>
            <a:r>
              <a:rPr lang="en-US" dirty="0" smtClean="0"/>
              <a:t>Assignments or activities placed on line could be:</a:t>
            </a:r>
          </a:p>
          <a:p>
            <a:pPr lvl="1"/>
            <a:r>
              <a:rPr lang="en-US" dirty="0" smtClean="0"/>
              <a:t>A taped presentation or You Tube Video web site </a:t>
            </a:r>
          </a:p>
          <a:p>
            <a:pPr lvl="1"/>
            <a:r>
              <a:rPr lang="en-US" dirty="0" smtClean="0"/>
              <a:t>Web site – Animated Knots By Grog –practice knots</a:t>
            </a:r>
          </a:p>
          <a:p>
            <a:pPr lvl="1"/>
            <a:r>
              <a:rPr lang="en-US" dirty="0" smtClean="0"/>
              <a:t>Longer term assignments that do not fit into a typical classroom schedule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CPN Charting Software</a:t>
            </a:r>
            <a:endParaRPr lang="en-US" dirty="0"/>
          </a:p>
        </p:txBody>
      </p:sp>
      <p:sp>
        <p:nvSpPr>
          <p:cNvPr id="3" name="Content Placeholder 2"/>
          <p:cNvSpPr>
            <a:spLocks noGrp="1"/>
          </p:cNvSpPr>
          <p:nvPr>
            <p:ph idx="1"/>
          </p:nvPr>
        </p:nvSpPr>
        <p:spPr/>
        <p:txBody>
          <a:bodyPr>
            <a:normAutofit/>
          </a:bodyPr>
          <a:lstStyle/>
          <a:p>
            <a:r>
              <a:rPr lang="en-US" dirty="0" smtClean="0"/>
              <a:t>Chart viewer,  Chart Plotter, Navigation software</a:t>
            </a:r>
          </a:p>
          <a:p>
            <a:r>
              <a:rPr lang="en-US" dirty="0" smtClean="0"/>
              <a:t>We will show the blended learning approach to teach electronic plotting.</a:t>
            </a:r>
          </a:p>
          <a:p>
            <a:r>
              <a:rPr lang="en-US" dirty="0" smtClean="0"/>
              <a:t> The new boater should build plotting knowledge by using electronic plotting tools. </a:t>
            </a:r>
          </a:p>
          <a:p>
            <a:r>
              <a:rPr lang="en-US" dirty="0" smtClean="0"/>
              <a:t>The ROI (</a:t>
            </a:r>
            <a:r>
              <a:rPr lang="en-US" sz="2800" dirty="0" smtClean="0"/>
              <a:t>return on investment</a:t>
            </a:r>
            <a:r>
              <a:rPr lang="en-US" dirty="0" smtClean="0"/>
              <a:t>) time for the learner is much more efficient. </a:t>
            </a:r>
          </a:p>
          <a:p>
            <a:pPr>
              <a:buNone/>
            </a:pPr>
            <a:endParaRPr lang="en-US" dirty="0" smtClean="0"/>
          </a:p>
          <a:p>
            <a:endParaRPr 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LaCor-4.0.png"/>
          <p:cNvPicPr>
            <a:picLocks noChangeAspect="1"/>
          </p:cNvPicPr>
          <p:nvPr/>
        </p:nvPicPr>
        <p:blipFill>
          <a:blip r:embed="rId3"/>
          <a:stretch>
            <a:fillRect/>
          </a:stretch>
        </p:blipFill>
        <p:spPr>
          <a:xfrm>
            <a:off x="1587500" y="1383173"/>
            <a:ext cx="6184900" cy="4776326"/>
          </a:xfrm>
          <a:prstGeom prst="rect">
            <a:avLst/>
          </a:prstGeom>
        </p:spPr>
      </p:pic>
      <p:sp>
        <p:nvSpPr>
          <p:cNvPr id="3" name="Title 2"/>
          <p:cNvSpPr>
            <a:spLocks noGrp="1"/>
          </p:cNvSpPr>
          <p:nvPr>
            <p:ph type="title"/>
          </p:nvPr>
        </p:nvSpPr>
        <p:spPr>
          <a:xfrm>
            <a:off x="457200" y="240173"/>
            <a:ext cx="8305800" cy="1143000"/>
          </a:xfrm>
        </p:spPr>
        <p:txBody>
          <a:bodyPr/>
          <a:lstStyle/>
          <a:p>
            <a:pPr algn="ctr"/>
            <a:r>
              <a:rPr lang="en-US" dirty="0" smtClean="0"/>
              <a:t>Download OPEN CPN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Increase Comfort Level</a:t>
            </a:r>
            <a:endParaRPr lang="en-US" dirty="0"/>
          </a:p>
        </p:txBody>
      </p:sp>
      <p:sp>
        <p:nvSpPr>
          <p:cNvPr id="4" name="Content Placeholder 3"/>
          <p:cNvSpPr>
            <a:spLocks noGrp="1"/>
          </p:cNvSpPr>
          <p:nvPr>
            <p:ph idx="1"/>
          </p:nvPr>
        </p:nvSpPr>
        <p:spPr/>
        <p:txBody>
          <a:bodyPr/>
          <a:lstStyle/>
          <a:p>
            <a:r>
              <a:rPr lang="en-US" dirty="0" smtClean="0"/>
              <a:t>Helping the student load OPEN CPN will build  confidence to use it for plotting.</a:t>
            </a:r>
          </a:p>
          <a:p>
            <a:r>
              <a:rPr lang="en-US" dirty="0" smtClean="0"/>
              <a:t>Loading the Bowditch Bay Chart demonstrates the process of importing charts.</a:t>
            </a:r>
          </a:p>
          <a:p>
            <a:r>
              <a:rPr lang="en-US" dirty="0" smtClean="0"/>
              <a:t>Teach understanding of how the plotter works.</a:t>
            </a:r>
          </a:p>
          <a:p>
            <a:r>
              <a:rPr lang="en-US" dirty="0" smtClean="0"/>
              <a:t>OPEN CPN can become a common means of discussing individual members chart plotters.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Open CPN Tool Bar</a:t>
            </a:r>
            <a:endParaRPr lang="en-US" dirty="0"/>
          </a:p>
        </p:txBody>
      </p:sp>
      <p:pic>
        <p:nvPicPr>
          <p:cNvPr id="5" name="Picture 4"/>
          <p:cNvPicPr>
            <a:picLocks noChangeAspect="1"/>
          </p:cNvPicPr>
          <p:nvPr/>
        </p:nvPicPr>
        <p:blipFill>
          <a:blip r:embed="rId3"/>
          <a:stretch>
            <a:fillRect/>
          </a:stretch>
        </p:blipFill>
        <p:spPr>
          <a:xfrm>
            <a:off x="838200" y="2406650"/>
            <a:ext cx="7251700" cy="20447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Place Plotting Skills Online?</a:t>
            </a:r>
            <a:endParaRPr lang="en-US" dirty="0"/>
          </a:p>
        </p:txBody>
      </p:sp>
      <p:sp>
        <p:nvSpPr>
          <p:cNvPr id="3" name="Content Placeholder 2"/>
          <p:cNvSpPr>
            <a:spLocks noGrp="1"/>
          </p:cNvSpPr>
          <p:nvPr>
            <p:ph idx="1"/>
          </p:nvPr>
        </p:nvSpPr>
        <p:spPr/>
        <p:txBody>
          <a:bodyPr/>
          <a:lstStyle/>
          <a:p>
            <a:r>
              <a:rPr lang="en-US" dirty="0" smtClean="0"/>
              <a:t>The student can view the plotting demonstrations as needed to complete the assignment. </a:t>
            </a:r>
          </a:p>
          <a:p>
            <a:r>
              <a:rPr lang="en-US" dirty="0" smtClean="0"/>
              <a:t>Can you give another reason for plotting online?</a:t>
            </a:r>
          </a:p>
          <a:p>
            <a:r>
              <a:rPr lang="en-US" dirty="0" smtClean="0"/>
              <a:t>Another reason?</a:t>
            </a:r>
          </a:p>
          <a:p>
            <a:r>
              <a:rPr lang="en-US" dirty="0" smtClean="0"/>
              <a:t>Another reason?</a:t>
            </a:r>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Online Help Videos</a:t>
            </a:r>
            <a:endParaRPr lang="en-US" dirty="0"/>
          </a:p>
        </p:txBody>
      </p:sp>
      <p:sp>
        <p:nvSpPr>
          <p:cNvPr id="3" name="Content Placeholder 2"/>
          <p:cNvSpPr>
            <a:spLocks noGrp="1"/>
          </p:cNvSpPr>
          <p:nvPr>
            <p:ph idx="1"/>
          </p:nvPr>
        </p:nvSpPr>
        <p:spPr>
          <a:xfrm>
            <a:off x="457200" y="1935480"/>
            <a:ext cx="8229600" cy="2077720"/>
          </a:xfrm>
        </p:spPr>
        <p:txBody>
          <a:bodyPr/>
          <a:lstStyle/>
          <a:p>
            <a:r>
              <a:rPr lang="en-US" dirty="0" smtClean="0"/>
              <a:t>Overview to Support Online Learning</a:t>
            </a:r>
          </a:p>
          <a:p>
            <a:r>
              <a:rPr lang="en-US" b="1" dirty="0" smtClean="0"/>
              <a:t>Creating a Route – show today.</a:t>
            </a:r>
          </a:p>
          <a:p>
            <a:r>
              <a:rPr lang="en-US" dirty="0" smtClean="0">
                <a:solidFill>
                  <a:srgbClr val="000000"/>
                </a:solidFill>
              </a:rPr>
              <a:t>Editing a Route</a:t>
            </a:r>
          </a:p>
          <a:p>
            <a:r>
              <a:rPr lang="en-US" dirty="0" smtClean="0">
                <a:solidFill>
                  <a:srgbClr val="000000"/>
                </a:solidFill>
              </a:rPr>
              <a:t>Managing Route Properties</a:t>
            </a:r>
          </a:p>
        </p:txBody>
      </p:sp>
      <p:sp>
        <p:nvSpPr>
          <p:cNvPr id="5" name="TextBox 4"/>
          <p:cNvSpPr txBox="1"/>
          <p:nvPr/>
        </p:nvSpPr>
        <p:spPr>
          <a:xfrm>
            <a:off x="677333" y="4013200"/>
            <a:ext cx="7213600" cy="1569660"/>
          </a:xfrm>
          <a:prstGeom prst="rect">
            <a:avLst/>
          </a:prstGeom>
          <a:noFill/>
        </p:spPr>
        <p:txBody>
          <a:bodyPr wrap="square" rtlCol="0">
            <a:spAutoFit/>
          </a:bodyPr>
          <a:lstStyle/>
          <a:p>
            <a:r>
              <a:rPr lang="en-US" sz="2600" dirty="0" smtClean="0">
                <a:solidFill>
                  <a:srgbClr val="000000"/>
                </a:solidFill>
              </a:rPr>
              <a:t>NOTE: Do not repeat the content, find out what the person understands or needs to strengthen to learn.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mph" presetSubtype="0" fill="hold" grpId="1" nodeType="clickEffect">
                                  <p:stCondLst>
                                    <p:cond delay="0"/>
                                  </p:stCondLst>
                                  <p:iterate type="lt">
                                    <p:tmPct val="4000"/>
                                  </p:iterate>
                                  <p:childTnLst>
                                    <p:set>
                                      <p:cBhvr override="childStyle">
                                        <p:cTn id="12"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0546" name="Rectangle 2"/>
          <p:cNvSpPr>
            <a:spLocks noGrp="1" noChangeArrowheads="1"/>
          </p:cNvSpPr>
          <p:nvPr>
            <p:ph type="ctrTitle"/>
          </p:nvPr>
        </p:nvSpPr>
        <p:spPr>
          <a:xfrm>
            <a:off x="2556934" y="926602"/>
            <a:ext cx="4250266" cy="483596"/>
          </a:xfrm>
        </p:spPr>
        <p:txBody>
          <a:bodyPr>
            <a:normAutofit/>
          </a:bodyPr>
          <a:lstStyle/>
          <a:p>
            <a:r>
              <a:rPr lang="en-US" sz="2400" dirty="0" smtClean="0">
                <a:solidFill>
                  <a:srgbClr val="CCECFF"/>
                </a:solidFill>
              </a:rPr>
              <a:t>Creating a Route in OPEN CPN </a:t>
            </a:r>
            <a:endParaRPr lang="en-US" sz="2400" dirty="0">
              <a:solidFill>
                <a:srgbClr val="CCECFF"/>
              </a:solidFill>
            </a:endParaRPr>
          </a:p>
        </p:txBody>
      </p:sp>
      <p:sp>
        <p:nvSpPr>
          <p:cNvPr id="2" name="Slide Number Placeholder 1"/>
          <p:cNvSpPr>
            <a:spLocks noGrp="1"/>
          </p:cNvSpPr>
          <p:nvPr>
            <p:ph type="sldNum" sz="quarter" idx="12"/>
          </p:nvPr>
        </p:nvSpPr>
        <p:spPr>
          <a:xfrm>
            <a:off x="8204244" y="6620222"/>
            <a:ext cx="939756" cy="237779"/>
          </a:xfrm>
        </p:spPr>
        <p:txBody>
          <a:bodyPr/>
          <a:lstStyle/>
          <a:p>
            <a:pPr algn="ctr"/>
            <a:r>
              <a:rPr lang="en-US" dirty="0" smtClean="0">
                <a:solidFill>
                  <a:srgbClr val="FFFFFF"/>
                </a:solidFill>
              </a:rPr>
              <a:t>Slide </a:t>
            </a:r>
            <a:fld id="{25595AA0-3D45-4391-AE43-D103D1FA237D}" type="slidenum">
              <a:rPr lang="en-US" smtClean="0">
                <a:solidFill>
                  <a:srgbClr val="FFFFFF"/>
                </a:solidFill>
              </a:rPr>
              <a:pPr algn="ctr"/>
              <a:t>18</a:t>
            </a:fld>
            <a:endParaRPr lang="en-US" dirty="0">
              <a:solidFill>
                <a:srgbClr val="FFFFFF"/>
              </a:solidFill>
            </a:endParaRPr>
          </a:p>
        </p:txBody>
      </p:sp>
      <p:sp>
        <p:nvSpPr>
          <p:cNvPr id="1900547" name="Rectangle 3"/>
          <p:cNvSpPr>
            <a:spLocks noChangeArrowheads="1"/>
          </p:cNvSpPr>
          <p:nvPr/>
        </p:nvSpPr>
        <p:spPr bwMode="auto">
          <a:xfrm>
            <a:off x="1743075" y="171450"/>
            <a:ext cx="5886450" cy="996950"/>
          </a:xfrm>
          <a:prstGeom prst="rect">
            <a:avLst/>
          </a:prstGeom>
          <a:noFill/>
          <a:ln w="9525">
            <a:noFill/>
            <a:miter lim="800000"/>
            <a:headEnd/>
            <a:tailEnd/>
          </a:ln>
          <a:effectLst/>
        </p:spPr>
        <p:txBody>
          <a:bodyPr anchor="ctr"/>
          <a:lstStyle/>
          <a:p>
            <a:pPr algn="ctr" fontAlgn="base">
              <a:spcBef>
                <a:spcPct val="0"/>
              </a:spcBef>
              <a:spcAft>
                <a:spcPct val="0"/>
              </a:spcAft>
            </a:pPr>
            <a:r>
              <a:rPr lang="en-US" sz="2800" dirty="0">
                <a:solidFill>
                  <a:srgbClr val="CCCCFF"/>
                </a:solidFill>
              </a:rPr>
              <a:t>United States Power Squadrons </a:t>
            </a:r>
            <a:r>
              <a:rPr lang="en-US" sz="2800" baseline="30000" dirty="0">
                <a:solidFill>
                  <a:srgbClr val="CCCCFF"/>
                </a:solidFill>
              </a:rPr>
              <a:t>®</a:t>
            </a:r>
            <a:r>
              <a:rPr lang="en-US" sz="2800" baseline="30000" dirty="0">
                <a:solidFill>
                  <a:srgbClr val="FFFF00"/>
                </a:solidFill>
              </a:rPr>
              <a:t/>
            </a:r>
            <a:br>
              <a:rPr lang="en-US" sz="2800" baseline="30000" dirty="0">
                <a:solidFill>
                  <a:srgbClr val="FFFF00"/>
                </a:solidFill>
              </a:rPr>
            </a:br>
            <a:endParaRPr lang="en-US" sz="1000" baseline="30000" dirty="0">
              <a:solidFill>
                <a:srgbClr val="FFFF00"/>
              </a:solidFill>
            </a:endParaRPr>
          </a:p>
          <a:p>
            <a:pPr algn="ctr" fontAlgn="base">
              <a:spcBef>
                <a:spcPct val="0"/>
              </a:spcBef>
              <a:spcAft>
                <a:spcPct val="0"/>
              </a:spcAft>
            </a:pPr>
            <a:endParaRPr lang="en-US" b="1" baseline="30000" dirty="0">
              <a:solidFill>
                <a:srgbClr val="CCCCFF"/>
              </a:solidFill>
            </a:endParaRPr>
          </a:p>
        </p:txBody>
      </p:sp>
      <p:sp>
        <p:nvSpPr>
          <p:cNvPr id="7" name="TextBox 6">
            <a:hlinkClick r:id="rId4" action="ppaction://hlinksldjump"/>
          </p:cNvPr>
          <p:cNvSpPr txBox="1"/>
          <p:nvPr/>
        </p:nvSpPr>
        <p:spPr>
          <a:xfrm>
            <a:off x="8352925" y="6250889"/>
            <a:ext cx="642395" cy="369332"/>
          </a:xfrm>
          <a:prstGeom prst="rect">
            <a:avLst/>
          </a:prstGeom>
          <a:solidFill>
            <a:srgbClr val="FF0000"/>
          </a:solidFill>
        </p:spPr>
        <p:txBody>
          <a:bodyPr wrap="square" rtlCol="0">
            <a:spAutoFit/>
          </a:bodyPr>
          <a:lstStyle/>
          <a:p>
            <a:pPr algn="ctr"/>
            <a:r>
              <a:rPr lang="en-US" dirty="0" smtClean="0">
                <a:solidFill>
                  <a:schemeClr val="bg1"/>
                </a:solidFill>
              </a:rPr>
              <a:t>Back</a:t>
            </a:r>
            <a:endParaRPr lang="en-US" dirty="0">
              <a:solidFill>
                <a:schemeClr val="bg1"/>
              </a:solidFill>
            </a:endParaRPr>
          </a:p>
        </p:txBody>
      </p:sp>
      <p:pic>
        <p:nvPicPr>
          <p:cNvPr id="6" name="DE0B43B">
            <a:hlinkClick r:id="" action="ppaction://media"/>
          </p:cNvPr>
          <p:cNvPicPr/>
          <p:nvPr>
            <a:videoFile r:link="rId1"/>
            <p:extLst>
              <p:ext uri="{DAA4B4D4-6D71-4841-9C94-3DE7FCFB9230}">
                <p14:medi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r:embed="rId5"/>
              </p:ext>
            </p:extLst>
          </p:nvPr>
        </p:nvPicPr>
        <p:blipFill>
          <a:blip r:embed="rId6"/>
          <a:stretch>
            <a:fillRect/>
          </a:stretch>
        </p:blipFill>
        <p:spPr>
          <a:xfrm>
            <a:off x="1494411" y="1562896"/>
            <a:ext cx="6697133" cy="468799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49929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305800" cy="921512"/>
          </a:xfrm>
        </p:spPr>
        <p:txBody>
          <a:bodyPr/>
          <a:lstStyle/>
          <a:p>
            <a:pPr algn="ctr"/>
            <a:r>
              <a:rPr lang="en-US" dirty="0" smtClean="0"/>
              <a:t>Practice on Their Schedule</a:t>
            </a:r>
            <a:endParaRPr lang="en-US" dirty="0"/>
          </a:p>
        </p:txBody>
      </p:sp>
      <p:sp>
        <p:nvSpPr>
          <p:cNvPr id="2" name="Slide Number Placeholder 1"/>
          <p:cNvSpPr>
            <a:spLocks noGrp="1"/>
          </p:cNvSpPr>
          <p:nvPr>
            <p:ph type="sldNum" sz="quarter" idx="12"/>
          </p:nvPr>
        </p:nvSpPr>
        <p:spPr/>
        <p:txBody>
          <a:bodyPr/>
          <a:lstStyle/>
          <a:p>
            <a:r>
              <a:rPr lang="en-US" dirty="0" smtClean="0">
                <a:solidFill>
                  <a:srgbClr val="FFFFFF"/>
                </a:solidFill>
              </a:rPr>
              <a:t>Slide </a:t>
            </a:r>
            <a:fld id="{25595AA0-3D45-4391-AE43-D103D1FA237D}" type="slidenum">
              <a:rPr lang="en-US" smtClean="0">
                <a:solidFill>
                  <a:srgbClr val="FFFFFF"/>
                </a:solidFill>
              </a:rPr>
              <a:pPr/>
              <a:t>19</a:t>
            </a:fld>
            <a:endParaRPr lang="en-US" dirty="0">
              <a:solidFill>
                <a:srgbClr val="FFFFFF"/>
              </a:solidFill>
            </a:endParaRPr>
          </a:p>
        </p:txBody>
      </p:sp>
      <p:pic>
        <p:nvPicPr>
          <p:cNvPr id="7" name="Snagit_PPT4A9E"/>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55700" y="1888098"/>
            <a:ext cx="6905307" cy="483337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4181463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8750" y="2162703"/>
            <a:ext cx="3194050" cy="4355523"/>
          </a:xfrm>
          <a:prstGeom prst="rect">
            <a:avLst/>
          </a:prstGeom>
        </p:spPr>
      </p:pic>
      <p:sp>
        <p:nvSpPr>
          <p:cNvPr id="5" name="Title 4"/>
          <p:cNvSpPr>
            <a:spLocks noGrp="1"/>
          </p:cNvSpPr>
          <p:nvPr>
            <p:ph type="title"/>
          </p:nvPr>
        </p:nvSpPr>
        <p:spPr/>
        <p:txBody>
          <a:bodyPr/>
          <a:lstStyle/>
          <a:p>
            <a:pPr algn="ctr"/>
            <a:r>
              <a:rPr lang="en-US" dirty="0" smtClean="0"/>
              <a:t>Is This Our Competition?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04579"/>
          </a:xfrm>
        </p:spPr>
        <p:txBody>
          <a:bodyPr/>
          <a:lstStyle/>
          <a:p>
            <a:pPr algn="ctr"/>
            <a:r>
              <a:rPr lang="en-US" dirty="0" smtClean="0"/>
              <a:t>Online Assignment</a:t>
            </a:r>
            <a:endParaRPr lang="en-US" dirty="0"/>
          </a:p>
        </p:txBody>
      </p:sp>
      <p:sp>
        <p:nvSpPr>
          <p:cNvPr id="3" name="Content Placeholder 2"/>
          <p:cNvSpPr>
            <a:spLocks noGrp="1"/>
          </p:cNvSpPr>
          <p:nvPr>
            <p:ph idx="1"/>
          </p:nvPr>
        </p:nvSpPr>
        <p:spPr/>
        <p:txBody>
          <a:bodyPr>
            <a:normAutofit/>
          </a:bodyPr>
          <a:lstStyle/>
          <a:p>
            <a:r>
              <a:rPr lang="en-US" dirty="0" smtClean="0"/>
              <a:t>Create a route from R “6” in the Oyster River to RG “D” in the North East of the Bowditch Bay Chart. (Explain route choice in class)</a:t>
            </a:r>
          </a:p>
          <a:p>
            <a:r>
              <a:rPr lang="en-US" dirty="0" smtClean="0"/>
              <a:t>The student would be given a location for the training videos and a completion date for the online assignment.</a:t>
            </a:r>
          </a:p>
          <a:p>
            <a:r>
              <a:rPr lang="en-US" dirty="0" smtClean="0"/>
              <a:t>be placed online for use as needed.</a:t>
            </a:r>
          </a:p>
          <a:p>
            <a:r>
              <a:rPr lang="en-US" dirty="0" smtClean="0"/>
              <a:t>Discuss answers during next face-to-face class time. (Student owns the learning!)</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PENCPN Solutuon.png"/>
          <p:cNvPicPr>
            <a:picLocks noChangeAspect="1"/>
          </p:cNvPicPr>
          <p:nvPr/>
        </p:nvPicPr>
        <p:blipFill>
          <a:blip r:embed="rId3"/>
          <a:stretch>
            <a:fillRect/>
          </a:stretch>
        </p:blipFill>
        <p:spPr>
          <a:xfrm>
            <a:off x="855133" y="1422400"/>
            <a:ext cx="7543800" cy="4301572"/>
          </a:xfrm>
          <a:prstGeom prst="rect">
            <a:avLst/>
          </a:prstGeom>
        </p:spPr>
      </p:pic>
      <p:sp>
        <p:nvSpPr>
          <p:cNvPr id="3" name="Title 2"/>
          <p:cNvSpPr>
            <a:spLocks noGrp="1"/>
          </p:cNvSpPr>
          <p:nvPr>
            <p:ph type="title"/>
          </p:nvPr>
        </p:nvSpPr>
        <p:spPr>
          <a:xfrm>
            <a:off x="457200" y="704088"/>
            <a:ext cx="8305800" cy="718312"/>
          </a:xfrm>
        </p:spPr>
        <p:txBody>
          <a:bodyPr>
            <a:normAutofit fontScale="90000"/>
          </a:bodyPr>
          <a:lstStyle/>
          <a:p>
            <a:pPr algn="ctr"/>
            <a:r>
              <a:rPr lang="en-US" dirty="0" smtClean="0"/>
              <a:t>One Solution for the Assignment</a:t>
            </a:r>
            <a:endParaRPr lang="en-US" dirty="0"/>
          </a:p>
        </p:txBody>
      </p:sp>
      <p:sp>
        <p:nvSpPr>
          <p:cNvPr id="5" name="TextBox 4"/>
          <p:cNvSpPr txBox="1"/>
          <p:nvPr/>
        </p:nvSpPr>
        <p:spPr>
          <a:xfrm>
            <a:off x="855133" y="6011333"/>
            <a:ext cx="7543800" cy="372534"/>
          </a:xfrm>
          <a:prstGeom prst="rect">
            <a:avLst/>
          </a:prstGeom>
          <a:noFill/>
        </p:spPr>
        <p:txBody>
          <a:bodyPr wrap="square" rtlCol="0">
            <a:spAutoFit/>
          </a:bodyPr>
          <a:lstStyle/>
          <a:p>
            <a:r>
              <a:rPr lang="en-US" b="1" dirty="0" smtClean="0"/>
              <a:t>Why not teach the procedures the way people will use them?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71662"/>
          </a:xfrm>
        </p:spPr>
        <p:txBody>
          <a:bodyPr>
            <a:normAutofit/>
          </a:bodyPr>
          <a:lstStyle/>
          <a:p>
            <a:pPr algn="ctr"/>
            <a:r>
              <a:rPr lang="en-US" dirty="0" smtClean="0"/>
              <a:t>“Face-to-Face Class Time” Questions for Students</a:t>
            </a:r>
            <a:endParaRPr lang="en-US" dirty="0"/>
          </a:p>
        </p:txBody>
      </p:sp>
      <p:sp>
        <p:nvSpPr>
          <p:cNvPr id="3" name="Content Placeholder 2"/>
          <p:cNvSpPr>
            <a:spLocks noGrp="1"/>
          </p:cNvSpPr>
          <p:nvPr>
            <p:ph idx="1"/>
          </p:nvPr>
        </p:nvSpPr>
        <p:spPr>
          <a:xfrm>
            <a:off x="457200" y="2353733"/>
            <a:ext cx="8229600" cy="4132263"/>
          </a:xfrm>
        </p:spPr>
        <p:txBody>
          <a:bodyPr/>
          <a:lstStyle/>
          <a:p>
            <a:r>
              <a:rPr lang="en-US" dirty="0" smtClean="0"/>
              <a:t>Did the student complete the assignment?</a:t>
            </a:r>
          </a:p>
          <a:p>
            <a:r>
              <a:rPr lang="en-US" dirty="0" smtClean="0"/>
              <a:t>Describe your route choice? </a:t>
            </a:r>
          </a:p>
          <a:p>
            <a:r>
              <a:rPr lang="en-US" dirty="0" smtClean="0"/>
              <a:t>Why did you use waypoints instead of a straight route? </a:t>
            </a:r>
          </a:p>
          <a:p>
            <a:r>
              <a:rPr lang="en-US" dirty="0" smtClean="0"/>
              <a:t>Why not go to a single waypoint then turn toward RG “D”? </a:t>
            </a:r>
          </a:p>
          <a:p>
            <a:r>
              <a:rPr lang="en-US" dirty="0" smtClean="0"/>
              <a:t>Would you use different questions?</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OpenCPN Solution #2.png"/>
          <p:cNvPicPr>
            <a:picLocks noChangeAspect="1"/>
          </p:cNvPicPr>
          <p:nvPr/>
        </p:nvPicPr>
        <p:blipFill>
          <a:blip r:embed="rId3"/>
          <a:stretch>
            <a:fillRect/>
          </a:stretch>
        </p:blipFill>
        <p:spPr>
          <a:xfrm>
            <a:off x="611405" y="1424894"/>
            <a:ext cx="7961095" cy="4569506"/>
          </a:xfrm>
          <a:prstGeom prst="rect">
            <a:avLst/>
          </a:prstGeom>
        </p:spPr>
      </p:pic>
      <p:sp>
        <p:nvSpPr>
          <p:cNvPr id="3" name="Title 2"/>
          <p:cNvSpPr>
            <a:spLocks noGrp="1"/>
          </p:cNvSpPr>
          <p:nvPr>
            <p:ph type="title"/>
          </p:nvPr>
        </p:nvSpPr>
        <p:spPr>
          <a:xfrm>
            <a:off x="611405" y="440268"/>
            <a:ext cx="7961095" cy="949910"/>
          </a:xfrm>
        </p:spPr>
        <p:txBody>
          <a:bodyPr anchor="t">
            <a:normAutofit fontScale="90000"/>
          </a:bodyPr>
          <a:lstStyle/>
          <a:p>
            <a:pPr algn="ctr"/>
            <a:r>
              <a:rPr lang="en-US" dirty="0" smtClean="0"/>
              <a:t>Second Route Choice Questions</a:t>
            </a:r>
            <a:endParaRPr lang="en-US" dirty="0"/>
          </a:p>
        </p:txBody>
      </p:sp>
      <p:sp>
        <p:nvSpPr>
          <p:cNvPr id="4" name="TextBox 3"/>
          <p:cNvSpPr txBox="1"/>
          <p:nvPr/>
        </p:nvSpPr>
        <p:spPr>
          <a:xfrm>
            <a:off x="611405" y="6179066"/>
            <a:ext cx="7961095" cy="369332"/>
          </a:xfrm>
          <a:prstGeom prst="rect">
            <a:avLst/>
          </a:prstGeom>
          <a:noFill/>
        </p:spPr>
        <p:txBody>
          <a:bodyPr wrap="square" rtlCol="0">
            <a:spAutoFit/>
          </a:bodyPr>
          <a:lstStyle/>
          <a:p>
            <a:r>
              <a:rPr lang="en-US" b="1" dirty="0" smtClean="0"/>
              <a:t>Carefully planned questions become much more important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134"/>
            <a:ext cx="8229600" cy="812800"/>
          </a:xfrm>
        </p:spPr>
        <p:txBody>
          <a:bodyPr>
            <a:normAutofit/>
          </a:bodyPr>
          <a:lstStyle/>
          <a:p>
            <a:pPr algn="ctr"/>
            <a:r>
              <a:rPr lang="en-US" dirty="0" smtClean="0"/>
              <a:t>Another Example</a:t>
            </a:r>
            <a:endParaRPr lang="en-US" dirty="0"/>
          </a:p>
        </p:txBody>
      </p:sp>
      <p:pic>
        <p:nvPicPr>
          <p:cNvPr id="4" name="Content Placeholder 3" descr="Knots.jpg"/>
          <p:cNvPicPr>
            <a:picLocks noGrp="1" noChangeAspect="1"/>
          </p:cNvPicPr>
          <p:nvPr>
            <p:ph idx="1"/>
          </p:nvPr>
        </p:nvPicPr>
        <p:blipFill>
          <a:blip r:embed="rId3"/>
          <a:srcRect l="-18187" r="-18187"/>
          <a:stretch>
            <a:fillRect/>
          </a:stretch>
        </p:blipFill>
        <p:spPr>
          <a:xfrm>
            <a:off x="914400" y="1540933"/>
            <a:ext cx="7378700" cy="4058001"/>
          </a:xfrm>
        </p:spPr>
      </p:pic>
      <p:sp>
        <p:nvSpPr>
          <p:cNvPr id="5" name="TextBox 4"/>
          <p:cNvSpPr txBox="1"/>
          <p:nvPr/>
        </p:nvSpPr>
        <p:spPr>
          <a:xfrm>
            <a:off x="457200" y="5892799"/>
            <a:ext cx="8686800" cy="430887"/>
          </a:xfrm>
          <a:prstGeom prst="rect">
            <a:avLst/>
          </a:prstGeom>
          <a:noFill/>
        </p:spPr>
        <p:txBody>
          <a:bodyPr wrap="square" rtlCol="0">
            <a:spAutoFit/>
          </a:bodyPr>
          <a:lstStyle/>
          <a:p>
            <a:r>
              <a:rPr lang="en-US" sz="2200" b="1" dirty="0" smtClean="0"/>
              <a:t>Checking for student learning is a planned part </a:t>
            </a:r>
            <a:r>
              <a:rPr lang="en-US" sz="2200" b="1" dirty="0" smtClean="0"/>
              <a:t>of</a:t>
            </a:r>
            <a:r>
              <a:rPr lang="en-US" sz="2200" b="1" dirty="0" smtClean="0"/>
              <a:t> </a:t>
            </a:r>
            <a:r>
              <a:rPr lang="en-US" sz="2200" b="1" dirty="0" smtClean="0"/>
              <a:t>instruction  </a:t>
            </a:r>
            <a:endParaRPr lang="en-US" sz="2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Spring Lines Video</a:t>
            </a:r>
            <a:endParaRPr lang="en-US" dirty="0"/>
          </a:p>
        </p:txBody>
      </p:sp>
      <p:pic>
        <p:nvPicPr>
          <p:cNvPr id="6" name="Working with a Spring Line Mix 1-Windows HQ TC 4.wmv">
            <a:hlinkClick r:id="" action="ppaction://media"/>
          </p:cNvPr>
          <p:cNvPicPr/>
          <p:nvPr>
            <a:videoFile r:link="rId1"/>
          </p:nvPr>
        </p:nvPicPr>
        <p:blipFill>
          <a:blip r:embed="rId4"/>
          <a:stretch>
            <a:fillRect/>
          </a:stretch>
        </p:blipFill>
        <p:spPr>
          <a:xfrm>
            <a:off x="457200" y="2194554"/>
            <a:ext cx="8128000" cy="40609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the student learn?</a:t>
            </a:r>
            <a:endParaRPr lang="en-US" dirty="0"/>
          </a:p>
        </p:txBody>
      </p:sp>
      <p:sp>
        <p:nvSpPr>
          <p:cNvPr id="3" name="Content Placeholder 2"/>
          <p:cNvSpPr>
            <a:spLocks noGrp="1"/>
          </p:cNvSpPr>
          <p:nvPr>
            <p:ph idx="1"/>
          </p:nvPr>
        </p:nvSpPr>
        <p:spPr>
          <a:xfrm>
            <a:off x="457200" y="1935480"/>
            <a:ext cx="8229600" cy="3669453"/>
          </a:xfrm>
        </p:spPr>
        <p:txBody>
          <a:bodyPr/>
          <a:lstStyle/>
          <a:p>
            <a:r>
              <a:rPr lang="en-US" dirty="0" smtClean="0"/>
              <a:t>Set Conditions: Wind off the dock. Boat is attached to the dock with a spring line.</a:t>
            </a:r>
          </a:p>
          <a:p>
            <a:r>
              <a:rPr lang="en-US" dirty="0" smtClean="0"/>
              <a:t>Examples of questions for the student:</a:t>
            </a:r>
          </a:p>
          <a:p>
            <a:pPr lvl="1"/>
            <a:r>
              <a:rPr lang="en-US" dirty="0" smtClean="0"/>
              <a:t>Which way do you turn the steering wheel to move the boat back to the dock?</a:t>
            </a:r>
          </a:p>
          <a:p>
            <a:pPr lvl="1"/>
            <a:r>
              <a:rPr lang="en-US" dirty="0" smtClean="0"/>
              <a:t>Do you place the throttle in reverse or forward  gear to move the boat back to the dock?</a:t>
            </a:r>
          </a:p>
          <a:p>
            <a:pPr lvl="1"/>
            <a:r>
              <a:rPr lang="en-US" dirty="0" smtClean="0"/>
              <a:t>What would happen if…?</a:t>
            </a:r>
            <a:endParaRPr lang="en-US" dirty="0"/>
          </a:p>
        </p:txBody>
      </p:sp>
      <p:sp>
        <p:nvSpPr>
          <p:cNvPr id="4" name="TextBox 3"/>
          <p:cNvSpPr txBox="1"/>
          <p:nvPr/>
        </p:nvSpPr>
        <p:spPr>
          <a:xfrm>
            <a:off x="457200" y="5808133"/>
            <a:ext cx="8229600" cy="461665"/>
          </a:xfrm>
          <a:prstGeom prst="rect">
            <a:avLst/>
          </a:prstGeom>
          <a:noFill/>
        </p:spPr>
        <p:txBody>
          <a:bodyPr wrap="square" rtlCol="0">
            <a:spAutoFit/>
          </a:bodyPr>
          <a:lstStyle/>
          <a:p>
            <a:r>
              <a:rPr lang="en-US" sz="2400" dirty="0" smtClean="0"/>
              <a:t>It is important that the student works with the information</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accel="50000" decel="5000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900" decel="100000" fill="hold"/>
                                        <p:tgtEl>
                                          <p:spTgt spid="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a:t>
            </a:r>
            <a:endParaRPr lang="en-US" dirty="0"/>
          </a:p>
        </p:txBody>
      </p:sp>
      <p:sp>
        <p:nvSpPr>
          <p:cNvPr id="3" name="Content Placeholder 2"/>
          <p:cNvSpPr>
            <a:spLocks noGrp="1"/>
          </p:cNvSpPr>
          <p:nvPr>
            <p:ph idx="1"/>
          </p:nvPr>
        </p:nvSpPr>
        <p:spPr/>
        <p:txBody>
          <a:bodyPr/>
          <a:lstStyle/>
          <a:p>
            <a:r>
              <a:rPr lang="en-US" dirty="0" smtClean="0"/>
              <a:t>Should the Education Department place OPEN CPN support videos Online?</a:t>
            </a:r>
          </a:p>
          <a:p>
            <a:r>
              <a:rPr lang="en-US" dirty="0" smtClean="0"/>
              <a:t>Should OPEN CPN training be part of district meetings?</a:t>
            </a:r>
          </a:p>
          <a:p>
            <a:r>
              <a:rPr lang="en-US" dirty="0" smtClean="0"/>
              <a:t>Contact information:</a:t>
            </a:r>
          </a:p>
          <a:p>
            <a:pPr lvl="1"/>
            <a:r>
              <a:rPr lang="en-US" dirty="0" smtClean="0"/>
              <a:t>Bob Rayburn, Assistant Chair ID Committee</a:t>
            </a:r>
          </a:p>
          <a:p>
            <a:pPr lvl="1"/>
            <a:r>
              <a:rPr lang="en-US" dirty="0" smtClean="0">
                <a:ln>
                  <a:solidFill>
                    <a:schemeClr val="accent3">
                      <a:lumMod val="50000"/>
                    </a:schemeClr>
                  </a:solidFill>
                </a:ln>
                <a:solidFill>
                  <a:srgbClr val="08245C"/>
                </a:solidFill>
                <a:hlinkClick r:id="rId3"/>
              </a:rPr>
              <a:t>r.e.rayburn@sbcglobal.net</a:t>
            </a:r>
            <a:r>
              <a:rPr lang="en-US" dirty="0" smtClean="0">
                <a:ln>
                  <a:solidFill>
                    <a:schemeClr val="accent3">
                      <a:lumMod val="50000"/>
                    </a:schemeClr>
                  </a:solidFill>
                </a:ln>
                <a:solidFill>
                  <a:srgbClr val="08245C"/>
                </a:solidFill>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Squadron Instruction</a:t>
            </a:r>
            <a:endParaRPr lang="en-US" dirty="0"/>
          </a:p>
        </p:txBody>
      </p:sp>
      <p:sp>
        <p:nvSpPr>
          <p:cNvPr id="3" name="Content Placeholder 2"/>
          <p:cNvSpPr>
            <a:spLocks noGrp="1"/>
          </p:cNvSpPr>
          <p:nvPr>
            <p:ph idx="1"/>
          </p:nvPr>
        </p:nvSpPr>
        <p:spPr/>
        <p:txBody>
          <a:bodyPr>
            <a:normAutofit/>
          </a:bodyPr>
          <a:lstStyle/>
          <a:p>
            <a:r>
              <a:rPr lang="en-US" dirty="0" smtClean="0"/>
              <a:t>Our preferred delivery method </a:t>
            </a:r>
          </a:p>
          <a:p>
            <a:r>
              <a:rPr lang="en-US" dirty="0" smtClean="0"/>
              <a:t>Instruction plan is to deliver information</a:t>
            </a:r>
          </a:p>
          <a:p>
            <a:pPr lvl="1"/>
            <a:r>
              <a:rPr lang="en-US" dirty="0" smtClean="0"/>
              <a:t>PPT slides orient the squadron instructor toward talking from the front of the room</a:t>
            </a:r>
          </a:p>
          <a:p>
            <a:pPr lvl="1"/>
            <a:r>
              <a:rPr lang="en-US" dirty="0" smtClean="0"/>
              <a:t>PPT slides reinforce the need to cover the course material during face to face class time.</a:t>
            </a:r>
          </a:p>
          <a:p>
            <a:r>
              <a:rPr lang="en-US" dirty="0" smtClean="0"/>
              <a:t>Instructor must consciously choose to go beyond slides to strengthen learner understanding of the content.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800" dirty="0" smtClean="0"/>
              <a:t>The Time Challenge!</a:t>
            </a:r>
            <a:endParaRPr lang="en-US" sz="5800" dirty="0"/>
          </a:p>
        </p:txBody>
      </p:sp>
      <p:sp>
        <p:nvSpPr>
          <p:cNvPr id="3" name="Content Placeholder 2"/>
          <p:cNvSpPr>
            <a:spLocks noGrp="1"/>
          </p:cNvSpPr>
          <p:nvPr>
            <p:ph idx="1"/>
          </p:nvPr>
        </p:nvSpPr>
        <p:spPr/>
        <p:txBody>
          <a:bodyPr/>
          <a:lstStyle/>
          <a:p>
            <a:r>
              <a:rPr lang="en-US" dirty="0" smtClean="0"/>
              <a:t>People don’t “have time” for an 8-10 week class schedule due to competing obligations.</a:t>
            </a:r>
          </a:p>
          <a:p>
            <a:r>
              <a:rPr lang="en-US" dirty="0" smtClean="0"/>
              <a:t>In addition:</a:t>
            </a:r>
          </a:p>
          <a:p>
            <a:pPr lvl="1"/>
            <a:r>
              <a:rPr lang="en-US" dirty="0" smtClean="0"/>
              <a:t>People want to chose the time to do the work. </a:t>
            </a:r>
          </a:p>
          <a:p>
            <a:pPr lvl="1"/>
            <a:r>
              <a:rPr lang="en-US" dirty="0" smtClean="0"/>
              <a:t>Many people, young or older, are normally working electronically part of the time. </a:t>
            </a:r>
          </a:p>
          <a:p>
            <a:pPr lvl="1"/>
            <a:r>
              <a:rPr lang="en-US" dirty="0" smtClean="0"/>
              <a:t>People can easily find answers individually but want help understanding content or developing a skill.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jpeg.jpeg"/>
          <p:cNvPicPr>
            <a:picLocks noChangeAspect="1"/>
          </p:cNvPicPr>
          <p:nvPr/>
        </p:nvPicPr>
        <p:blipFill>
          <a:blip r:embed="rId3"/>
          <a:stretch>
            <a:fillRect/>
          </a:stretch>
        </p:blipFill>
        <p:spPr>
          <a:xfrm>
            <a:off x="1384300" y="2061105"/>
            <a:ext cx="6337300" cy="4562856"/>
          </a:xfrm>
          <a:prstGeom prst="rect">
            <a:avLst/>
          </a:prstGeom>
        </p:spPr>
      </p:pic>
      <p:sp>
        <p:nvSpPr>
          <p:cNvPr id="6" name="Title 5"/>
          <p:cNvSpPr>
            <a:spLocks noGrp="1"/>
          </p:cNvSpPr>
          <p:nvPr>
            <p:ph type="title"/>
          </p:nvPr>
        </p:nvSpPr>
        <p:spPr>
          <a:xfrm>
            <a:off x="457200" y="704088"/>
            <a:ext cx="8305800" cy="887645"/>
          </a:xfrm>
        </p:spPr>
        <p:txBody>
          <a:bodyPr/>
          <a:lstStyle/>
          <a:p>
            <a:pPr algn="ctr"/>
            <a:r>
              <a:rPr lang="en-US" dirty="0" smtClean="0"/>
              <a:t>Confronting the Technology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Apps Inform – People Train!</a:t>
            </a:r>
            <a:endParaRPr lang="en-US" dirty="0"/>
          </a:p>
        </p:txBody>
      </p:sp>
      <p:sp>
        <p:nvSpPr>
          <p:cNvPr id="4" name="Content Placeholder 3"/>
          <p:cNvSpPr>
            <a:spLocks noGrp="1"/>
          </p:cNvSpPr>
          <p:nvPr>
            <p:ph idx="1"/>
          </p:nvPr>
        </p:nvSpPr>
        <p:spPr/>
        <p:txBody>
          <a:bodyPr/>
          <a:lstStyle/>
          <a:p>
            <a:r>
              <a:rPr lang="en-US" dirty="0" smtClean="0"/>
              <a:t>Automated programs are not as effective as a personal coach in helping people build skills. </a:t>
            </a:r>
          </a:p>
          <a:p>
            <a:r>
              <a:rPr lang="en-US" dirty="0" smtClean="0"/>
              <a:t>People have too many individual differences for a standard procedure.</a:t>
            </a:r>
          </a:p>
          <a:p>
            <a:r>
              <a:rPr lang="en-US" dirty="0" smtClean="0"/>
              <a:t>Apps do not require complex thinking!</a:t>
            </a:r>
          </a:p>
          <a:p>
            <a:r>
              <a:rPr lang="en-US" dirty="0" smtClean="0"/>
              <a:t>Course Committees and Squadron Instructors create a stronger learning program.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Learning Definition</a:t>
            </a:r>
            <a:endParaRPr lang="en-US" dirty="0"/>
          </a:p>
        </p:txBody>
      </p:sp>
      <p:sp>
        <p:nvSpPr>
          <p:cNvPr id="3" name="Content Placeholder 2"/>
          <p:cNvSpPr>
            <a:spLocks noGrp="1"/>
          </p:cNvSpPr>
          <p:nvPr>
            <p:ph idx="1"/>
          </p:nvPr>
        </p:nvSpPr>
        <p:spPr/>
        <p:txBody>
          <a:bodyPr>
            <a:normAutofit fontScale="92500"/>
          </a:bodyPr>
          <a:lstStyle/>
          <a:p>
            <a:r>
              <a:rPr lang="en-US" dirty="0" smtClean="0"/>
              <a:t>Blended and hybrid learning are the same.</a:t>
            </a:r>
          </a:p>
          <a:p>
            <a:r>
              <a:rPr lang="en-US" sz="4000" dirty="0" smtClean="0"/>
              <a:t>Working Definition:</a:t>
            </a:r>
            <a:r>
              <a:rPr lang="en-US" dirty="0" smtClean="0"/>
              <a:t> </a:t>
            </a:r>
          </a:p>
          <a:p>
            <a:pPr>
              <a:buNone/>
            </a:pPr>
            <a:r>
              <a:rPr lang="en-US" dirty="0"/>
              <a:t>	</a:t>
            </a:r>
            <a:r>
              <a:rPr lang="en-US" sz="4000" dirty="0" smtClean="0"/>
              <a:t>any learning experience that is</a:t>
            </a:r>
            <a:r>
              <a:rPr lang="en-US" sz="4000" b="1" dirty="0" smtClean="0">
                <a:solidFill>
                  <a:srgbClr val="FF0000"/>
                </a:solidFill>
              </a:rPr>
              <a:t> </a:t>
            </a:r>
            <a:r>
              <a:rPr lang="en-US" sz="7400" b="1" dirty="0" smtClean="0">
                <a:solidFill>
                  <a:srgbClr val="FF0000"/>
                </a:solidFill>
              </a:rPr>
              <a:t>structured</a:t>
            </a:r>
            <a:r>
              <a:rPr lang="en-US" sz="8600" b="1" dirty="0" smtClean="0">
                <a:solidFill>
                  <a:srgbClr val="FF0000"/>
                </a:solidFill>
              </a:rPr>
              <a:t> </a:t>
            </a:r>
            <a:r>
              <a:rPr lang="en-US" sz="4000" dirty="0" smtClean="0"/>
              <a:t>to be delivered partially online and partially in a traditional classroom setting</a:t>
            </a:r>
            <a:endParaRPr lang="en-US" sz="4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Versions  </a:t>
            </a:r>
            <a:endParaRPr lang="en-US" dirty="0"/>
          </a:p>
        </p:txBody>
      </p:sp>
      <p:sp>
        <p:nvSpPr>
          <p:cNvPr id="3" name="Content Placeholder 2"/>
          <p:cNvSpPr>
            <a:spLocks noGrp="1"/>
          </p:cNvSpPr>
          <p:nvPr>
            <p:ph idx="1"/>
          </p:nvPr>
        </p:nvSpPr>
        <p:spPr/>
        <p:txBody>
          <a:bodyPr>
            <a:normAutofit lnSpcReduction="10000"/>
          </a:bodyPr>
          <a:lstStyle/>
          <a:p>
            <a:r>
              <a:rPr lang="en-US" dirty="0" smtClean="0"/>
              <a:t>Blended learning is a broad category</a:t>
            </a:r>
          </a:p>
          <a:p>
            <a:r>
              <a:rPr lang="en-US" dirty="0" smtClean="0"/>
              <a:t>Asynchronous or Synchronous </a:t>
            </a:r>
          </a:p>
          <a:p>
            <a:r>
              <a:rPr lang="en-US" dirty="0" smtClean="0"/>
              <a:t>New terminology and technology change traditional methods. Examples include:</a:t>
            </a:r>
          </a:p>
          <a:p>
            <a:pPr lvl="1"/>
            <a:r>
              <a:rPr lang="en-US" dirty="0" smtClean="0"/>
              <a:t>Go To Meeting – synchronous learning</a:t>
            </a:r>
          </a:p>
          <a:p>
            <a:pPr lvl="1"/>
            <a:r>
              <a:rPr lang="en-US" dirty="0" smtClean="0"/>
              <a:t>USPS BSVT requires coaching skills</a:t>
            </a:r>
          </a:p>
          <a:p>
            <a:r>
              <a:rPr lang="en-US" sz="3700" dirty="0" smtClean="0">
                <a:solidFill>
                  <a:srgbClr val="FF0000"/>
                </a:solidFill>
              </a:rPr>
              <a:t>Blended Learning requires a different model for teaching content to students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dirty="0" smtClean="0"/>
              <a:t>Start Slowly /Build Understanding</a:t>
            </a:r>
            <a:endParaRPr lang="en-US" dirty="0"/>
          </a:p>
        </p:txBody>
      </p:sp>
      <p:sp>
        <p:nvSpPr>
          <p:cNvPr id="3" name="Content Placeholder 2"/>
          <p:cNvSpPr>
            <a:spLocks noGrp="1"/>
          </p:cNvSpPr>
          <p:nvPr>
            <p:ph idx="1"/>
          </p:nvPr>
        </p:nvSpPr>
        <p:spPr>
          <a:xfrm>
            <a:off x="457200" y="5621169"/>
            <a:ext cx="8229600" cy="533400"/>
          </a:xfrm>
        </p:spPr>
        <p:txBody>
          <a:bodyPr>
            <a:normAutofit/>
          </a:bodyPr>
          <a:lstStyle/>
          <a:p>
            <a:pPr algn="ctr">
              <a:buNone/>
            </a:pPr>
            <a:r>
              <a:rPr lang="en-US" dirty="0" smtClean="0"/>
              <a:t>Choose the online content or skill to learn</a:t>
            </a:r>
            <a:endParaRPr lang="en-US" dirty="0"/>
          </a:p>
        </p:txBody>
      </p:sp>
      <p:pic>
        <p:nvPicPr>
          <p:cNvPr id="4" name="Picture 3"/>
          <p:cNvPicPr>
            <a:picLocks noChangeAspect="1"/>
          </p:cNvPicPr>
          <p:nvPr/>
        </p:nvPicPr>
        <p:blipFill>
          <a:blip r:embed="rId3">
            <a:clrChange>
              <a:clrFrom>
                <a:srgbClr val="F7F7F7"/>
              </a:clrFrom>
              <a:clrTo>
                <a:srgbClr val="F7F7F7">
                  <a:alpha val="0"/>
                </a:srgbClr>
              </a:clrTo>
            </a:clrChange>
          </a:blip>
          <a:stretch>
            <a:fillRect/>
          </a:stretch>
        </p:blipFill>
        <p:spPr>
          <a:xfrm>
            <a:off x="2188633" y="1684338"/>
            <a:ext cx="4406900" cy="3936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1"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Flow.thmx</Template>
  <TotalTime>8834</TotalTime>
  <Words>3261</Words>
  <Application>Microsoft Macintosh PowerPoint</Application>
  <PresentationFormat>On-screen Show (4:3)</PresentationFormat>
  <Paragraphs>176</Paragraphs>
  <Slides>27</Slides>
  <Notes>27</Notes>
  <HiddenSlides>0</HiddenSlides>
  <MMClips>2</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Flow</vt:lpstr>
      <vt:lpstr>Blended Learning</vt:lpstr>
      <vt:lpstr>Is This Our Competition?</vt:lpstr>
      <vt:lpstr>Squadron Instruction</vt:lpstr>
      <vt:lpstr>The Time Challenge!</vt:lpstr>
      <vt:lpstr>Confronting the Technology </vt:lpstr>
      <vt:lpstr> Apps Inform – People Train!</vt:lpstr>
      <vt:lpstr>Blended Learning Definition</vt:lpstr>
      <vt:lpstr>Many Versions  </vt:lpstr>
      <vt:lpstr>Start Slowly /Build Understanding</vt:lpstr>
      <vt:lpstr>A Different Learning Plan</vt:lpstr>
      <vt:lpstr>May be Individually Developed</vt:lpstr>
      <vt:lpstr>OPEN CPN Charting Software</vt:lpstr>
      <vt:lpstr>Download OPEN CPN</vt:lpstr>
      <vt:lpstr>Increase Comfort Level</vt:lpstr>
      <vt:lpstr>Open CPN Tool Bar</vt:lpstr>
      <vt:lpstr>Why Place Plotting Skills Online?</vt:lpstr>
      <vt:lpstr>Online Help Videos</vt:lpstr>
      <vt:lpstr>Creating a Route in OPEN CPN </vt:lpstr>
      <vt:lpstr>Practice on Their Schedule</vt:lpstr>
      <vt:lpstr>Online Assignment</vt:lpstr>
      <vt:lpstr>One Solution for the Assignment</vt:lpstr>
      <vt:lpstr>“Face-to-Face Class Time” Questions for Students</vt:lpstr>
      <vt:lpstr>Second Route Choice Questions</vt:lpstr>
      <vt:lpstr>Another Example</vt:lpstr>
      <vt:lpstr>Spring Lines Video</vt:lpstr>
      <vt:lpstr>What did the student learn?</vt:lpstr>
      <vt:lpstr>Thank You For Your Attention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Blended learning</dc:title>
  <dc:creator>Robert Rayburn</dc:creator>
  <cp:lastModifiedBy>Robert Rayburn</cp:lastModifiedBy>
  <cp:revision>43</cp:revision>
  <cp:lastPrinted>2016-01-24T16:14:52Z</cp:lastPrinted>
  <dcterms:created xsi:type="dcterms:W3CDTF">2016-02-17T01:58:11Z</dcterms:created>
  <dcterms:modified xsi:type="dcterms:W3CDTF">2016-02-17T02:49:57Z</dcterms:modified>
</cp:coreProperties>
</file>