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8" r:id="rId2"/>
    <p:sldId id="257" r:id="rId3"/>
    <p:sldId id="259" r:id="rId4"/>
    <p:sldId id="284" r:id="rId5"/>
    <p:sldId id="285" r:id="rId6"/>
    <p:sldId id="286" r:id="rId7"/>
    <p:sldId id="297" r:id="rId8"/>
    <p:sldId id="298" r:id="rId9"/>
    <p:sldId id="288" r:id="rId10"/>
    <p:sldId id="311" r:id="rId11"/>
    <p:sldId id="313" r:id="rId12"/>
    <p:sldId id="316" r:id="rId13"/>
    <p:sldId id="323" r:id="rId14"/>
    <p:sldId id="325" r:id="rId15"/>
    <p:sldId id="326" r:id="rId16"/>
    <p:sldId id="303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4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28" autoAdjust="0"/>
    <p:restoredTop sz="81087" autoAdjust="0"/>
  </p:normalViewPr>
  <p:slideViewPr>
    <p:cSldViewPr>
      <p:cViewPr varScale="1">
        <p:scale>
          <a:sx n="91" d="100"/>
          <a:sy n="91" d="100"/>
        </p:scale>
        <p:origin x="28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54"/>
    </p:cViewPr>
  </p:sorterViewPr>
  <p:notesViewPr>
    <p:cSldViewPr>
      <p:cViewPr>
        <p:scale>
          <a:sx n="66" d="100"/>
          <a:sy n="66" d="100"/>
        </p:scale>
        <p:origin x="-403" y="4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320F7E-8C9C-411E-BDCB-9E208195145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96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475D2-21A4-4CD1-8771-EB04E296631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z="1000" smtClean="0"/>
          </a:p>
        </p:txBody>
      </p:sp>
    </p:spTree>
    <p:extLst>
      <p:ext uri="{BB962C8B-B14F-4D97-AF65-F5344CB8AC3E}">
        <p14:creationId xmlns:p14="http://schemas.microsoft.com/office/powerpoint/2010/main" val="1097344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6A8C0-6833-4633-9012-2554E2D9AA90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4805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6A8C0-6833-4633-9012-2554E2D9AA90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8291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6A8C0-6833-4633-9012-2554E2D9AA90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3453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6A8C0-6833-4633-9012-2554E2D9AA90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12843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6A8C0-6833-4633-9012-2554E2D9AA90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3078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475D2-21A4-4CD1-8771-EB04E296631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z="1000" smtClean="0"/>
          </a:p>
        </p:txBody>
      </p:sp>
    </p:spTree>
    <p:extLst>
      <p:ext uri="{BB962C8B-B14F-4D97-AF65-F5344CB8AC3E}">
        <p14:creationId xmlns:p14="http://schemas.microsoft.com/office/powerpoint/2010/main" val="409285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3962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F3D54-7887-4F7C-9CEF-B70CD27162E8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6911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F3D54-7887-4F7C-9CEF-B70CD27162E8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738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6A2E7-8D26-485C-BAC5-5F8C5F2A9E7C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9148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B92DF9-6CCC-4FE8-865A-CC11BF1D9084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9574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B92DF9-6CCC-4FE8-865A-CC11BF1D9084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1795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C3F445-4787-4BF8-9597-119149CE133E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2117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6A8C0-6833-4633-9012-2554E2D9AA90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749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9C006-6BE5-4758-8E48-00793693ABC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BD8-FAEC-440F-A930-45458879B83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363D-F42F-46C7-A7D5-09397265BB2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B13AD-B974-4161-BFA6-2A434D602D9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6514D-4F6E-4223-96ED-745D913171C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6A64D-BC1C-42A0-93AB-A5001E1AD2D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71FA5-90F0-466C-AECA-400D040CC45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B7B88-1D4C-4CA8-A288-5DF42ACACF7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8D15F-097D-4FDA-8EEC-D473B720A3A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68E32-A7C6-4CCD-A603-AC87BECAC89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E7F84-2963-40E1-9312-D39EAC1CDBB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807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02868D3-A223-4F61-9033-37F46631BE5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9" name="Picture 8" descr="CPS flag small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190625" cy="981075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err="1" smtClean="0"/>
              <a:t>Taking</a:t>
            </a:r>
            <a:r>
              <a:rPr lang="fr-CA" dirty="0" smtClean="0"/>
              <a:t> </a:t>
            </a:r>
            <a:r>
              <a:rPr lang="fr-CA" dirty="0" err="1" smtClean="0"/>
              <a:t>Sights</a:t>
            </a:r>
            <a:r>
              <a:rPr lang="fr-CA" dirty="0" smtClean="0"/>
              <a:t> and </a:t>
            </a:r>
            <a:r>
              <a:rPr lang="fr-CA" dirty="0" err="1" smtClean="0"/>
              <a:t>Finding</a:t>
            </a:r>
            <a:r>
              <a:rPr lang="fr-CA" dirty="0" smtClean="0"/>
              <a:t> Ho, LHA and </a:t>
            </a:r>
            <a:r>
              <a:rPr lang="fr-CA" dirty="0" err="1" smtClean="0"/>
              <a:t>Dec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fr-CA" dirty="0" smtClean="0"/>
              <a:t>Global Navigation</a:t>
            </a:r>
          </a:p>
          <a:p>
            <a:pPr eaLnBrk="1" hangingPunct="1">
              <a:defRPr/>
            </a:pPr>
            <a:r>
              <a:rPr lang="fr-CA" dirty="0" err="1"/>
              <a:t>Homework</a:t>
            </a:r>
            <a:r>
              <a:rPr lang="fr-CA" dirty="0"/>
              <a:t> Solutions </a:t>
            </a:r>
            <a:endParaRPr lang="fr-CA" dirty="0" smtClean="0"/>
          </a:p>
          <a:p>
            <a:pPr eaLnBrk="1" hangingPunct="1">
              <a:defRPr/>
            </a:pPr>
            <a:r>
              <a:rPr lang="fr-CA" dirty="0" err="1" smtClean="0"/>
              <a:t>Chapter</a:t>
            </a:r>
            <a:r>
              <a:rPr lang="fr-CA" dirty="0" smtClean="0"/>
              <a:t>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7C489-1E46-4BCE-B5A2-A5BC60778BB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b="1" dirty="0" smtClean="0"/>
              <a:t>Question 8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638800"/>
          </a:xfrm>
        </p:spPr>
        <p:txBody>
          <a:bodyPr/>
          <a:lstStyle/>
          <a:p>
            <a:pPr marL="0" indent="0">
              <a:buNone/>
            </a:pPr>
            <a:r>
              <a:rPr lang="fr-CA" b="1" dirty="0" err="1" smtClean="0"/>
              <a:t>Which</a:t>
            </a:r>
            <a:r>
              <a:rPr lang="fr-CA" b="1" dirty="0" smtClean="0"/>
              <a:t> of the </a:t>
            </a:r>
            <a:r>
              <a:rPr lang="fr-CA" b="1" dirty="0" err="1" smtClean="0"/>
              <a:t>following</a:t>
            </a:r>
            <a:r>
              <a:rPr lang="fr-CA" b="1" dirty="0" smtClean="0"/>
              <a:t> </a:t>
            </a:r>
            <a:r>
              <a:rPr lang="fr-CA" b="1" dirty="0" err="1" smtClean="0"/>
              <a:t>could</a:t>
            </a:r>
            <a:r>
              <a:rPr lang="fr-CA" b="1" dirty="0" smtClean="0"/>
              <a:t> </a:t>
            </a:r>
            <a:r>
              <a:rPr lang="fr-CA" b="1" dirty="0" err="1" smtClean="0"/>
              <a:t>be</a:t>
            </a:r>
            <a:r>
              <a:rPr lang="fr-CA" b="1" dirty="0" smtClean="0"/>
              <a:t> a </a:t>
            </a:r>
            <a:r>
              <a:rPr lang="fr-CA" b="1" dirty="0" err="1" smtClean="0"/>
              <a:t>reasonable</a:t>
            </a:r>
            <a:r>
              <a:rPr lang="fr-CA" b="1" dirty="0" smtClean="0"/>
              <a:t> value of GHA </a:t>
            </a:r>
            <a:r>
              <a:rPr lang="fr-CA" b="1" dirty="0" err="1" smtClean="0"/>
              <a:t>increment</a:t>
            </a:r>
            <a:r>
              <a:rPr lang="fr-CA" b="1" dirty="0" smtClean="0"/>
              <a:t> for </a:t>
            </a:r>
            <a:r>
              <a:rPr lang="fr-CA" b="1" dirty="0" err="1" smtClean="0"/>
              <a:t>any</a:t>
            </a:r>
            <a:r>
              <a:rPr lang="fr-CA" b="1" dirty="0" smtClean="0"/>
              <a:t> </a:t>
            </a:r>
            <a:r>
              <a:rPr lang="fr-CA" b="1" dirty="0" err="1" smtClean="0"/>
              <a:t>celestial</a:t>
            </a:r>
            <a:r>
              <a:rPr lang="fr-CA" b="1" dirty="0" smtClean="0"/>
              <a:t> body in </a:t>
            </a:r>
            <a:r>
              <a:rPr lang="fr-CA" b="1" dirty="0" err="1" smtClean="0"/>
              <a:t>approximately</a:t>
            </a:r>
            <a:r>
              <a:rPr lang="fr-CA" b="1" dirty="0" smtClean="0"/>
              <a:t> one-</a:t>
            </a:r>
            <a:r>
              <a:rPr lang="fr-CA" b="1" dirty="0" err="1" smtClean="0"/>
              <a:t>half</a:t>
            </a:r>
            <a:r>
              <a:rPr lang="fr-CA" b="1" dirty="0" smtClean="0"/>
              <a:t> </a:t>
            </a:r>
            <a:r>
              <a:rPr lang="fr-CA" b="1" dirty="0" err="1" smtClean="0"/>
              <a:t>hour</a:t>
            </a:r>
            <a:r>
              <a:rPr lang="fr-CA" b="1" dirty="0" smtClean="0"/>
              <a:t>?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	a)	3°26,7’</a:t>
            </a:r>
          </a:p>
          <a:p>
            <a:pPr>
              <a:buNone/>
            </a:pPr>
            <a:r>
              <a:rPr lang="fr-CA" dirty="0" smtClean="0"/>
              <a:t>	b)	7°25,2’</a:t>
            </a:r>
          </a:p>
          <a:p>
            <a:pPr>
              <a:buNone/>
            </a:pPr>
            <a:r>
              <a:rPr lang="fr-CA" dirty="0" smtClean="0"/>
              <a:t>	c)	14°54,2’</a:t>
            </a:r>
          </a:p>
          <a:p>
            <a:pPr>
              <a:buNone/>
            </a:pPr>
            <a:r>
              <a:rPr lang="fr-CA" dirty="0" smtClean="0"/>
              <a:t>	d)	29°58,7’</a:t>
            </a:r>
          </a:p>
          <a:p>
            <a:pPr>
              <a:buNone/>
            </a:pPr>
            <a:r>
              <a:rPr lang="fr-CA" sz="2800" dirty="0" err="1" smtClean="0"/>
              <a:t>Ref</a:t>
            </a:r>
            <a:r>
              <a:rPr lang="fr-CA" sz="2800" dirty="0" smtClean="0"/>
              <a:t>.: ¶ 81</a:t>
            </a:r>
          </a:p>
          <a:p>
            <a:pPr>
              <a:buNone/>
            </a:pPr>
            <a:r>
              <a:rPr lang="fr-CA" dirty="0" smtClean="0"/>
              <a:t>         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B121-5B44-47B8-875A-79DB8C6C0FA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457200" y="3886200"/>
            <a:ext cx="2362200" cy="6096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b="1" dirty="0" smtClean="0"/>
              <a:t>Question 9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9067800" cy="5638800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The </a:t>
            </a:r>
            <a:r>
              <a:rPr lang="fr-CA" b="1" dirty="0" err="1" smtClean="0"/>
              <a:t>sign</a:t>
            </a:r>
            <a:r>
              <a:rPr lang="fr-CA" b="1" dirty="0" smtClean="0"/>
              <a:t> of the </a:t>
            </a:r>
            <a:r>
              <a:rPr lang="fr-CA" b="1" i="1" dirty="0" smtClean="0"/>
              <a:t>v </a:t>
            </a:r>
            <a:r>
              <a:rPr lang="fr-CA" b="1" dirty="0"/>
              <a:t> </a:t>
            </a:r>
            <a:r>
              <a:rPr lang="fr-CA" b="1" dirty="0" smtClean="0"/>
              <a:t>correction for the </a:t>
            </a:r>
            <a:r>
              <a:rPr lang="fr-CA" b="1" dirty="0" err="1" smtClean="0"/>
              <a:t>moon</a:t>
            </a:r>
            <a:r>
              <a:rPr lang="fr-CA" b="1" dirty="0" smtClean="0"/>
              <a:t>:</a:t>
            </a:r>
            <a:endParaRPr lang="fr-CA" dirty="0" smtClean="0"/>
          </a:p>
          <a:p>
            <a:pPr marL="723900" indent="-531813">
              <a:buNone/>
            </a:pPr>
            <a:r>
              <a:rPr lang="fr-CA" dirty="0" smtClean="0"/>
              <a:t>a)	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always</a:t>
            </a:r>
            <a:r>
              <a:rPr lang="fr-CA" dirty="0" smtClean="0"/>
              <a:t> positive.</a:t>
            </a:r>
          </a:p>
          <a:p>
            <a:pPr marL="723900" indent="-531813">
              <a:buNone/>
            </a:pPr>
            <a:r>
              <a:rPr lang="fr-CA" dirty="0" smtClean="0"/>
              <a:t>b)	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always</a:t>
            </a:r>
            <a:r>
              <a:rPr lang="fr-CA" dirty="0" smtClean="0"/>
              <a:t> </a:t>
            </a:r>
            <a:r>
              <a:rPr lang="fr-CA" dirty="0" err="1" smtClean="0"/>
              <a:t>negative</a:t>
            </a:r>
            <a:r>
              <a:rPr lang="fr-CA" dirty="0" smtClean="0"/>
              <a:t>.</a:t>
            </a:r>
          </a:p>
          <a:p>
            <a:pPr marL="723900" indent="-531813">
              <a:buNone/>
            </a:pPr>
            <a:r>
              <a:rPr lang="fr-CA" dirty="0" smtClean="0"/>
              <a:t>c)	</a:t>
            </a:r>
            <a:r>
              <a:rPr lang="fr-CA" dirty="0" err="1" smtClean="0"/>
              <a:t>can</a:t>
            </a:r>
            <a:r>
              <a:rPr lang="fr-CA" dirty="0" smtClean="0"/>
              <a:t> </a:t>
            </a:r>
            <a:r>
              <a:rPr lang="fr-CA" dirty="0" err="1" smtClean="0"/>
              <a:t>be</a:t>
            </a:r>
            <a:r>
              <a:rPr lang="fr-CA" dirty="0" smtClean="0"/>
              <a:t> positive or </a:t>
            </a:r>
            <a:r>
              <a:rPr lang="fr-CA" dirty="0" err="1" smtClean="0"/>
              <a:t>negative</a:t>
            </a:r>
            <a:r>
              <a:rPr lang="fr-CA" dirty="0" smtClean="0"/>
              <a:t> </a:t>
            </a:r>
            <a:r>
              <a:rPr lang="fr-CA" dirty="0" err="1" smtClean="0"/>
              <a:t>depending</a:t>
            </a:r>
            <a:r>
              <a:rPr lang="fr-CA" dirty="0" smtClean="0"/>
              <a:t> on the direction of change in successive </a:t>
            </a:r>
            <a:r>
              <a:rPr lang="fr-CA" dirty="0" err="1" smtClean="0"/>
              <a:t>hourly</a:t>
            </a:r>
            <a:r>
              <a:rPr lang="fr-CA" dirty="0" smtClean="0"/>
              <a:t> values.</a:t>
            </a:r>
          </a:p>
          <a:p>
            <a:pPr marL="723900" indent="-531813">
              <a:buNone/>
            </a:pPr>
            <a:r>
              <a:rPr lang="fr-CA" dirty="0" smtClean="0"/>
              <a:t>d)	</a:t>
            </a:r>
            <a:r>
              <a:rPr lang="fr-CA" dirty="0" err="1" smtClean="0"/>
              <a:t>is</a:t>
            </a:r>
            <a:r>
              <a:rPr lang="fr-CA" dirty="0" smtClean="0"/>
              <a:t> positive </a:t>
            </a:r>
            <a:r>
              <a:rPr lang="fr-CA" dirty="0" err="1" smtClean="0"/>
              <a:t>when</a:t>
            </a:r>
            <a:r>
              <a:rPr lang="fr-CA" dirty="0" smtClean="0"/>
              <a:t> the </a:t>
            </a:r>
            <a:r>
              <a:rPr lang="fr-CA" dirty="0" err="1" smtClean="0"/>
              <a:t>declination</a:t>
            </a:r>
            <a:r>
              <a:rPr lang="fr-CA" dirty="0" smtClean="0"/>
              <a:t> of the </a:t>
            </a:r>
            <a:r>
              <a:rPr lang="fr-CA" dirty="0" err="1" smtClean="0"/>
              <a:t>moon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North</a:t>
            </a:r>
            <a:r>
              <a:rPr lang="fr-CA" dirty="0" smtClean="0"/>
              <a:t>.</a:t>
            </a:r>
          </a:p>
          <a:p>
            <a:pPr>
              <a:buNone/>
            </a:pPr>
            <a:r>
              <a:rPr lang="fr-CA" sz="2800" dirty="0" err="1" smtClean="0"/>
              <a:t>Ref</a:t>
            </a:r>
            <a:r>
              <a:rPr lang="fr-CA" sz="2800" dirty="0" smtClean="0"/>
              <a:t>.: ¶ 83</a:t>
            </a:r>
          </a:p>
          <a:p>
            <a:pPr>
              <a:buNone/>
            </a:pPr>
            <a:r>
              <a:rPr lang="fr-CA" dirty="0" smtClean="0"/>
              <a:t> </a:t>
            </a:r>
          </a:p>
          <a:p>
            <a:pPr>
              <a:buNone/>
            </a:pPr>
            <a:r>
              <a:rPr lang="fr-CA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B121-5B44-47B8-875A-79DB8C6C0FA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304800" y="1809750"/>
            <a:ext cx="5334000" cy="6096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685800"/>
          </a:xfrm>
          <a:solidFill>
            <a:srgbClr val="00264D"/>
          </a:solidFill>
        </p:spPr>
        <p:txBody>
          <a:bodyPr/>
          <a:lstStyle/>
          <a:p>
            <a:pPr eaLnBrk="1" hangingPunct="1">
              <a:defRPr/>
            </a:pPr>
            <a:r>
              <a:rPr lang="fr-CA" sz="4000" b="1" dirty="0" smtClean="0"/>
              <a:t>Question 10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638800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For the </a:t>
            </a:r>
            <a:r>
              <a:rPr lang="fr-CA" b="1" dirty="0" err="1" smtClean="0"/>
              <a:t>following</a:t>
            </a:r>
            <a:r>
              <a:rPr lang="fr-CA" b="1" dirty="0" smtClean="0"/>
              <a:t> </a:t>
            </a:r>
            <a:r>
              <a:rPr lang="fr-CA" b="1" dirty="0" err="1" smtClean="0"/>
              <a:t>problems</a:t>
            </a:r>
            <a:r>
              <a:rPr lang="fr-CA" b="1" dirty="0" smtClean="0"/>
              <a:t>, use the </a:t>
            </a:r>
            <a:r>
              <a:rPr lang="fr-CA" b="1" dirty="0" err="1" smtClean="0"/>
              <a:t>Excerpts</a:t>
            </a:r>
            <a:r>
              <a:rPr lang="fr-CA" b="1" dirty="0" smtClean="0"/>
              <a:t> </a:t>
            </a:r>
            <a:r>
              <a:rPr lang="fr-CA" b="1" dirty="0" err="1" smtClean="0"/>
              <a:t>from</a:t>
            </a:r>
            <a:r>
              <a:rPr lang="fr-CA" b="1" dirty="0" smtClean="0"/>
              <a:t> the </a:t>
            </a:r>
            <a:r>
              <a:rPr lang="fr-CA" b="1" i="1" dirty="0" err="1" smtClean="0"/>
              <a:t>Nautical</a:t>
            </a:r>
            <a:r>
              <a:rPr lang="fr-CA" b="1" i="1" dirty="0" smtClean="0"/>
              <a:t> </a:t>
            </a:r>
            <a:r>
              <a:rPr lang="fr-CA" b="1" i="1" dirty="0" err="1" smtClean="0"/>
              <a:t>Almanac</a:t>
            </a:r>
            <a:r>
              <a:rPr lang="fr-CA" b="1" dirty="0" smtClean="0"/>
              <a:t>, </a:t>
            </a:r>
            <a:r>
              <a:rPr lang="fr-CA" b="1" dirty="0" err="1" smtClean="0"/>
              <a:t>Appendix</a:t>
            </a:r>
            <a:r>
              <a:rPr lang="fr-CA" b="1" dirty="0" smtClean="0"/>
              <a:t> B and the </a:t>
            </a:r>
            <a:r>
              <a:rPr lang="fr-CA" b="1" dirty="0" err="1" smtClean="0"/>
              <a:t>Increments</a:t>
            </a:r>
            <a:r>
              <a:rPr lang="fr-CA" b="1" dirty="0" smtClean="0"/>
              <a:t> and Corrections tables </a:t>
            </a:r>
            <a:r>
              <a:rPr lang="fr-CA" b="1" dirty="0" err="1" smtClean="0"/>
              <a:t>from</a:t>
            </a:r>
            <a:r>
              <a:rPr lang="fr-CA" b="1" dirty="0" smtClean="0"/>
              <a:t> </a:t>
            </a:r>
            <a:r>
              <a:rPr lang="fr-CA" b="1" dirty="0" err="1" smtClean="0"/>
              <a:t>any</a:t>
            </a:r>
            <a:r>
              <a:rPr lang="fr-CA" b="1" dirty="0" smtClean="0"/>
              <a:t> </a:t>
            </a:r>
            <a:r>
              <a:rPr lang="fr-CA" b="1" i="1" dirty="0" err="1" smtClean="0"/>
              <a:t>Almanac</a:t>
            </a:r>
            <a:r>
              <a:rPr lang="fr-CA" b="1" dirty="0" smtClean="0"/>
              <a:t>. </a:t>
            </a:r>
            <a:r>
              <a:rPr lang="fr-CA" b="1" dirty="0" err="1" smtClean="0"/>
              <a:t>Find</a:t>
            </a:r>
            <a:r>
              <a:rPr lang="fr-CA" b="1" dirty="0" smtClean="0"/>
              <a:t> GHA, LHA</a:t>
            </a:r>
            <a:r>
              <a:rPr lang="fr-CA" b="1" dirty="0"/>
              <a:t> </a:t>
            </a:r>
            <a:r>
              <a:rPr lang="fr-CA" b="1" dirty="0" smtClean="0"/>
              <a:t>and the </a:t>
            </a:r>
            <a:r>
              <a:rPr lang="fr-CA" b="1" dirty="0" err="1" smtClean="0"/>
              <a:t>declination</a:t>
            </a:r>
            <a:r>
              <a:rPr lang="fr-CA" b="1" dirty="0" smtClean="0"/>
              <a:t> of </a:t>
            </a:r>
            <a:r>
              <a:rPr lang="fr-CA" b="1" dirty="0" err="1" smtClean="0"/>
              <a:t>each</a:t>
            </a:r>
            <a:r>
              <a:rPr lang="fr-CA" b="1" dirty="0" smtClean="0"/>
              <a:t> of </a:t>
            </a:r>
            <a:r>
              <a:rPr lang="fr-CA" b="1" dirty="0" err="1" smtClean="0"/>
              <a:t>these</a:t>
            </a:r>
            <a:r>
              <a:rPr lang="fr-CA" b="1" dirty="0" smtClean="0"/>
              <a:t> bodies.</a:t>
            </a: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B121-5B44-47B8-875A-79DB8C6C0FA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0" y="1143000"/>
            <a:ext cx="9220200" cy="57150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lvl="0" algn="l">
              <a:buNone/>
            </a:pPr>
            <a:r>
              <a:rPr lang="fr-CA" sz="3200" dirty="0" smtClean="0"/>
              <a:t>Moon UL;06-20-09 </a:t>
            </a:r>
            <a:r>
              <a:rPr lang="fr-CA" sz="3200" dirty="0"/>
              <a:t>UT; 28 </a:t>
            </a:r>
            <a:r>
              <a:rPr lang="fr-CA" sz="3200" dirty="0" smtClean="0"/>
              <a:t>March; </a:t>
            </a:r>
            <a:r>
              <a:rPr lang="fr-CA" sz="3200" dirty="0"/>
              <a:t>Lo </a:t>
            </a:r>
            <a:r>
              <a:rPr lang="fr-CA" sz="3200" dirty="0" smtClean="0"/>
              <a:t>070°14,7’W</a:t>
            </a:r>
          </a:p>
          <a:p>
            <a:pPr marL="177800" lvl="0" algn="l">
              <a:buNone/>
            </a:pPr>
            <a:endParaRPr lang="fr-CA" sz="3200" dirty="0"/>
          </a:p>
          <a:p>
            <a:pPr marL="177800" lvl="0" algn="l">
              <a:buNone/>
            </a:pPr>
            <a:r>
              <a:rPr lang="fr-CA" sz="3200" dirty="0" smtClean="0"/>
              <a:t>Moon LL; </a:t>
            </a:r>
            <a:r>
              <a:rPr lang="fr-CA" sz="3200" dirty="0"/>
              <a:t>13-17-14 UT; 30 </a:t>
            </a:r>
            <a:r>
              <a:rPr lang="fr-CA" sz="3200" dirty="0" smtClean="0"/>
              <a:t>March; </a:t>
            </a:r>
            <a:r>
              <a:rPr lang="fr-CA" sz="3200" dirty="0"/>
              <a:t>Lo </a:t>
            </a:r>
            <a:r>
              <a:rPr lang="fr-CA" sz="3200" dirty="0" smtClean="0"/>
              <a:t>165°51,1’E</a:t>
            </a:r>
          </a:p>
          <a:p>
            <a:pPr marL="177800" lvl="0" algn="l">
              <a:buNone/>
            </a:pPr>
            <a:endParaRPr lang="fr-CA" sz="3200" dirty="0"/>
          </a:p>
          <a:p>
            <a:pPr marL="177800" lvl="0" algn="l">
              <a:buNone/>
            </a:pPr>
            <a:r>
              <a:rPr lang="fr-CA" sz="3200" dirty="0"/>
              <a:t>Mars; 14-04-23 UT; 28 </a:t>
            </a:r>
            <a:r>
              <a:rPr lang="fr-CA" sz="3200" dirty="0" smtClean="0"/>
              <a:t>March; </a:t>
            </a:r>
            <a:r>
              <a:rPr lang="fr-CA" sz="3200" dirty="0"/>
              <a:t>Lo </a:t>
            </a:r>
            <a:r>
              <a:rPr lang="fr-CA" sz="3200" dirty="0" smtClean="0"/>
              <a:t>009°21,8’W</a:t>
            </a:r>
          </a:p>
          <a:p>
            <a:pPr marL="177800" lvl="0" algn="l">
              <a:buNone/>
            </a:pPr>
            <a:endParaRPr lang="fr-CA" sz="3200" dirty="0"/>
          </a:p>
          <a:p>
            <a:pPr marL="177800" lvl="0" algn="l">
              <a:buNone/>
            </a:pPr>
            <a:r>
              <a:rPr lang="fr-CA" sz="3200" dirty="0" smtClean="0"/>
              <a:t>Venus</a:t>
            </a:r>
            <a:r>
              <a:rPr lang="fr-CA" sz="3200" dirty="0"/>
              <a:t>; 07-27-27; 30 </a:t>
            </a:r>
            <a:r>
              <a:rPr lang="fr-CA" sz="3200" dirty="0" smtClean="0"/>
              <a:t>March; </a:t>
            </a:r>
            <a:r>
              <a:rPr lang="fr-CA" sz="3200" dirty="0"/>
              <a:t>Lo </a:t>
            </a:r>
            <a:r>
              <a:rPr lang="fr-CA" sz="3200" dirty="0" smtClean="0"/>
              <a:t>130°36,1’E</a:t>
            </a:r>
          </a:p>
          <a:p>
            <a:pPr marL="177800" lvl="0" algn="l">
              <a:buNone/>
            </a:pPr>
            <a:endParaRPr lang="fr-CA" sz="3200" dirty="0"/>
          </a:p>
          <a:p>
            <a:pPr marL="177800" lvl="0" algn="l">
              <a:buNone/>
            </a:pPr>
            <a:r>
              <a:rPr lang="fr-CA" sz="3200" dirty="0"/>
              <a:t>Schedar; 02-27-09; 23 </a:t>
            </a:r>
            <a:r>
              <a:rPr lang="fr-CA" sz="3200" dirty="0" smtClean="0"/>
              <a:t>August; </a:t>
            </a:r>
            <a:r>
              <a:rPr lang="fr-CA" sz="3200" dirty="0"/>
              <a:t>Lo </a:t>
            </a:r>
            <a:r>
              <a:rPr lang="fr-CA" sz="3200" dirty="0" smtClean="0"/>
              <a:t>079°41,5’E</a:t>
            </a:r>
          </a:p>
          <a:p>
            <a:pPr marL="177800" lvl="0" algn="l">
              <a:buNone/>
            </a:pPr>
            <a:endParaRPr lang="fr-CA" sz="3200" dirty="0" smtClean="0"/>
          </a:p>
          <a:p>
            <a:pPr marL="177800" algn="l"/>
            <a:r>
              <a:rPr lang="fr-CA" sz="3200" dirty="0"/>
              <a:t>Rigel; 23-11-34; 24 </a:t>
            </a:r>
            <a:r>
              <a:rPr lang="fr-CA" sz="3200" dirty="0" smtClean="0"/>
              <a:t>August; </a:t>
            </a:r>
            <a:r>
              <a:rPr lang="fr-CA" sz="3200" dirty="0"/>
              <a:t>Lo </a:t>
            </a:r>
            <a:r>
              <a:rPr lang="fr-CA" sz="3200" dirty="0" smtClean="0"/>
              <a:t>074°59,2’W</a:t>
            </a:r>
            <a:endParaRPr lang="fr-CA" sz="3200" dirty="0"/>
          </a:p>
          <a:p>
            <a:pPr marL="177800" lvl="0" algn="l">
              <a:buNone/>
            </a:pPr>
            <a:endParaRPr lang="fr-CA" sz="32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lvl="0" algn="l">
              <a:buNone/>
            </a:pPr>
            <a:r>
              <a:rPr lang="fr-CA" sz="2800" b="1" dirty="0" smtClean="0"/>
              <a:t>Moon UL; 06-20-09 </a:t>
            </a:r>
            <a:r>
              <a:rPr lang="fr-CA" sz="2800" b="1" dirty="0"/>
              <a:t>UT; 28 </a:t>
            </a:r>
            <a:r>
              <a:rPr lang="fr-CA" sz="2800" b="1" dirty="0" smtClean="0"/>
              <a:t>March; </a:t>
            </a:r>
            <a:r>
              <a:rPr lang="fr-CA" sz="2800" b="1" dirty="0"/>
              <a:t>Lo </a:t>
            </a:r>
            <a:r>
              <a:rPr lang="fr-CA" sz="2800" b="1" dirty="0" smtClean="0"/>
              <a:t>070°14,7’W</a:t>
            </a:r>
            <a:endParaRPr lang="fr-CA" sz="2800" b="1" dirty="0"/>
          </a:p>
          <a:p>
            <a:pPr marL="177800" algn="l">
              <a:buNone/>
            </a:pPr>
            <a:endParaRPr lang="fr-CA" sz="3600" dirty="0"/>
          </a:p>
          <a:p>
            <a:pPr marL="177800" algn="l">
              <a:buNone/>
              <a:tabLst>
                <a:tab pos="1787525" algn="l"/>
              </a:tabLst>
            </a:pPr>
            <a:r>
              <a:rPr lang="fr-CA" sz="2800" b="1" dirty="0" smtClean="0"/>
              <a:t>GHA    06- 00</a:t>
            </a:r>
            <a:r>
              <a:rPr lang="fr-CA" sz="2800" b="1" dirty="0"/>
              <a:t>		186°12,5’     </a:t>
            </a:r>
            <a:r>
              <a:rPr lang="fr-CA" sz="2800" b="1" dirty="0" err="1" smtClean="0"/>
              <a:t>Dec</a:t>
            </a:r>
            <a:r>
              <a:rPr lang="fr-CA" sz="2800" b="1" dirty="0" smtClean="0"/>
              <a:t>   </a:t>
            </a:r>
            <a:r>
              <a:rPr lang="fr-CA" sz="2800" b="1" dirty="0"/>
              <a:t>	27°19,6’N </a:t>
            </a:r>
          </a:p>
          <a:p>
            <a:pPr marL="177800" algn="l">
              <a:buNone/>
              <a:tabLst>
                <a:tab pos="2333625" algn="l"/>
              </a:tabLst>
            </a:pPr>
            <a:r>
              <a:rPr lang="fr-CA" sz="3600" dirty="0"/>
              <a:t> </a:t>
            </a:r>
            <a:r>
              <a:rPr lang="fr-CA" sz="3600" dirty="0" smtClean="0"/>
              <a:t>             </a:t>
            </a:r>
            <a:r>
              <a:rPr lang="fr-CA" sz="2800" b="1" dirty="0" smtClean="0"/>
              <a:t>20- 09</a:t>
            </a:r>
            <a:r>
              <a:rPr lang="fr-CA" sz="2800" b="1" dirty="0"/>
              <a:t>	 </a:t>
            </a:r>
            <a:r>
              <a:rPr lang="fr-CA" sz="2800" b="1" dirty="0" smtClean="0"/>
              <a:t> +</a:t>
            </a:r>
            <a:r>
              <a:rPr lang="fr-CA" sz="2800" b="1" dirty="0"/>
              <a:t>4°48,5’   </a:t>
            </a:r>
            <a:r>
              <a:rPr lang="fr-CA" sz="2800" b="1" dirty="0" smtClean="0"/>
              <a:t>  </a:t>
            </a:r>
            <a:r>
              <a:rPr lang="fr-CA" sz="2800" b="1" i="1" dirty="0" smtClean="0"/>
              <a:t>d </a:t>
            </a:r>
            <a:r>
              <a:rPr lang="fr-CA" sz="2800" b="1" i="1" dirty="0"/>
              <a:t>(+)</a:t>
            </a:r>
            <a:r>
              <a:rPr lang="fr-CA" sz="2800" b="1" dirty="0"/>
              <a:t>1,8</a:t>
            </a:r>
          </a:p>
          <a:p>
            <a:pPr marL="177800" algn="l">
              <a:buNone/>
            </a:pPr>
            <a:r>
              <a:rPr lang="fr-CA" sz="2800" b="1" i="1" dirty="0" smtClean="0"/>
              <a:t>   v</a:t>
            </a:r>
            <a:r>
              <a:rPr lang="fr-CA" sz="2800" b="1" dirty="0" smtClean="0"/>
              <a:t> 10,1     corr</a:t>
            </a:r>
            <a:r>
              <a:rPr lang="fr-CA" sz="2800" b="1" dirty="0"/>
              <a:t>. </a:t>
            </a:r>
            <a:r>
              <a:rPr lang="fr-CA" sz="2800" b="1" i="1" dirty="0" smtClean="0"/>
              <a:t>v	</a:t>
            </a:r>
            <a:r>
              <a:rPr lang="fr-CA" sz="2800" b="1" i="1" u="sng" dirty="0" smtClean="0"/>
              <a:t>       </a:t>
            </a:r>
            <a:r>
              <a:rPr lang="fr-CA" sz="2800" b="1" u="sng" dirty="0" smtClean="0"/>
              <a:t>+</a:t>
            </a:r>
            <a:r>
              <a:rPr lang="fr-CA" sz="2800" b="1" u="sng" dirty="0"/>
              <a:t>3,5’</a:t>
            </a:r>
            <a:r>
              <a:rPr lang="fr-CA" sz="2800" b="1" dirty="0"/>
              <a:t>    </a:t>
            </a:r>
            <a:r>
              <a:rPr lang="fr-CA" sz="2800" b="1" dirty="0" smtClean="0"/>
              <a:t>  corr</a:t>
            </a:r>
            <a:r>
              <a:rPr lang="fr-CA" sz="2800" b="1" dirty="0"/>
              <a:t>. </a:t>
            </a:r>
            <a:r>
              <a:rPr lang="fr-CA" sz="2800" b="1" i="1" dirty="0"/>
              <a:t>d</a:t>
            </a:r>
            <a:r>
              <a:rPr lang="fr-CA" sz="2800" b="1" dirty="0"/>
              <a:t>	</a:t>
            </a:r>
            <a:r>
              <a:rPr lang="fr-CA" sz="2800" b="1" u="sng" dirty="0"/>
              <a:t>+     0,6’</a:t>
            </a:r>
          </a:p>
          <a:p>
            <a:pPr marL="177800" algn="l">
              <a:buNone/>
            </a:pPr>
            <a:endParaRPr lang="fr-CA" sz="2800" b="1" dirty="0" smtClean="0"/>
          </a:p>
          <a:p>
            <a:pPr marL="177800" algn="l">
              <a:buNone/>
            </a:pPr>
            <a:r>
              <a:rPr lang="fr-CA" sz="2800" b="1" dirty="0" smtClean="0"/>
              <a:t>Total GHA                   191°04,5</a:t>
            </a:r>
            <a:r>
              <a:rPr lang="fr-CA" sz="2800" b="1" dirty="0"/>
              <a:t>’  </a:t>
            </a:r>
            <a:r>
              <a:rPr lang="fr-CA" sz="2800" b="1" dirty="0" smtClean="0"/>
              <a:t>   </a:t>
            </a:r>
            <a:r>
              <a:rPr lang="fr-CA" sz="2800" b="1" smtClean="0"/>
              <a:t>Total D.</a:t>
            </a:r>
            <a:r>
              <a:rPr lang="fr-CA" sz="2800" b="1" dirty="0"/>
              <a:t>	</a:t>
            </a:r>
            <a:r>
              <a:rPr lang="fr-CA" sz="2800" b="1" dirty="0" smtClean="0"/>
              <a:t>27°20,2’N</a:t>
            </a:r>
            <a:endParaRPr lang="fr-CA" sz="2800" dirty="0"/>
          </a:p>
          <a:p>
            <a:pPr marL="177800" algn="l">
              <a:buNone/>
            </a:pPr>
            <a:r>
              <a:rPr lang="fr-CA" sz="2800" b="1" dirty="0"/>
              <a:t>Lo		 </a:t>
            </a:r>
            <a:r>
              <a:rPr lang="fr-CA" sz="2800" b="1" dirty="0" smtClean="0"/>
              <a:t>      	        </a:t>
            </a:r>
            <a:r>
              <a:rPr lang="fr-CA" sz="2800" b="1" u="sng" dirty="0" smtClean="0"/>
              <a:t>-070°14,7’W</a:t>
            </a:r>
            <a:endParaRPr lang="fr-CA" sz="2800" b="1" u="sng" dirty="0"/>
          </a:p>
          <a:p>
            <a:pPr marL="177800" algn="l">
              <a:buNone/>
            </a:pPr>
            <a:r>
              <a:rPr lang="fr-CA" sz="2800" b="1" dirty="0"/>
              <a:t>LHA			</a:t>
            </a:r>
            <a:r>
              <a:rPr lang="fr-CA" sz="2800" b="1" dirty="0" smtClean="0"/>
              <a:t>	120°49,8</a:t>
            </a:r>
            <a:r>
              <a:rPr lang="fr-CA" sz="2800" b="1" dirty="0"/>
              <a:t>’</a:t>
            </a:r>
            <a:endParaRPr lang="fr-CA" sz="28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lvl="0" algn="l">
              <a:buNone/>
            </a:pPr>
            <a:r>
              <a:rPr lang="fr-CA" sz="3200" b="1" dirty="0" smtClean="0"/>
              <a:t>Moon LL;13-17-14 UT;30 </a:t>
            </a:r>
            <a:r>
              <a:rPr lang="fr-CA" sz="3200" b="1" dirty="0" err="1" smtClean="0"/>
              <a:t>March;Lo</a:t>
            </a:r>
            <a:r>
              <a:rPr lang="fr-CA" sz="3200" b="1" dirty="0" smtClean="0"/>
              <a:t> </a:t>
            </a:r>
            <a:r>
              <a:rPr lang="fr-CA" sz="3200" b="1" dirty="0"/>
              <a:t>165°51,1’E</a:t>
            </a:r>
          </a:p>
          <a:p>
            <a:pPr marL="177800" algn="l">
              <a:buNone/>
            </a:pPr>
            <a:endParaRPr lang="fr-CA" sz="3200" dirty="0" smtClean="0"/>
          </a:p>
          <a:p>
            <a:pPr marL="177800" algn="l">
              <a:buNone/>
            </a:pPr>
            <a:r>
              <a:rPr lang="fr-CA" sz="2800" b="1" dirty="0" smtClean="0"/>
              <a:t>GHA</a:t>
            </a:r>
            <a:r>
              <a:rPr lang="fr-CA" sz="2800" b="1" dirty="0"/>
              <a:t> </a:t>
            </a:r>
            <a:r>
              <a:rPr lang="fr-CA" sz="2800" b="1" dirty="0" smtClean="0"/>
              <a:t>    13- 00</a:t>
            </a:r>
            <a:r>
              <a:rPr lang="fr-CA" sz="2800" b="1" dirty="0"/>
              <a:t>	</a:t>
            </a:r>
            <a:r>
              <a:rPr lang="fr-CA" sz="2800" b="1" dirty="0" smtClean="0"/>
              <a:t>	262°43,1</a:t>
            </a:r>
            <a:r>
              <a:rPr lang="fr-CA" sz="2800" b="1" dirty="0"/>
              <a:t>’     </a:t>
            </a:r>
            <a:r>
              <a:rPr lang="fr-CA" sz="2800" b="1" dirty="0" smtClean="0"/>
              <a:t>  </a:t>
            </a:r>
            <a:r>
              <a:rPr lang="fr-CA" sz="2800" b="1" dirty="0" err="1" smtClean="0"/>
              <a:t>Dec</a:t>
            </a:r>
            <a:r>
              <a:rPr lang="fr-CA" sz="2800" b="1" dirty="0" smtClean="0"/>
              <a:t>        25°38,4’N </a:t>
            </a:r>
            <a:endParaRPr lang="fr-CA" sz="2800" b="1" dirty="0"/>
          </a:p>
          <a:p>
            <a:pPr marL="177800" algn="l">
              <a:buNone/>
              <a:tabLst>
                <a:tab pos="2060575" algn="l"/>
              </a:tabLst>
            </a:pPr>
            <a:r>
              <a:rPr lang="fr-CA" sz="2800" b="1" dirty="0"/>
              <a:t>	</a:t>
            </a:r>
            <a:r>
              <a:rPr lang="fr-CA" sz="2800" b="1" dirty="0" smtClean="0"/>
              <a:t>17-14</a:t>
            </a:r>
            <a:r>
              <a:rPr lang="fr-CA" sz="2800" b="1" dirty="0"/>
              <a:t>	 </a:t>
            </a:r>
            <a:r>
              <a:rPr lang="fr-CA" sz="2800" b="1" dirty="0" smtClean="0"/>
              <a:t> +</a:t>
            </a:r>
            <a:r>
              <a:rPr lang="fr-CA" sz="2800" b="1" dirty="0"/>
              <a:t>4°06,7’   </a:t>
            </a:r>
            <a:r>
              <a:rPr lang="fr-CA" sz="2800" b="1" dirty="0" smtClean="0"/>
              <a:t>    </a:t>
            </a:r>
            <a:r>
              <a:rPr lang="fr-CA" sz="2800" b="1" i="1" dirty="0" smtClean="0"/>
              <a:t>d (-)5,6</a:t>
            </a:r>
          </a:p>
          <a:p>
            <a:pPr marL="177800" algn="l">
              <a:buNone/>
              <a:tabLst>
                <a:tab pos="2060575" algn="l"/>
              </a:tabLst>
            </a:pPr>
            <a:r>
              <a:rPr lang="fr-CA" sz="2800" b="1" i="1" dirty="0" smtClean="0"/>
              <a:t>  v</a:t>
            </a:r>
            <a:r>
              <a:rPr lang="fr-CA" sz="2800" b="1" dirty="0" smtClean="0"/>
              <a:t> 10,1        corr</a:t>
            </a:r>
            <a:r>
              <a:rPr lang="fr-CA" sz="2800" b="1" dirty="0"/>
              <a:t>. </a:t>
            </a:r>
            <a:r>
              <a:rPr lang="fr-CA" sz="2800" b="1" i="1" dirty="0"/>
              <a:t>v</a:t>
            </a:r>
            <a:r>
              <a:rPr lang="fr-CA" sz="2800" b="1" i="1" dirty="0" smtClean="0"/>
              <a:t> </a:t>
            </a:r>
            <a:r>
              <a:rPr lang="fr-CA" sz="2800" b="1" i="1" dirty="0"/>
              <a:t>	</a:t>
            </a:r>
            <a:r>
              <a:rPr lang="fr-CA" sz="2800" b="1" i="1" u="sng" dirty="0"/>
              <a:t>      </a:t>
            </a:r>
            <a:r>
              <a:rPr lang="fr-CA" sz="2800" b="1" i="1" u="sng" dirty="0" smtClean="0"/>
              <a:t> </a:t>
            </a:r>
            <a:r>
              <a:rPr lang="fr-CA" sz="2800" b="1" u="sng" dirty="0" smtClean="0"/>
              <a:t>+</a:t>
            </a:r>
            <a:r>
              <a:rPr lang="fr-CA" sz="2800" b="1" u="sng" dirty="0"/>
              <a:t>2,9’</a:t>
            </a:r>
            <a:r>
              <a:rPr lang="fr-CA" sz="2800" b="1" dirty="0"/>
              <a:t>    </a:t>
            </a:r>
            <a:r>
              <a:rPr lang="fr-CA" sz="2800" b="1" dirty="0" smtClean="0"/>
              <a:t>    corr</a:t>
            </a:r>
            <a:r>
              <a:rPr lang="fr-CA" sz="2800" b="1" dirty="0"/>
              <a:t>. </a:t>
            </a:r>
            <a:r>
              <a:rPr lang="fr-CA" sz="2800" b="1" i="1" dirty="0"/>
              <a:t>d</a:t>
            </a:r>
            <a:r>
              <a:rPr lang="fr-CA" sz="2800" b="1" dirty="0"/>
              <a:t>	</a:t>
            </a:r>
            <a:r>
              <a:rPr lang="fr-CA" sz="2800" b="1" u="sng" dirty="0" smtClean="0"/>
              <a:t>      -1,6</a:t>
            </a:r>
            <a:r>
              <a:rPr lang="fr-CA" sz="2800" b="1" u="sng" dirty="0"/>
              <a:t>’</a:t>
            </a:r>
          </a:p>
          <a:p>
            <a:pPr marL="177800" algn="l">
              <a:buNone/>
            </a:pPr>
            <a:endParaRPr lang="fr-CA" sz="2800" b="1" dirty="0" smtClean="0"/>
          </a:p>
          <a:p>
            <a:pPr marL="177800" algn="l">
              <a:buNone/>
            </a:pPr>
            <a:r>
              <a:rPr lang="fr-CA" sz="2800" b="1" dirty="0" smtClean="0"/>
              <a:t>Total GHA		</a:t>
            </a:r>
            <a:r>
              <a:rPr lang="fr-CA" sz="2800" b="1" dirty="0" smtClean="0"/>
              <a:t>266°52,7</a:t>
            </a:r>
            <a:r>
              <a:rPr lang="fr-CA" sz="2800" b="1" dirty="0"/>
              <a:t>’  </a:t>
            </a:r>
            <a:r>
              <a:rPr lang="fr-CA" sz="2800" b="1" dirty="0" smtClean="0"/>
              <a:t>	  Total </a:t>
            </a:r>
            <a:r>
              <a:rPr lang="fr-CA" sz="2800" b="1" dirty="0" err="1" smtClean="0"/>
              <a:t>Dec</a:t>
            </a:r>
            <a:r>
              <a:rPr lang="fr-CA" sz="2800" b="1" dirty="0"/>
              <a:t>	25°36,8’N</a:t>
            </a:r>
          </a:p>
          <a:p>
            <a:pPr marL="177800" algn="l">
              <a:buNone/>
            </a:pPr>
            <a:r>
              <a:rPr lang="fr-CA" sz="2800" b="1" dirty="0"/>
              <a:t>Lo	         </a:t>
            </a:r>
            <a:r>
              <a:rPr lang="fr-CA" sz="2800" b="1" dirty="0" smtClean="0"/>
              <a:t>     	       </a:t>
            </a:r>
            <a:r>
              <a:rPr lang="fr-CA" sz="2800" b="1" u="sng" dirty="0" smtClean="0"/>
              <a:t>+</a:t>
            </a:r>
            <a:r>
              <a:rPr lang="fr-CA" sz="2800" b="1" u="sng" dirty="0"/>
              <a:t>165°51,1’E</a:t>
            </a:r>
          </a:p>
          <a:p>
            <a:pPr marL="177800" algn="l">
              <a:buNone/>
            </a:pPr>
            <a:r>
              <a:rPr lang="en-CA" sz="2800" b="1" dirty="0"/>
              <a:t>		       	 </a:t>
            </a:r>
            <a:r>
              <a:rPr lang="en-CA" sz="2800" b="1" dirty="0" smtClean="0"/>
              <a:t>        432°43,6</a:t>
            </a:r>
            <a:r>
              <a:rPr lang="en-CA" sz="2800" b="1" dirty="0"/>
              <a:t>’</a:t>
            </a:r>
          </a:p>
          <a:p>
            <a:pPr marL="177800" algn="l">
              <a:buNone/>
              <a:tabLst>
                <a:tab pos="3494088" algn="l"/>
                <a:tab pos="5118100" algn="l"/>
              </a:tabLst>
            </a:pPr>
            <a:r>
              <a:rPr lang="en-CA" sz="2800" b="1" dirty="0"/>
              <a:t>	</a:t>
            </a:r>
            <a:r>
              <a:rPr lang="en-CA" sz="2800" b="1" u="sng" dirty="0" smtClean="0"/>
              <a:t>-</a:t>
            </a:r>
            <a:r>
              <a:rPr lang="en-CA" sz="2800" b="1" u="sng" dirty="0"/>
              <a:t>360</a:t>
            </a:r>
            <a:r>
              <a:rPr lang="en-CA" sz="2800" b="1" u="sng" dirty="0" smtClean="0"/>
              <a:t>°	       </a:t>
            </a:r>
            <a:endParaRPr lang="fr-CA" sz="2800" b="1" u="sng" dirty="0"/>
          </a:p>
          <a:p>
            <a:pPr marL="177800" algn="l">
              <a:buNone/>
            </a:pPr>
            <a:r>
              <a:rPr lang="fr-CA" sz="2800" b="1" dirty="0"/>
              <a:t>LHA			</a:t>
            </a:r>
            <a:r>
              <a:rPr lang="fr-CA" sz="2800" b="1" dirty="0" smtClean="0"/>
              <a:t>           72°43,8</a:t>
            </a:r>
            <a:r>
              <a:rPr lang="fr-CA" sz="2800" b="1" dirty="0"/>
              <a:t>’</a:t>
            </a:r>
          </a:p>
          <a:p>
            <a:pPr algn="l">
              <a:buNone/>
            </a:pPr>
            <a:endParaRPr lang="fr-CA" sz="32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0" y="1174843"/>
            <a:ext cx="9144000" cy="5683157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lvl="0" algn="l">
              <a:buNone/>
            </a:pPr>
            <a:r>
              <a:rPr lang="fr-CA" sz="3200" b="1" dirty="0"/>
              <a:t>Mars; 14-04-23 UT; 28 </a:t>
            </a:r>
            <a:r>
              <a:rPr lang="fr-CA" sz="3200" b="1" dirty="0" smtClean="0"/>
              <a:t>March; </a:t>
            </a:r>
            <a:r>
              <a:rPr lang="fr-CA" sz="3200" b="1" dirty="0"/>
              <a:t>Lo </a:t>
            </a:r>
            <a:r>
              <a:rPr lang="fr-CA" sz="3200" b="1" dirty="0" smtClean="0"/>
              <a:t>009°21,8’W</a:t>
            </a:r>
            <a:endParaRPr lang="fr-CA" sz="3200" b="1" dirty="0"/>
          </a:p>
          <a:p>
            <a:pPr marL="177800" algn="l">
              <a:buNone/>
            </a:pPr>
            <a:endParaRPr lang="fr-CA" sz="2800" b="1" dirty="0" smtClean="0"/>
          </a:p>
          <a:p>
            <a:pPr marL="177800" algn="l">
              <a:buNone/>
            </a:pPr>
            <a:r>
              <a:rPr lang="fr-CA" sz="2800" b="1" dirty="0" smtClean="0"/>
              <a:t>GHA    14-00</a:t>
            </a:r>
            <a:r>
              <a:rPr lang="fr-CA" sz="2800" b="1" dirty="0"/>
              <a:t>		333°51,1’     </a:t>
            </a:r>
            <a:r>
              <a:rPr lang="fr-CA" sz="2800" b="1" dirty="0" err="1" smtClean="0"/>
              <a:t>Dec</a:t>
            </a:r>
            <a:r>
              <a:rPr lang="fr-CA" sz="2800" b="1" dirty="0" smtClean="0"/>
              <a:t>          22°10,4’N </a:t>
            </a:r>
            <a:endParaRPr lang="fr-CA" sz="2800" b="1" dirty="0"/>
          </a:p>
          <a:p>
            <a:pPr marL="177800" algn="l">
              <a:buNone/>
            </a:pPr>
            <a:r>
              <a:rPr lang="fr-CA" sz="2800" b="1" dirty="0"/>
              <a:t>	</a:t>
            </a:r>
            <a:r>
              <a:rPr lang="fr-CA" sz="2800" b="1" dirty="0" smtClean="0"/>
              <a:t>          04-23</a:t>
            </a:r>
            <a:r>
              <a:rPr lang="fr-CA" sz="2800" b="1" dirty="0"/>
              <a:t>	 </a:t>
            </a:r>
            <a:r>
              <a:rPr lang="fr-CA" sz="2800" b="1" dirty="0" smtClean="0"/>
              <a:t> +</a:t>
            </a:r>
            <a:r>
              <a:rPr lang="fr-CA" sz="2800" b="1" dirty="0"/>
              <a:t>1°05,8’   </a:t>
            </a:r>
            <a:r>
              <a:rPr lang="fr-CA" sz="2800" b="1" dirty="0" smtClean="0"/>
              <a:t>  </a:t>
            </a:r>
            <a:r>
              <a:rPr lang="fr-CA" sz="2800" b="1" i="1" dirty="0" smtClean="0"/>
              <a:t>d </a:t>
            </a:r>
            <a:r>
              <a:rPr lang="fr-CA" sz="2800" b="1" i="1" dirty="0"/>
              <a:t>(+)0,3</a:t>
            </a:r>
            <a:endParaRPr lang="fr-CA" sz="2800" b="1" dirty="0"/>
          </a:p>
          <a:p>
            <a:pPr marL="177800" algn="l">
              <a:buNone/>
            </a:pPr>
            <a:r>
              <a:rPr lang="fr-CA" sz="2800" b="1" i="1" dirty="0"/>
              <a:t>v</a:t>
            </a:r>
            <a:r>
              <a:rPr lang="fr-CA" sz="2800" b="1" dirty="0"/>
              <a:t>  </a:t>
            </a:r>
            <a:r>
              <a:rPr lang="fr-CA" sz="2800" b="1" dirty="0" smtClean="0"/>
              <a:t>0,8        corr</a:t>
            </a:r>
            <a:r>
              <a:rPr lang="fr-CA" sz="2800" b="1" dirty="0"/>
              <a:t>. </a:t>
            </a:r>
            <a:r>
              <a:rPr lang="fr-CA" sz="2800" b="1" i="1" dirty="0" smtClean="0"/>
              <a:t>v </a:t>
            </a:r>
            <a:r>
              <a:rPr lang="fr-CA" sz="2800" b="1" i="1" dirty="0"/>
              <a:t>	</a:t>
            </a:r>
            <a:r>
              <a:rPr lang="fr-CA" sz="2800" b="1" u="sng" dirty="0"/>
              <a:t>      </a:t>
            </a:r>
            <a:r>
              <a:rPr lang="fr-CA" sz="2800" b="1" u="sng" dirty="0" smtClean="0"/>
              <a:t> +</a:t>
            </a:r>
            <a:r>
              <a:rPr lang="fr-CA" sz="2800" b="1" u="sng" dirty="0"/>
              <a:t>0,1’</a:t>
            </a:r>
            <a:r>
              <a:rPr lang="fr-CA" sz="2800" b="1" dirty="0"/>
              <a:t>    </a:t>
            </a:r>
            <a:r>
              <a:rPr lang="fr-CA" sz="2800" b="1" dirty="0" smtClean="0"/>
              <a:t>  corr</a:t>
            </a:r>
            <a:r>
              <a:rPr lang="fr-CA" sz="2800" b="1" dirty="0"/>
              <a:t>. </a:t>
            </a:r>
            <a:r>
              <a:rPr lang="fr-CA" sz="2800" b="1" i="1" dirty="0"/>
              <a:t>d</a:t>
            </a:r>
            <a:r>
              <a:rPr lang="fr-CA" sz="2800" b="1" dirty="0"/>
              <a:t>	</a:t>
            </a:r>
            <a:r>
              <a:rPr lang="fr-CA" sz="2800" b="1" dirty="0" smtClean="0"/>
              <a:t> </a:t>
            </a:r>
            <a:r>
              <a:rPr lang="fr-CA" sz="2800" b="1" u="sng" dirty="0" smtClean="0"/>
              <a:t>+     </a:t>
            </a:r>
            <a:r>
              <a:rPr lang="fr-CA" sz="2800" b="1" u="sng" dirty="0"/>
              <a:t>0,0’</a:t>
            </a:r>
          </a:p>
          <a:p>
            <a:pPr marL="177800" algn="l">
              <a:buNone/>
            </a:pPr>
            <a:endParaRPr lang="fr-CA" sz="2800" b="1" dirty="0" smtClean="0"/>
          </a:p>
          <a:p>
            <a:pPr marL="177800" algn="l">
              <a:buNone/>
            </a:pPr>
            <a:r>
              <a:rPr lang="fr-CA" sz="2800" b="1" dirty="0" smtClean="0"/>
              <a:t>Total GHA 		334°57,0</a:t>
            </a:r>
            <a:r>
              <a:rPr lang="fr-CA" sz="2800" b="1" dirty="0"/>
              <a:t>’  </a:t>
            </a:r>
            <a:r>
              <a:rPr lang="fr-CA" sz="2800" b="1" dirty="0" smtClean="0"/>
              <a:t>   Total </a:t>
            </a:r>
            <a:r>
              <a:rPr lang="fr-CA" sz="2800" b="1" dirty="0" err="1" smtClean="0"/>
              <a:t>Dec</a:t>
            </a:r>
            <a:r>
              <a:rPr lang="fr-CA" sz="2800" b="1" dirty="0"/>
              <a:t>	22°10,4’N</a:t>
            </a:r>
          </a:p>
          <a:p>
            <a:pPr marL="177800" algn="l">
              <a:buNone/>
            </a:pPr>
            <a:r>
              <a:rPr lang="fr-CA" sz="2800" b="1" dirty="0"/>
              <a:t>Lo			</a:t>
            </a:r>
            <a:r>
              <a:rPr lang="fr-CA" sz="2800" b="1" dirty="0" smtClean="0"/>
              <a:t>        </a:t>
            </a:r>
            <a:r>
              <a:rPr lang="fr-CA" sz="2800" b="1" u="sng" dirty="0" smtClean="0"/>
              <a:t>-009°21,8’W</a:t>
            </a:r>
            <a:endParaRPr lang="fr-CA" sz="2800" b="1" u="sng" dirty="0"/>
          </a:p>
          <a:p>
            <a:pPr marL="177800" algn="l">
              <a:buNone/>
            </a:pPr>
            <a:r>
              <a:rPr lang="fr-CA" sz="2800" b="1" dirty="0"/>
              <a:t>LHA			</a:t>
            </a:r>
            <a:r>
              <a:rPr lang="fr-CA" sz="2800" b="1" dirty="0" smtClean="0"/>
              <a:t>	325°35,2</a:t>
            </a:r>
            <a:r>
              <a:rPr lang="fr-CA" sz="2800" b="1" dirty="0"/>
              <a:t>’</a:t>
            </a:r>
          </a:p>
          <a:p>
            <a:pPr algn="l">
              <a:buNone/>
            </a:pPr>
            <a:endParaRPr lang="fr-CA" sz="32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" y="1143000"/>
            <a:ext cx="9143999" cy="57150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algn="l">
              <a:buNone/>
            </a:pPr>
            <a:r>
              <a:rPr lang="fr-CA" sz="3200" b="1" dirty="0" smtClean="0"/>
              <a:t>Venus</a:t>
            </a:r>
            <a:r>
              <a:rPr lang="fr-CA" sz="3200" b="1" dirty="0"/>
              <a:t>; 07-27-27; 30 </a:t>
            </a:r>
            <a:r>
              <a:rPr lang="fr-CA" sz="3200" b="1" dirty="0" smtClean="0"/>
              <a:t>March; </a:t>
            </a:r>
            <a:r>
              <a:rPr lang="fr-CA" sz="3200" b="1" dirty="0"/>
              <a:t>Lo 130°36,1’E</a:t>
            </a:r>
          </a:p>
          <a:p>
            <a:pPr marL="177800" algn="l">
              <a:buNone/>
            </a:pPr>
            <a:endParaRPr lang="fr-CA" sz="3200" dirty="0" smtClean="0"/>
          </a:p>
          <a:p>
            <a:pPr marL="177800" algn="l">
              <a:buNone/>
            </a:pPr>
            <a:r>
              <a:rPr lang="fr-CA" sz="2800" b="1" dirty="0" smtClean="0"/>
              <a:t>GHA     07-00</a:t>
            </a:r>
            <a:r>
              <a:rPr lang="fr-CA" sz="2800" b="1" dirty="0"/>
              <a:t>		240°19,6’     </a:t>
            </a:r>
            <a:r>
              <a:rPr lang="fr-CA" sz="2800" b="1" dirty="0" err="1" smtClean="0"/>
              <a:t>Dec</a:t>
            </a:r>
            <a:r>
              <a:rPr lang="fr-CA" sz="2800" b="1" dirty="0"/>
              <a:t>	</a:t>
            </a:r>
            <a:r>
              <a:rPr lang="fr-CA" sz="2800" b="1" dirty="0" smtClean="0"/>
              <a:t>	22°20,6’N </a:t>
            </a:r>
            <a:endParaRPr lang="fr-CA" sz="2800" b="1" dirty="0"/>
          </a:p>
          <a:p>
            <a:pPr marL="177800" algn="l">
              <a:buNone/>
            </a:pPr>
            <a:r>
              <a:rPr lang="fr-CA" sz="2800" b="1" dirty="0"/>
              <a:t>	</a:t>
            </a:r>
            <a:r>
              <a:rPr lang="fr-CA" sz="2800" b="1" dirty="0" smtClean="0"/>
              <a:t>	 27-27</a:t>
            </a:r>
            <a:r>
              <a:rPr lang="fr-CA" sz="2800" b="1" dirty="0"/>
              <a:t>	 </a:t>
            </a:r>
            <a:r>
              <a:rPr lang="fr-CA" sz="2800" b="1" dirty="0" smtClean="0"/>
              <a:t> +</a:t>
            </a:r>
            <a:r>
              <a:rPr lang="fr-CA" sz="2800" b="1" dirty="0"/>
              <a:t>6°51,8’   </a:t>
            </a:r>
            <a:r>
              <a:rPr lang="fr-CA" sz="2800" b="1" dirty="0" smtClean="0"/>
              <a:t>  </a:t>
            </a:r>
            <a:r>
              <a:rPr lang="fr-CA" sz="2800" b="1" i="1" dirty="0" smtClean="0"/>
              <a:t>d </a:t>
            </a:r>
            <a:r>
              <a:rPr lang="fr-CA" sz="2800" b="1" i="1" dirty="0"/>
              <a:t>(+)0,8</a:t>
            </a:r>
            <a:endParaRPr lang="fr-CA" sz="2800" b="1" dirty="0"/>
          </a:p>
          <a:p>
            <a:pPr marL="177800" algn="l">
              <a:buNone/>
            </a:pPr>
            <a:r>
              <a:rPr lang="fr-CA" sz="2800" b="1" i="1" dirty="0"/>
              <a:t>v</a:t>
            </a:r>
            <a:r>
              <a:rPr lang="fr-CA" sz="2800" b="1" dirty="0"/>
              <a:t> -</a:t>
            </a:r>
            <a:r>
              <a:rPr lang="fr-CA" sz="2800" b="1" dirty="0" smtClean="0"/>
              <a:t>0,0        corr</a:t>
            </a:r>
            <a:r>
              <a:rPr lang="fr-CA" sz="2800" b="1" dirty="0"/>
              <a:t>. </a:t>
            </a:r>
            <a:r>
              <a:rPr lang="fr-CA" sz="2800" b="1" i="1" dirty="0" smtClean="0"/>
              <a:t>v </a:t>
            </a:r>
            <a:r>
              <a:rPr lang="fr-CA" sz="2800" b="1" i="1" dirty="0"/>
              <a:t>	</a:t>
            </a:r>
            <a:r>
              <a:rPr lang="fr-CA" sz="2800" b="1" i="1" u="sng" dirty="0"/>
              <a:t>      </a:t>
            </a:r>
            <a:r>
              <a:rPr lang="fr-CA" sz="2800" b="1" i="1" u="sng" dirty="0" smtClean="0"/>
              <a:t>  </a:t>
            </a:r>
            <a:r>
              <a:rPr lang="fr-CA" sz="2800" b="1" u="sng" dirty="0" smtClean="0"/>
              <a:t>-</a:t>
            </a:r>
            <a:r>
              <a:rPr lang="fr-CA" sz="2800" b="1" u="sng" dirty="0"/>
              <a:t>0,0’</a:t>
            </a:r>
            <a:r>
              <a:rPr lang="fr-CA" sz="2800" b="1" dirty="0"/>
              <a:t>    </a:t>
            </a:r>
            <a:r>
              <a:rPr lang="fr-CA" sz="2800" b="1" dirty="0" smtClean="0"/>
              <a:t>  corr</a:t>
            </a:r>
            <a:r>
              <a:rPr lang="fr-CA" sz="2800" b="1" dirty="0"/>
              <a:t>. </a:t>
            </a:r>
            <a:r>
              <a:rPr lang="fr-CA" sz="2800" b="1" i="1" dirty="0"/>
              <a:t>d</a:t>
            </a:r>
            <a:r>
              <a:rPr lang="fr-CA" sz="2800" b="1" dirty="0"/>
              <a:t>	</a:t>
            </a:r>
            <a:r>
              <a:rPr lang="fr-CA" sz="2800" b="1" u="sng" dirty="0"/>
              <a:t>+     0,4’</a:t>
            </a:r>
          </a:p>
          <a:p>
            <a:pPr marL="177800" algn="l">
              <a:buNone/>
            </a:pPr>
            <a:endParaRPr lang="fr-CA" sz="2800" b="1" dirty="0" smtClean="0"/>
          </a:p>
          <a:p>
            <a:pPr marL="177800" algn="l">
              <a:buNone/>
            </a:pPr>
            <a:r>
              <a:rPr lang="fr-CA" sz="2800" b="1" dirty="0" smtClean="0"/>
              <a:t>Total GHA		247°11,4</a:t>
            </a:r>
            <a:r>
              <a:rPr lang="fr-CA" sz="2800" b="1" dirty="0"/>
              <a:t>’  </a:t>
            </a:r>
            <a:r>
              <a:rPr lang="fr-CA" sz="2800" b="1" dirty="0" smtClean="0"/>
              <a:t>	 Total </a:t>
            </a:r>
            <a:r>
              <a:rPr lang="fr-CA" sz="2800" b="1" dirty="0" err="1" smtClean="0"/>
              <a:t>Dec</a:t>
            </a:r>
            <a:r>
              <a:rPr lang="fr-CA" sz="2800" b="1" dirty="0"/>
              <a:t>	22°21,0’N</a:t>
            </a:r>
          </a:p>
          <a:p>
            <a:pPr marL="177800" algn="l">
              <a:buNone/>
            </a:pPr>
            <a:r>
              <a:rPr lang="fr-CA" sz="2800" b="1" dirty="0"/>
              <a:t>Lo		     </a:t>
            </a:r>
            <a:r>
              <a:rPr lang="fr-CA" sz="2800" b="1" dirty="0" smtClean="0"/>
              <a:t>	       </a:t>
            </a:r>
            <a:r>
              <a:rPr lang="fr-CA" sz="2800" b="1" u="sng" dirty="0" smtClean="0"/>
              <a:t>+</a:t>
            </a:r>
            <a:r>
              <a:rPr lang="fr-CA" sz="2800" b="1" u="sng" dirty="0"/>
              <a:t>130°36,1’E</a:t>
            </a:r>
          </a:p>
          <a:p>
            <a:pPr marL="177800" algn="l">
              <a:buNone/>
            </a:pPr>
            <a:r>
              <a:rPr lang="en-CA" sz="2800" b="1" dirty="0"/>
              <a:t>			</a:t>
            </a:r>
            <a:r>
              <a:rPr lang="en-CA" sz="2800" b="1" dirty="0" smtClean="0"/>
              <a:t>	377°47,5</a:t>
            </a:r>
            <a:r>
              <a:rPr lang="en-CA" sz="2800" b="1" dirty="0"/>
              <a:t>’</a:t>
            </a:r>
          </a:p>
          <a:p>
            <a:pPr marL="177800" algn="l">
              <a:buNone/>
              <a:tabLst>
                <a:tab pos="3589338" algn="l"/>
                <a:tab pos="5118100" algn="l"/>
              </a:tabLst>
            </a:pPr>
            <a:r>
              <a:rPr lang="en-CA" sz="2800" b="1" dirty="0"/>
              <a:t>	</a:t>
            </a:r>
            <a:r>
              <a:rPr lang="en-CA" sz="2800" b="1" u="sng" dirty="0" smtClean="0"/>
              <a:t>-360°	</a:t>
            </a:r>
            <a:r>
              <a:rPr lang="en-CA" sz="2800" b="1" dirty="0" smtClean="0"/>
              <a:t>       </a:t>
            </a:r>
          </a:p>
          <a:p>
            <a:pPr marL="177800" algn="l">
              <a:buNone/>
            </a:pPr>
            <a:r>
              <a:rPr lang="fr-CA" sz="2800" b="1" dirty="0" smtClean="0"/>
              <a:t>LHA</a:t>
            </a:r>
            <a:r>
              <a:rPr lang="fr-CA" sz="2800" b="1" dirty="0"/>
              <a:t>			</a:t>
            </a:r>
            <a:r>
              <a:rPr lang="fr-CA" sz="2800" b="1" dirty="0" smtClean="0"/>
              <a:t>	  17°47,5</a:t>
            </a:r>
            <a:r>
              <a:rPr lang="fr-CA" sz="2800" b="1" dirty="0"/>
              <a:t>’</a:t>
            </a:r>
          </a:p>
          <a:p>
            <a:pPr marL="177800" algn="l">
              <a:buNone/>
            </a:pPr>
            <a:endParaRPr lang="fr-CA" sz="32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lvl="0" algn="l">
              <a:buNone/>
            </a:pPr>
            <a:r>
              <a:rPr lang="fr-CA" sz="3200" b="1" dirty="0"/>
              <a:t>Schedar; 02-27-09; 23 </a:t>
            </a:r>
            <a:r>
              <a:rPr lang="fr-CA" sz="3200" b="1" dirty="0" smtClean="0"/>
              <a:t>August; </a:t>
            </a:r>
            <a:r>
              <a:rPr lang="fr-CA" sz="3200" b="1" dirty="0"/>
              <a:t>Lo </a:t>
            </a:r>
            <a:r>
              <a:rPr lang="fr-CA" sz="3200" b="1" dirty="0" smtClean="0"/>
              <a:t>079°41,5’E</a:t>
            </a:r>
            <a:endParaRPr lang="fr-CA" sz="3200" b="1" dirty="0"/>
          </a:p>
          <a:p>
            <a:pPr marL="177800" algn="l">
              <a:buNone/>
            </a:pPr>
            <a:endParaRPr lang="en-CA" sz="3200" dirty="0" smtClean="0"/>
          </a:p>
          <a:p>
            <a:pPr marL="177800" algn="l">
              <a:buNone/>
            </a:pPr>
            <a:r>
              <a:rPr lang="en-CA" sz="2800" b="1" dirty="0" smtClean="0"/>
              <a:t>SHA</a:t>
            </a:r>
            <a:r>
              <a:rPr lang="en-CA" sz="2800" b="1" dirty="0"/>
              <a:t>			349°48,3</a:t>
            </a:r>
            <a:r>
              <a:rPr lang="en-CA" sz="2800" b="1" dirty="0" smtClean="0"/>
              <a:t>’	</a:t>
            </a:r>
            <a:r>
              <a:rPr lang="fr-CA" sz="2800" b="1" dirty="0" smtClean="0"/>
              <a:t> </a:t>
            </a:r>
            <a:r>
              <a:rPr lang="fr-CA" sz="2800" b="1" dirty="0" err="1" smtClean="0"/>
              <a:t>Dec</a:t>
            </a:r>
            <a:r>
              <a:rPr lang="fr-CA" sz="2800" b="1" dirty="0" smtClean="0"/>
              <a:t>		56°33,6’N </a:t>
            </a:r>
            <a:endParaRPr lang="fr-CA" sz="2800" b="1" dirty="0"/>
          </a:p>
          <a:p>
            <a:pPr marL="177800" algn="l">
              <a:buNone/>
            </a:pPr>
            <a:r>
              <a:rPr lang="fr-CA" sz="2800" b="1" dirty="0"/>
              <a:t>GHA</a:t>
            </a:r>
            <a:r>
              <a:rPr lang="en-CA" sz="2800" b="1" dirty="0" smtClean="0"/>
              <a:t>♈	</a:t>
            </a:r>
            <a:r>
              <a:rPr lang="fr-CA" sz="2800" b="1" dirty="0" smtClean="0"/>
              <a:t>02-00</a:t>
            </a:r>
            <a:r>
              <a:rPr lang="fr-CA" sz="2800" b="1" dirty="0"/>
              <a:t>	   </a:t>
            </a:r>
            <a:r>
              <a:rPr lang="fr-CA" sz="2800" b="1" dirty="0" smtClean="0"/>
              <a:t>	    1°42,3’</a:t>
            </a:r>
            <a:endParaRPr lang="fr-CA" sz="2800" b="1" dirty="0"/>
          </a:p>
          <a:p>
            <a:pPr marL="177800" algn="l">
              <a:buNone/>
            </a:pPr>
            <a:r>
              <a:rPr lang="fr-CA" sz="2800" b="1" dirty="0"/>
              <a:t>	</a:t>
            </a:r>
            <a:r>
              <a:rPr lang="fr-CA" sz="2800" b="1" dirty="0" smtClean="0"/>
              <a:t>	     27-09</a:t>
            </a:r>
            <a:r>
              <a:rPr lang="fr-CA" sz="2800" b="1" dirty="0"/>
              <a:t>	</a:t>
            </a:r>
            <a:r>
              <a:rPr lang="fr-CA" sz="2800" b="1" u="sng" dirty="0"/>
              <a:t> </a:t>
            </a:r>
            <a:r>
              <a:rPr lang="fr-CA" sz="2800" b="1" u="sng" dirty="0" smtClean="0"/>
              <a:t> +</a:t>
            </a:r>
            <a:r>
              <a:rPr lang="fr-CA" sz="2800" b="1" u="sng" dirty="0"/>
              <a:t>6°48,4’  </a:t>
            </a:r>
          </a:p>
          <a:p>
            <a:pPr marL="177800" algn="l">
              <a:buNone/>
            </a:pPr>
            <a:endParaRPr lang="fr-CA" sz="2800" b="1" dirty="0" smtClean="0"/>
          </a:p>
          <a:p>
            <a:pPr marL="177800" algn="l">
              <a:buNone/>
            </a:pPr>
            <a:r>
              <a:rPr lang="fr-CA" sz="2800" b="1" dirty="0" smtClean="0"/>
              <a:t>Total GHA		358°19,0</a:t>
            </a:r>
            <a:r>
              <a:rPr lang="fr-CA" sz="2800" b="1" dirty="0"/>
              <a:t>’  </a:t>
            </a:r>
            <a:r>
              <a:rPr lang="fr-CA" sz="2800" b="1" dirty="0" smtClean="0"/>
              <a:t> Total </a:t>
            </a:r>
            <a:r>
              <a:rPr lang="fr-CA" sz="2800" b="1" dirty="0" err="1" smtClean="0"/>
              <a:t>Dec</a:t>
            </a:r>
            <a:r>
              <a:rPr lang="fr-CA" sz="2800" b="1" dirty="0"/>
              <a:t>	</a:t>
            </a:r>
            <a:r>
              <a:rPr lang="fr-CA" sz="2800" b="1" dirty="0" smtClean="0"/>
              <a:t>56°33,6’N</a:t>
            </a:r>
            <a:endParaRPr lang="fr-CA" sz="2800" b="1" dirty="0"/>
          </a:p>
          <a:p>
            <a:pPr marL="177800" algn="l">
              <a:buNone/>
            </a:pPr>
            <a:r>
              <a:rPr lang="fr-CA" sz="2800" b="1" dirty="0"/>
              <a:t>Lo		     </a:t>
            </a:r>
            <a:r>
              <a:rPr lang="fr-CA" sz="2800" b="1" dirty="0" smtClean="0"/>
              <a:t>	       </a:t>
            </a:r>
            <a:r>
              <a:rPr lang="fr-CA" sz="2800" b="1" u="sng" dirty="0" smtClean="0"/>
              <a:t>+</a:t>
            </a:r>
            <a:r>
              <a:rPr lang="fr-CA" sz="2800" b="1" u="sng" dirty="0"/>
              <a:t>079°41,5’E</a:t>
            </a:r>
          </a:p>
          <a:p>
            <a:pPr marL="177800" algn="l">
              <a:buNone/>
            </a:pPr>
            <a:r>
              <a:rPr lang="en-CA" sz="2800" b="1" dirty="0"/>
              <a:t>			</a:t>
            </a:r>
            <a:r>
              <a:rPr lang="en-CA" sz="2800" b="1" dirty="0" smtClean="0"/>
              <a:t>	438°00,5’</a:t>
            </a:r>
          </a:p>
          <a:p>
            <a:pPr marL="177800" algn="l">
              <a:buNone/>
              <a:tabLst>
                <a:tab pos="3494088" algn="l"/>
                <a:tab pos="5118100" algn="l"/>
              </a:tabLst>
            </a:pPr>
            <a:r>
              <a:rPr lang="en-CA" sz="2800" b="1" dirty="0" smtClean="0"/>
              <a:t>	 </a:t>
            </a:r>
            <a:r>
              <a:rPr lang="en-CA" sz="2800" b="1" u="sng" dirty="0" smtClean="0"/>
              <a:t>-360°	</a:t>
            </a:r>
            <a:endParaRPr lang="fr-CA" sz="2800" b="1" u="sng" dirty="0"/>
          </a:p>
          <a:p>
            <a:pPr marL="177800" algn="l">
              <a:buNone/>
            </a:pPr>
            <a:r>
              <a:rPr lang="fr-CA" sz="2800" b="1" dirty="0"/>
              <a:t>LHA			</a:t>
            </a:r>
            <a:r>
              <a:rPr lang="fr-CA" sz="2800" b="1" dirty="0" smtClean="0"/>
              <a:t>	  78°00,5</a:t>
            </a:r>
            <a:r>
              <a:rPr lang="fr-CA" sz="2800" b="1" dirty="0"/>
              <a:t>’</a:t>
            </a:r>
          </a:p>
          <a:p>
            <a:pPr marL="177800" algn="l">
              <a:buNone/>
            </a:pPr>
            <a:endParaRPr lang="fr-CA" sz="32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algn="l">
              <a:buNone/>
            </a:pPr>
            <a:r>
              <a:rPr lang="fr-CA" sz="3200" b="1" dirty="0" err="1" smtClean="0"/>
              <a:t>Rigel</a:t>
            </a:r>
            <a:r>
              <a:rPr lang="fr-CA" sz="3200" b="1" dirty="0"/>
              <a:t>; 23-11-34; 24 </a:t>
            </a:r>
            <a:r>
              <a:rPr lang="fr-CA" sz="3200" b="1" dirty="0" smtClean="0"/>
              <a:t>August; </a:t>
            </a:r>
            <a:r>
              <a:rPr lang="fr-CA" sz="3200" b="1" dirty="0"/>
              <a:t>Lo </a:t>
            </a:r>
            <a:r>
              <a:rPr lang="fr-CA" sz="3200" b="1" dirty="0" smtClean="0"/>
              <a:t>074°59,2’W</a:t>
            </a:r>
            <a:endParaRPr lang="fr-CA" sz="3200" b="1" dirty="0"/>
          </a:p>
          <a:p>
            <a:pPr marL="177800" algn="l">
              <a:buNone/>
            </a:pPr>
            <a:endParaRPr lang="en-CA" sz="3200" dirty="0" smtClean="0"/>
          </a:p>
          <a:p>
            <a:pPr marL="177800" algn="l">
              <a:buNone/>
            </a:pPr>
            <a:r>
              <a:rPr lang="en-CA" sz="2800" b="1" dirty="0" smtClean="0"/>
              <a:t>SHA</a:t>
            </a:r>
            <a:r>
              <a:rPr lang="en-CA" sz="2800" b="1" dirty="0"/>
              <a:t>			281°18,8</a:t>
            </a:r>
            <a:r>
              <a:rPr lang="en-CA" sz="2800" b="1" dirty="0" smtClean="0"/>
              <a:t>’	</a:t>
            </a:r>
            <a:r>
              <a:rPr lang="fr-CA" sz="2800" b="1" dirty="0" smtClean="0"/>
              <a:t> </a:t>
            </a:r>
            <a:r>
              <a:rPr lang="fr-CA" sz="2800" b="1" dirty="0" err="1" smtClean="0"/>
              <a:t>Dec</a:t>
            </a:r>
            <a:r>
              <a:rPr lang="fr-CA" sz="2800" b="1" dirty="0" smtClean="0"/>
              <a:t>		8°11,5’S </a:t>
            </a:r>
            <a:endParaRPr lang="fr-CA" sz="2800" b="1" dirty="0"/>
          </a:p>
          <a:p>
            <a:pPr marL="177800" algn="l">
              <a:buNone/>
            </a:pPr>
            <a:r>
              <a:rPr lang="fr-CA" sz="2800" b="1" dirty="0"/>
              <a:t>GHA</a:t>
            </a:r>
            <a:r>
              <a:rPr lang="en-CA" sz="2800" b="1" dirty="0" smtClean="0"/>
              <a:t>♈	</a:t>
            </a:r>
            <a:r>
              <a:rPr lang="fr-CA" sz="2800" b="1" dirty="0" smtClean="0"/>
              <a:t>23-00       	318°33,2’</a:t>
            </a:r>
            <a:endParaRPr lang="fr-CA" sz="2800" b="1" dirty="0"/>
          </a:p>
          <a:p>
            <a:pPr marL="177800" algn="l">
              <a:buNone/>
            </a:pPr>
            <a:r>
              <a:rPr lang="fr-CA" sz="2800" b="1" dirty="0"/>
              <a:t>	</a:t>
            </a:r>
            <a:r>
              <a:rPr lang="fr-CA" sz="2800" b="1" dirty="0" smtClean="0"/>
              <a:t>	     11-34 	</a:t>
            </a:r>
            <a:r>
              <a:rPr lang="fr-CA" sz="2800" b="1" u="sng" dirty="0" smtClean="0"/>
              <a:t>  +</a:t>
            </a:r>
            <a:r>
              <a:rPr lang="fr-CA" sz="2800" b="1" u="sng" dirty="0"/>
              <a:t>2°54,0’</a:t>
            </a:r>
            <a:r>
              <a:rPr lang="fr-CA" sz="2800" b="1" dirty="0"/>
              <a:t>  </a:t>
            </a:r>
          </a:p>
          <a:p>
            <a:pPr marL="177800" algn="l">
              <a:buNone/>
            </a:pPr>
            <a:r>
              <a:rPr lang="en-CA" sz="2800" b="1" dirty="0"/>
              <a:t>			</a:t>
            </a:r>
            <a:r>
              <a:rPr lang="en-CA" sz="2800" b="1" dirty="0" smtClean="0"/>
              <a:t>	602°46,0’</a:t>
            </a:r>
            <a:endParaRPr lang="en-CA" sz="2800" b="1" dirty="0"/>
          </a:p>
          <a:p>
            <a:pPr marL="177800" algn="l">
              <a:buNone/>
              <a:tabLst>
                <a:tab pos="3589338" algn="l"/>
                <a:tab pos="5118100" algn="l"/>
              </a:tabLst>
            </a:pPr>
            <a:r>
              <a:rPr lang="en-CA" sz="2800" b="1" dirty="0"/>
              <a:t>	</a:t>
            </a:r>
            <a:r>
              <a:rPr lang="en-CA" sz="2800" b="1" u="sng" dirty="0" smtClean="0"/>
              <a:t>-</a:t>
            </a:r>
            <a:r>
              <a:rPr lang="en-CA" sz="2800" b="1" u="sng" dirty="0"/>
              <a:t>360</a:t>
            </a:r>
            <a:r>
              <a:rPr lang="en-CA" sz="2800" b="1" u="sng" dirty="0" smtClean="0"/>
              <a:t>°	</a:t>
            </a:r>
            <a:endParaRPr lang="fr-CA" sz="2800" b="1" u="sng" dirty="0"/>
          </a:p>
          <a:p>
            <a:pPr marL="177800" algn="l">
              <a:buNone/>
            </a:pPr>
            <a:r>
              <a:rPr lang="fr-CA" sz="2800" b="1" dirty="0" smtClean="0"/>
              <a:t>Total GHA		242°46,0</a:t>
            </a:r>
            <a:r>
              <a:rPr lang="fr-CA" sz="2800" b="1" dirty="0"/>
              <a:t>’  </a:t>
            </a:r>
            <a:r>
              <a:rPr lang="fr-CA" sz="2800" b="1" dirty="0" smtClean="0"/>
              <a:t>	Total </a:t>
            </a:r>
            <a:r>
              <a:rPr lang="fr-CA" sz="2800" b="1" dirty="0" err="1" smtClean="0"/>
              <a:t>Dec</a:t>
            </a:r>
            <a:r>
              <a:rPr lang="fr-CA" sz="2800" b="1" dirty="0"/>
              <a:t>	8°11,5’S</a:t>
            </a:r>
          </a:p>
          <a:p>
            <a:pPr marL="177800" algn="l">
              <a:buNone/>
              <a:tabLst>
                <a:tab pos="3494088" algn="l"/>
              </a:tabLst>
            </a:pPr>
            <a:r>
              <a:rPr lang="fr-CA" sz="2800" b="1" dirty="0" smtClean="0"/>
              <a:t>Lo</a:t>
            </a:r>
            <a:r>
              <a:rPr lang="fr-CA" sz="2800" b="1" dirty="0"/>
              <a:t>	</a:t>
            </a:r>
            <a:r>
              <a:rPr lang="fr-CA" sz="2800" b="1" u="sng" dirty="0" smtClean="0"/>
              <a:t>-074°59,2’W</a:t>
            </a:r>
            <a:r>
              <a:rPr lang="fr-CA" sz="2800" b="1" dirty="0" smtClean="0"/>
              <a:t> </a:t>
            </a:r>
            <a:r>
              <a:rPr lang="fr-CA" sz="2800" b="1" dirty="0"/>
              <a:t>		</a:t>
            </a:r>
          </a:p>
          <a:p>
            <a:pPr marL="177800" algn="l">
              <a:buNone/>
            </a:pPr>
            <a:r>
              <a:rPr lang="fr-CA" sz="2800" b="1" dirty="0"/>
              <a:t>LHA			</a:t>
            </a:r>
            <a:r>
              <a:rPr lang="fr-CA" sz="2800" b="1" dirty="0" smtClean="0"/>
              <a:t>	167°46,8</a:t>
            </a:r>
            <a:r>
              <a:rPr lang="fr-CA" sz="2800" b="1" dirty="0"/>
              <a:t>’</a:t>
            </a:r>
          </a:p>
          <a:p>
            <a:pPr marL="177800" algn="l">
              <a:buNone/>
            </a:pPr>
            <a:endParaRPr lang="fr-CA" sz="32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fr-CA" sz="4000" b="1" dirty="0" smtClean="0"/>
              <a:t>Question 11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5181600"/>
          </a:xfrm>
        </p:spPr>
        <p:txBody>
          <a:bodyPr/>
          <a:lstStyle/>
          <a:p>
            <a:r>
              <a:rPr lang="en-US" sz="2800" dirty="0"/>
              <a:t>On 1 March your DR position is L29°07.4'N, Lo </a:t>
            </a:r>
            <a:r>
              <a:rPr lang="en-US" sz="2800" dirty="0" smtClean="0"/>
              <a:t>034°15,8'W</a:t>
            </a:r>
            <a:r>
              <a:rPr lang="en-US" sz="2800" dirty="0"/>
              <a:t>. At 18-31-04 you obtain </a:t>
            </a:r>
            <a:r>
              <a:rPr lang="en-US" sz="2800" dirty="0" smtClean="0"/>
              <a:t>a sight </a:t>
            </a:r>
            <a:r>
              <a:rPr lang="en-US" sz="2800" dirty="0"/>
              <a:t>on Sirius with an </a:t>
            </a:r>
            <a:r>
              <a:rPr lang="en-US" sz="2800" b="1" dirty="0"/>
              <a:t>H</a:t>
            </a:r>
            <a:r>
              <a:rPr lang="en-US" sz="2800" b="1" dirty="0" smtClean="0"/>
              <a:t>s </a:t>
            </a:r>
            <a:r>
              <a:rPr lang="en-US" sz="2800" dirty="0"/>
              <a:t>of 36° </a:t>
            </a:r>
            <a:r>
              <a:rPr lang="en-US" sz="2800" dirty="0" smtClean="0"/>
              <a:t>56,5</a:t>
            </a:r>
            <a:r>
              <a:rPr lang="en-US" sz="2800" dirty="0"/>
              <a:t>'. A few minutes later at 18-36-15 you take a sight </a:t>
            </a:r>
            <a:r>
              <a:rPr lang="en-US" sz="2800" dirty="0" smtClean="0"/>
              <a:t>on Mars </a:t>
            </a:r>
            <a:r>
              <a:rPr lang="en-US" sz="2800" dirty="0"/>
              <a:t>with an </a:t>
            </a:r>
            <a:r>
              <a:rPr lang="en-US" sz="2800" b="1" dirty="0"/>
              <a:t>H</a:t>
            </a:r>
            <a:r>
              <a:rPr lang="en-US" sz="2800" b="1" dirty="0" smtClean="0"/>
              <a:t>s </a:t>
            </a:r>
            <a:r>
              <a:rPr lang="en-US" sz="2800" dirty="0"/>
              <a:t>of </a:t>
            </a:r>
            <a:r>
              <a:rPr lang="en-US" sz="2800" dirty="0" smtClean="0"/>
              <a:t>60°32,0</a:t>
            </a:r>
            <a:r>
              <a:rPr lang="en-US" sz="2800" dirty="0"/>
              <a:t>'. Both sights are taken on a natural horizon. Watch error is </a:t>
            </a:r>
            <a:r>
              <a:rPr lang="en-US" sz="2800" dirty="0" smtClean="0"/>
              <a:t>00-0 </a:t>
            </a:r>
            <a:r>
              <a:rPr lang="en-US" sz="2800" dirty="0"/>
              <a:t>sec; index correction is </a:t>
            </a:r>
            <a:r>
              <a:rPr lang="en-US" sz="2800" dirty="0" smtClean="0"/>
              <a:t>0,0</a:t>
            </a:r>
            <a:r>
              <a:rPr lang="en-US" sz="2800" dirty="0"/>
              <a:t>', height of eye 15 ft. Complete the sections of a </a:t>
            </a:r>
            <a:r>
              <a:rPr lang="en-US" sz="2800" i="1" dirty="0"/>
              <a:t>USPS </a:t>
            </a:r>
            <a:r>
              <a:rPr lang="en-US" sz="2800" i="1" dirty="0" smtClean="0"/>
              <a:t>SR96 </a:t>
            </a:r>
            <a:r>
              <a:rPr lang="en-US" sz="2800" dirty="0" smtClean="0"/>
              <a:t>form </a:t>
            </a:r>
            <a:r>
              <a:rPr lang="en-US" sz="2800" dirty="0"/>
              <a:t>needed to determine LHA, Dec, and Ho, and complete the Time Diagrams for </a:t>
            </a:r>
            <a:r>
              <a:rPr lang="en-US" sz="2800" dirty="0" smtClean="0"/>
              <a:t>each sight</a:t>
            </a:r>
            <a:r>
              <a:rPr lang="en-US" sz="2800" dirty="0"/>
              <a:t>. Use Appendix B, “Excerpts from the </a:t>
            </a:r>
            <a:r>
              <a:rPr lang="en-US" sz="2800" i="1" dirty="0"/>
              <a:t>Nautical Almanac</a:t>
            </a:r>
            <a:r>
              <a:rPr lang="en-US" sz="2800" dirty="0"/>
              <a:t>” and the “Increments </a:t>
            </a:r>
            <a:r>
              <a:rPr lang="en-US" sz="2800" dirty="0" smtClean="0"/>
              <a:t>and Corrections</a:t>
            </a:r>
            <a:r>
              <a:rPr lang="en-US" sz="2800" dirty="0"/>
              <a:t>” tables from any </a:t>
            </a:r>
            <a:r>
              <a:rPr lang="en-US" sz="2800" i="1" dirty="0"/>
              <a:t>Almanac</a:t>
            </a:r>
            <a:r>
              <a:rPr lang="en-US" sz="2800" i="1" dirty="0" smtClean="0"/>
              <a:t>.</a:t>
            </a:r>
            <a:endParaRPr lang="fr-CA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B121-5B44-47B8-875A-79DB8C6C0FA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ZoneTexte 4"/>
          <p:cNvSpPr txBox="1"/>
          <p:nvPr/>
        </p:nvSpPr>
        <p:spPr>
          <a:xfrm>
            <a:off x="228600" y="1752600"/>
            <a:ext cx="8915400" cy="1569660"/>
          </a:xfrm>
          <a:prstGeom prst="rect">
            <a:avLst/>
          </a:prstGeom>
          <a:solidFill>
            <a:srgbClr val="00264D"/>
          </a:solidFill>
        </p:spPr>
        <p:txBody>
          <a:bodyPr wrap="square" rtlCol="0">
            <a:spAutoFit/>
          </a:bodyPr>
          <a:lstStyle/>
          <a:p>
            <a:pPr algn="l"/>
            <a:r>
              <a:rPr lang="fr-CA" sz="3200" dirty="0" smtClean="0"/>
              <a:t>	Body 	LHA 		</a:t>
            </a:r>
            <a:r>
              <a:rPr lang="fr-CA" sz="3200" dirty="0" err="1" smtClean="0"/>
              <a:t>Dec</a:t>
            </a:r>
            <a:r>
              <a:rPr lang="fr-CA" sz="3200" dirty="0" smtClean="0"/>
              <a:t> 		Ho</a:t>
            </a:r>
            <a:endParaRPr lang="fr-CA" sz="3200" dirty="0"/>
          </a:p>
          <a:p>
            <a:pPr algn="l"/>
            <a:r>
              <a:rPr lang="en-US" sz="3200" dirty="0"/>
              <a:t>11a. Sirius </a:t>
            </a:r>
            <a:r>
              <a:rPr lang="en-US" sz="3200" dirty="0" smtClean="0"/>
              <a:t>	</a:t>
            </a:r>
            <a:r>
              <a:rPr lang="en-US" sz="3200" b="1" dirty="0" smtClean="0"/>
              <a:t>332°08,9</a:t>
            </a:r>
            <a:r>
              <a:rPr lang="en-US" sz="3200" b="1" dirty="0"/>
              <a:t>' </a:t>
            </a:r>
            <a:r>
              <a:rPr lang="en-US" sz="3200" b="1" dirty="0" smtClean="0"/>
              <a:t>16°43,4'S 36°51,4‘</a:t>
            </a:r>
          </a:p>
          <a:p>
            <a:pPr algn="l"/>
            <a:r>
              <a:rPr lang="fr-CA" sz="3200" dirty="0" smtClean="0"/>
              <a:t>11b</a:t>
            </a:r>
            <a:r>
              <a:rPr lang="fr-CA" sz="3200" dirty="0"/>
              <a:t>. Mars </a:t>
            </a:r>
            <a:r>
              <a:rPr lang="fr-CA" sz="3200" dirty="0" smtClean="0"/>
              <a:t>	0</a:t>
            </a:r>
            <a:r>
              <a:rPr lang="fr-CA" sz="3200" b="1" dirty="0" smtClean="0"/>
              <a:t>29°59,9</a:t>
            </a:r>
            <a:r>
              <a:rPr lang="fr-CA" sz="3200" b="1" dirty="0"/>
              <a:t>' </a:t>
            </a:r>
            <a:r>
              <a:rPr lang="fr-CA" sz="3200" b="1" dirty="0" smtClean="0"/>
              <a:t>17°58,7'N 60°27,7</a:t>
            </a:r>
            <a:r>
              <a:rPr lang="fr-CA" sz="3200" b="1" dirty="0"/>
              <a:t>'</a:t>
            </a:r>
            <a:endParaRPr lang="fr-CA" sz="32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630" y="304173"/>
            <a:ext cx="7398169" cy="621413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8629" y="149450"/>
            <a:ext cx="7216095" cy="639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14300"/>
            <a:ext cx="8077200" cy="685800"/>
          </a:xfrm>
        </p:spPr>
        <p:txBody>
          <a:bodyPr/>
          <a:lstStyle/>
          <a:p>
            <a:pPr eaLnBrk="1" hangingPunct="1">
              <a:defRPr/>
            </a:pPr>
            <a:r>
              <a:rPr lang="fr-CA" sz="4000" b="1" dirty="0" smtClean="0"/>
              <a:t>Question 12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638800"/>
          </a:xfrm>
        </p:spPr>
        <p:txBody>
          <a:bodyPr/>
          <a:lstStyle/>
          <a:p>
            <a:pPr>
              <a:buNone/>
            </a:pPr>
            <a:r>
              <a:rPr lang="fr-CA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Find </a:t>
            </a:r>
            <a:r>
              <a:rPr lang="en-US" dirty="0"/>
              <a:t>the average WT and H</a:t>
            </a:r>
            <a:r>
              <a:rPr lang="en-US" dirty="0" smtClean="0"/>
              <a:t>s </a:t>
            </a:r>
            <a:r>
              <a:rPr lang="en-US" dirty="0"/>
              <a:t>of the following data using one of the two methods </a:t>
            </a:r>
            <a:r>
              <a:rPr lang="en-US" dirty="0" smtClean="0"/>
              <a:t>described in</a:t>
            </a:r>
            <a:r>
              <a:rPr lang="en-US" dirty="0"/>
              <a:t> </a:t>
            </a:r>
            <a:r>
              <a:rPr lang="fr-CA" dirty="0" err="1" smtClean="0"/>
              <a:t>this</a:t>
            </a:r>
            <a:r>
              <a:rPr lang="fr-CA" dirty="0" smtClean="0"/>
              <a:t> </a:t>
            </a:r>
            <a:r>
              <a:rPr lang="fr-CA" dirty="0" err="1"/>
              <a:t>chapter</a:t>
            </a:r>
            <a:r>
              <a:rPr lang="fr-CA" b="1" dirty="0" smtClean="0"/>
              <a:t>. </a:t>
            </a: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B121-5B44-47B8-875A-79DB8C6C0FA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117170"/>
              </p:ext>
            </p:extLst>
          </p:nvPr>
        </p:nvGraphicFramePr>
        <p:xfrm>
          <a:off x="457200" y="1397000"/>
          <a:ext cx="8534400" cy="3481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267"/>
                <a:gridCol w="158044"/>
                <a:gridCol w="1106311"/>
                <a:gridCol w="2908018"/>
                <a:gridCol w="1706880"/>
                <a:gridCol w="1706880"/>
              </a:tblGrid>
              <a:tr h="598932">
                <a:tc>
                  <a:txBody>
                    <a:bodyPr/>
                    <a:lstStyle/>
                    <a:p>
                      <a:r>
                        <a:rPr lang="fr-CA" sz="1800" dirty="0" err="1" smtClean="0"/>
                        <a:t>Sight</a:t>
                      </a:r>
                      <a:endParaRPr lang="fr-CA" sz="1800" dirty="0"/>
                    </a:p>
                  </a:txBody>
                  <a:tcPr>
                    <a:solidFill>
                      <a:srgbClr val="00264D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CA" sz="1800" dirty="0" smtClean="0"/>
                        <a:t>WT</a:t>
                      </a:r>
                      <a:endParaRPr lang="fr-CA" sz="1800" dirty="0"/>
                    </a:p>
                  </a:txBody>
                  <a:tcPr>
                    <a:solidFill>
                      <a:srgbClr val="0026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WT (</a:t>
                      </a:r>
                      <a:r>
                        <a:rPr lang="fr-CA" sz="1800" dirty="0" err="1" smtClean="0"/>
                        <a:t>decimals</a:t>
                      </a:r>
                      <a:r>
                        <a:rPr lang="fr-CA" sz="1800" dirty="0" smtClean="0"/>
                        <a:t>)</a:t>
                      </a:r>
                      <a:endParaRPr lang="fr-CA" sz="1800" dirty="0"/>
                    </a:p>
                  </a:txBody>
                  <a:tcPr>
                    <a:solidFill>
                      <a:srgbClr val="0026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err="1" smtClean="0"/>
                        <a:t>Hs</a:t>
                      </a:r>
                      <a:endParaRPr lang="fr-CA" sz="1800" dirty="0"/>
                    </a:p>
                  </a:txBody>
                  <a:tcPr>
                    <a:solidFill>
                      <a:srgbClr val="0026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err="1" smtClean="0"/>
                        <a:t>Hs</a:t>
                      </a:r>
                      <a:r>
                        <a:rPr lang="fr-CA" sz="1800" dirty="0" smtClean="0"/>
                        <a:t> (</a:t>
                      </a:r>
                      <a:r>
                        <a:rPr lang="fr-CA" sz="1800" dirty="0" err="1" smtClean="0"/>
                        <a:t>decimals</a:t>
                      </a:r>
                      <a:r>
                        <a:rPr lang="fr-CA" sz="1800" baseline="0" dirty="0" smtClean="0"/>
                        <a:t>)</a:t>
                      </a:r>
                      <a:endParaRPr lang="fr-CA" sz="1800" dirty="0"/>
                    </a:p>
                  </a:txBody>
                  <a:tcPr>
                    <a:solidFill>
                      <a:srgbClr val="00264D"/>
                    </a:solidFill>
                  </a:tcPr>
                </a:tc>
              </a:tr>
              <a:tr h="347000"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18-56-02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18,93389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40⁰18,1’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40,30167⁰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</a:tr>
              <a:tr h="347000"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18-57-10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18,95278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40⁰17,2’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40,28667⁰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</a:tr>
              <a:tr h="347000"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18-58-18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18,97167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40⁰15,8’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40,26333⁰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</a:tr>
              <a:tr h="347000"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18-59-43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18,99528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40⁰14,6’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40,24333⁰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</a:tr>
              <a:tr h="347000"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19-01-01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19,01694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40⁰13,8’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40,23⁰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</a:tr>
              <a:tr h="347000">
                <a:tc gridSpan="3">
                  <a:txBody>
                    <a:bodyPr/>
                    <a:lstStyle/>
                    <a:p>
                      <a:r>
                        <a:rPr lang="fr-CA" sz="1800" dirty="0" err="1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94,87056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201,325⁰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</a:tr>
              <a:tr h="646466">
                <a:tc gridSpan="2">
                  <a:txBody>
                    <a:bodyPr/>
                    <a:lstStyle/>
                    <a:p>
                      <a:r>
                        <a:rPr lang="fr-CA" sz="1800" dirty="0" err="1" smtClean="0">
                          <a:solidFill>
                            <a:schemeClr val="tx1"/>
                          </a:solidFill>
                        </a:rPr>
                        <a:t>Average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18-58-27</a:t>
                      </a:r>
                    </a:p>
                  </a:txBody>
                  <a:tcPr>
                    <a:solidFill>
                      <a:srgbClr val="0026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18,97411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40⁰15,9’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solidFill>
                            <a:schemeClr val="tx1"/>
                          </a:solidFill>
                        </a:rPr>
                        <a:t>40,265⁰</a:t>
                      </a:r>
                      <a:endParaRPr lang="fr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64D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743200" y="2133600"/>
            <a:ext cx="1219200" cy="2438400"/>
          </a:xfrm>
          <a:prstGeom prst="rect">
            <a:avLst/>
          </a:prstGeom>
          <a:solidFill>
            <a:srgbClr val="00264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5200" y="2133600"/>
            <a:ext cx="1524000" cy="2057400"/>
          </a:xfrm>
          <a:prstGeom prst="rect">
            <a:avLst/>
          </a:prstGeom>
          <a:solidFill>
            <a:srgbClr val="00264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4267200"/>
            <a:ext cx="7162800" cy="457200"/>
          </a:xfrm>
          <a:prstGeom prst="rect">
            <a:avLst/>
          </a:prstGeom>
          <a:solidFill>
            <a:srgbClr val="00264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1245476"/>
            <a:ext cx="9144000" cy="4401205"/>
          </a:xfrm>
          <a:prstGeom prst="rect">
            <a:avLst/>
          </a:prstGeom>
          <a:solidFill>
            <a:srgbClr val="00264D"/>
          </a:solidFill>
        </p:spPr>
        <p:txBody>
          <a:bodyPr wrap="square" rtlCol="0">
            <a:spAutoFit/>
          </a:bodyPr>
          <a:lstStyle/>
          <a:p>
            <a:pPr algn="l"/>
            <a:r>
              <a:rPr lang="fr-CA" sz="2800" b="1" dirty="0" err="1"/>
              <a:t>Columnar</a:t>
            </a:r>
            <a:r>
              <a:rPr lang="fr-CA" sz="2800" b="1" dirty="0"/>
              <a:t> solution</a:t>
            </a:r>
            <a:r>
              <a:rPr lang="fr-CA" sz="2800" dirty="0"/>
              <a:t>:</a:t>
            </a:r>
          </a:p>
          <a:p>
            <a:pPr algn="l"/>
            <a:r>
              <a:rPr lang="fr-CA" sz="2800" dirty="0" err="1"/>
              <a:t>Sight</a:t>
            </a:r>
            <a:r>
              <a:rPr lang="fr-CA" sz="2800" dirty="0"/>
              <a:t> No. </a:t>
            </a:r>
            <a:r>
              <a:rPr lang="fr-CA" sz="2800" dirty="0" smtClean="0"/>
              <a:t>	WT 					</a:t>
            </a:r>
            <a:r>
              <a:rPr lang="fr-CA" sz="2800" dirty="0" err="1" smtClean="0"/>
              <a:t>Hs</a:t>
            </a:r>
            <a:endParaRPr lang="fr-CA" sz="2800" dirty="0"/>
          </a:p>
          <a:p>
            <a:pPr algn="l"/>
            <a:r>
              <a:rPr lang="fr-CA" sz="2800" dirty="0"/>
              <a:t>10 </a:t>
            </a:r>
            <a:r>
              <a:rPr lang="fr-CA" sz="2800" dirty="0" smtClean="0"/>
              <a:t>		18 	-</a:t>
            </a:r>
            <a:r>
              <a:rPr lang="fr-CA" sz="2800" dirty="0"/>
              <a:t>56 </a:t>
            </a:r>
            <a:r>
              <a:rPr lang="fr-CA" sz="2800" dirty="0" smtClean="0"/>
              <a:t>	   -</a:t>
            </a:r>
            <a:r>
              <a:rPr lang="fr-CA" sz="2800" dirty="0"/>
              <a:t>02 </a:t>
            </a:r>
            <a:r>
              <a:rPr lang="fr-CA" sz="2800" dirty="0" smtClean="0"/>
              <a:t>			40</a:t>
            </a:r>
            <a:r>
              <a:rPr lang="fr-CA" sz="2800" dirty="0"/>
              <a:t>° 18.1’</a:t>
            </a:r>
          </a:p>
          <a:p>
            <a:pPr algn="l"/>
            <a:r>
              <a:rPr lang="fr-CA" sz="2800" dirty="0"/>
              <a:t>11 </a:t>
            </a:r>
            <a:r>
              <a:rPr lang="fr-CA" sz="2800" dirty="0" smtClean="0"/>
              <a:t>		18	-</a:t>
            </a:r>
            <a:r>
              <a:rPr lang="fr-CA" sz="2800" dirty="0"/>
              <a:t>57 </a:t>
            </a:r>
            <a:r>
              <a:rPr lang="fr-CA" sz="2800" dirty="0" smtClean="0"/>
              <a:t>	   -</a:t>
            </a:r>
            <a:r>
              <a:rPr lang="fr-CA" sz="2800" dirty="0"/>
              <a:t>10 </a:t>
            </a:r>
            <a:r>
              <a:rPr lang="fr-CA" sz="2800" dirty="0" smtClean="0"/>
              <a:t>			40</a:t>
            </a:r>
            <a:r>
              <a:rPr lang="fr-CA" sz="2800" dirty="0"/>
              <a:t>° 17.2’</a:t>
            </a:r>
          </a:p>
          <a:p>
            <a:pPr algn="l"/>
            <a:r>
              <a:rPr lang="fr-CA" sz="2800" dirty="0"/>
              <a:t>12 </a:t>
            </a:r>
            <a:r>
              <a:rPr lang="fr-CA" sz="2800" dirty="0" smtClean="0"/>
              <a:t>		18 	-</a:t>
            </a:r>
            <a:r>
              <a:rPr lang="fr-CA" sz="2800" dirty="0"/>
              <a:t>58 </a:t>
            </a:r>
            <a:r>
              <a:rPr lang="fr-CA" sz="2800" dirty="0" smtClean="0"/>
              <a:t>	   -</a:t>
            </a:r>
            <a:r>
              <a:rPr lang="fr-CA" sz="2800" dirty="0"/>
              <a:t>18 </a:t>
            </a:r>
            <a:r>
              <a:rPr lang="fr-CA" sz="2800" dirty="0" smtClean="0"/>
              <a:t>			40</a:t>
            </a:r>
            <a:r>
              <a:rPr lang="fr-CA" sz="2800" dirty="0"/>
              <a:t>° 15.8’</a:t>
            </a:r>
          </a:p>
          <a:p>
            <a:pPr algn="l"/>
            <a:r>
              <a:rPr lang="fr-CA" sz="2800" dirty="0"/>
              <a:t>13 </a:t>
            </a:r>
            <a:r>
              <a:rPr lang="fr-CA" sz="2800" dirty="0" smtClean="0"/>
              <a:t>		18 	-</a:t>
            </a:r>
            <a:r>
              <a:rPr lang="fr-CA" sz="2800" dirty="0"/>
              <a:t>59 </a:t>
            </a:r>
            <a:r>
              <a:rPr lang="fr-CA" sz="2800" dirty="0" smtClean="0"/>
              <a:t>	   -</a:t>
            </a:r>
            <a:r>
              <a:rPr lang="fr-CA" sz="2800" dirty="0"/>
              <a:t>43 </a:t>
            </a:r>
            <a:r>
              <a:rPr lang="fr-CA" sz="2800" dirty="0" smtClean="0"/>
              <a:t>			40</a:t>
            </a:r>
            <a:r>
              <a:rPr lang="fr-CA" sz="2800" dirty="0"/>
              <a:t>° 14.6’</a:t>
            </a:r>
          </a:p>
          <a:p>
            <a:pPr algn="l"/>
            <a:r>
              <a:rPr lang="fr-CA" sz="2800" dirty="0"/>
              <a:t>14 </a:t>
            </a:r>
            <a:r>
              <a:rPr lang="fr-CA" sz="2800" dirty="0" smtClean="0"/>
              <a:t>		</a:t>
            </a:r>
            <a:r>
              <a:rPr lang="fr-CA" sz="2800" strike="sngStrike" dirty="0" smtClean="0"/>
              <a:t>19</a:t>
            </a:r>
            <a:r>
              <a:rPr lang="fr-CA" sz="2800" dirty="0" smtClean="0"/>
              <a:t> </a:t>
            </a:r>
            <a:r>
              <a:rPr lang="fr-CA" sz="2800" dirty="0"/>
              <a:t>18 -</a:t>
            </a:r>
            <a:r>
              <a:rPr lang="fr-CA" sz="2800" strike="sngStrike" dirty="0"/>
              <a:t>01</a:t>
            </a:r>
            <a:r>
              <a:rPr lang="fr-CA" sz="2800" dirty="0"/>
              <a:t> </a:t>
            </a:r>
            <a:r>
              <a:rPr lang="fr-CA" sz="2800" dirty="0" smtClean="0"/>
              <a:t>61  -</a:t>
            </a:r>
            <a:r>
              <a:rPr lang="fr-CA" sz="2800" dirty="0"/>
              <a:t>01 </a:t>
            </a:r>
            <a:r>
              <a:rPr lang="fr-CA" sz="2800" dirty="0" smtClean="0"/>
              <a:t>		40</a:t>
            </a:r>
            <a:r>
              <a:rPr lang="fr-CA" sz="2800" dirty="0"/>
              <a:t>° 13.8’</a:t>
            </a:r>
          </a:p>
          <a:p>
            <a:pPr algn="l"/>
            <a:r>
              <a:rPr lang="fr-CA" sz="2800" dirty="0" err="1"/>
              <a:t>Sum</a:t>
            </a:r>
            <a:r>
              <a:rPr lang="fr-CA" sz="2800" dirty="0"/>
              <a:t>: </a:t>
            </a:r>
            <a:r>
              <a:rPr lang="fr-CA" sz="2800" dirty="0" smtClean="0"/>
              <a:t>	90 	291 	     74</a:t>
            </a:r>
            <a:endParaRPr lang="fr-CA" sz="2800" dirty="0"/>
          </a:p>
          <a:p>
            <a:pPr algn="l"/>
            <a:r>
              <a:rPr lang="fr-CA" sz="2800" dirty="0" err="1"/>
              <a:t>Avg</a:t>
            </a:r>
            <a:r>
              <a:rPr lang="fr-CA" sz="2800" dirty="0"/>
              <a:t>: </a:t>
            </a:r>
            <a:r>
              <a:rPr lang="fr-CA" sz="2800" dirty="0" smtClean="0"/>
              <a:t>		18 	290/5    134/5</a:t>
            </a:r>
            <a:endParaRPr lang="fr-CA" sz="2800" dirty="0"/>
          </a:p>
          <a:p>
            <a:pPr algn="l"/>
            <a:r>
              <a:rPr lang="fr-CA" sz="2800" dirty="0" err="1"/>
              <a:t>Avg</a:t>
            </a:r>
            <a:r>
              <a:rPr lang="fr-CA" sz="2800" dirty="0"/>
              <a:t>: </a:t>
            </a:r>
            <a:r>
              <a:rPr lang="fr-CA" sz="2800" dirty="0" smtClean="0"/>
              <a:t>		18 	58 	    27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262365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8D15F-097D-4FDA-8EEC-D473B720A3A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524000"/>
            <a:ext cx="8839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fr-CA" sz="2800" dirty="0" err="1" smtClean="0"/>
              <a:t>Compute</a:t>
            </a:r>
            <a:r>
              <a:rPr lang="fr-CA" sz="2800" dirty="0" smtClean="0"/>
              <a:t> the latitude by the </a:t>
            </a:r>
            <a:r>
              <a:rPr lang="fr-CA" sz="2800" dirty="0" err="1" smtClean="0"/>
              <a:t>Polaris</a:t>
            </a:r>
            <a:r>
              <a:rPr lang="fr-CA" sz="2800" dirty="0" smtClean="0"/>
              <a:t> Tables </a:t>
            </a:r>
            <a:r>
              <a:rPr lang="fr-CA" sz="2800" dirty="0" err="1" smtClean="0"/>
              <a:t>method</a:t>
            </a:r>
            <a:r>
              <a:rPr lang="fr-CA" sz="2800" dirty="0" smtClean="0"/>
              <a:t> </a:t>
            </a:r>
            <a:r>
              <a:rPr lang="fr-CA" sz="2800" dirty="0" err="1" smtClean="0"/>
              <a:t>described</a:t>
            </a:r>
            <a:r>
              <a:rPr lang="fr-CA" sz="2800" dirty="0" smtClean="0"/>
              <a:t> in </a:t>
            </a:r>
            <a:r>
              <a:rPr lang="fr-CA" sz="2800" dirty="0" err="1" smtClean="0"/>
              <a:t>this</a:t>
            </a:r>
            <a:r>
              <a:rPr lang="fr-CA" sz="2800" dirty="0" smtClean="0"/>
              <a:t> </a:t>
            </a:r>
            <a:r>
              <a:rPr lang="fr-CA" sz="2800" dirty="0" err="1" smtClean="0"/>
              <a:t>chapter</a:t>
            </a:r>
            <a:r>
              <a:rPr lang="fr-CA" sz="2800" dirty="0" smtClean="0"/>
              <a:t> (and in the </a:t>
            </a:r>
            <a:r>
              <a:rPr lang="fr-CA" sz="2800" dirty="0" err="1" smtClean="0"/>
              <a:t>Nautical</a:t>
            </a:r>
            <a:r>
              <a:rPr lang="fr-CA" sz="2800" dirty="0" smtClean="0"/>
              <a:t> </a:t>
            </a:r>
            <a:r>
              <a:rPr lang="fr-CA" sz="2800" dirty="0" err="1" smtClean="0"/>
              <a:t>Almanac</a:t>
            </a:r>
            <a:r>
              <a:rPr lang="fr-CA" sz="2800" dirty="0" smtClean="0"/>
              <a:t>)?</a:t>
            </a:r>
            <a:endParaRPr lang="fr-CA" sz="2800" dirty="0" smtClean="0"/>
          </a:p>
          <a:p>
            <a:pPr algn="l"/>
            <a:r>
              <a:rPr lang="fr-CA" sz="2800" dirty="0"/>
              <a:t>Date 16 </a:t>
            </a:r>
            <a:r>
              <a:rPr lang="fr-CA" sz="2800" dirty="0" err="1" smtClean="0"/>
              <a:t>September</a:t>
            </a:r>
            <a:endParaRPr lang="fr-CA" sz="2800" dirty="0"/>
          </a:p>
          <a:p>
            <a:pPr algn="l"/>
            <a:r>
              <a:rPr lang="fr-CA" sz="2800" dirty="0"/>
              <a:t>WT	 18-03-52</a:t>
            </a:r>
          </a:p>
          <a:p>
            <a:pPr algn="l"/>
            <a:r>
              <a:rPr lang="fr-CA" sz="2800" dirty="0"/>
              <a:t>WE	         0-27 </a:t>
            </a:r>
            <a:r>
              <a:rPr lang="fr-CA" sz="2800" dirty="0" err="1" smtClean="0"/>
              <a:t>feet</a:t>
            </a:r>
            <a:endParaRPr lang="fr-CA" sz="2800" dirty="0"/>
          </a:p>
          <a:p>
            <a:pPr algn="l"/>
            <a:r>
              <a:rPr lang="fr-CA" sz="2800" dirty="0"/>
              <a:t>HE		56 </a:t>
            </a:r>
            <a:r>
              <a:rPr lang="fr-CA" sz="2800" dirty="0" err="1" smtClean="0"/>
              <a:t>feet</a:t>
            </a:r>
            <a:endParaRPr lang="fr-CA" sz="2800" dirty="0"/>
          </a:p>
          <a:p>
            <a:pPr algn="l"/>
            <a:r>
              <a:rPr lang="fr-CA" sz="2800" dirty="0" err="1"/>
              <a:t>Hs</a:t>
            </a:r>
            <a:r>
              <a:rPr lang="fr-CA" sz="2800" dirty="0"/>
              <a:t>	  42⁰ 49,1</a:t>
            </a:r>
          </a:p>
          <a:p>
            <a:pPr algn="l"/>
            <a:r>
              <a:rPr lang="fr-CA" sz="2800" dirty="0"/>
              <a:t>IC	          -1,2</a:t>
            </a:r>
          </a:p>
          <a:p>
            <a:pPr algn="l"/>
            <a:r>
              <a:rPr lang="fr-CA" sz="2800" dirty="0" smtClean="0"/>
              <a:t>DR </a:t>
            </a:r>
            <a:r>
              <a:rPr lang="fr-CA" sz="2800" dirty="0"/>
              <a:t>L  43⁰ 06,6’ N</a:t>
            </a:r>
          </a:p>
          <a:p>
            <a:pPr algn="l"/>
            <a:r>
              <a:rPr lang="fr-CA" sz="2800" dirty="0" smtClean="0"/>
              <a:t>DR </a:t>
            </a:r>
            <a:r>
              <a:rPr lang="fr-CA" sz="2800" dirty="0"/>
              <a:t>Lo 069⁰ 22,8’ W</a:t>
            </a:r>
          </a:p>
          <a:p>
            <a:pPr>
              <a:buNone/>
            </a:pPr>
            <a:endParaRPr lang="fr-CA" sz="2800" dirty="0"/>
          </a:p>
          <a:p>
            <a:pPr>
              <a:buNone/>
            </a:pPr>
            <a:r>
              <a:rPr lang="fr-CA" sz="2800" dirty="0"/>
              <a:t>	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33400" y="228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/>
              <a:t>Question </a:t>
            </a:r>
            <a:r>
              <a:rPr lang="fr-CA" sz="3600" b="1" dirty="0" smtClean="0"/>
              <a:t>13</a:t>
            </a:r>
            <a:endParaRPr lang="fr-CA" sz="36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359" y="178654"/>
            <a:ext cx="5363281" cy="664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19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err="1"/>
              <a:t>Taking</a:t>
            </a:r>
            <a:r>
              <a:rPr lang="fr-CA" dirty="0"/>
              <a:t> </a:t>
            </a:r>
            <a:r>
              <a:rPr lang="fr-CA" dirty="0" err="1"/>
              <a:t>Sights</a:t>
            </a:r>
            <a:r>
              <a:rPr lang="fr-CA" dirty="0"/>
              <a:t> and </a:t>
            </a:r>
            <a:r>
              <a:rPr lang="fr-CA" dirty="0" err="1"/>
              <a:t>Finding</a:t>
            </a:r>
            <a:r>
              <a:rPr lang="fr-CA" dirty="0"/>
              <a:t> Ho, LHA and </a:t>
            </a:r>
            <a:r>
              <a:rPr lang="fr-CA" dirty="0" err="1" smtClean="0"/>
              <a:t>Dec</a:t>
            </a:r>
            <a:endParaRPr lang="fr-CA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End of</a:t>
            </a:r>
            <a:endParaRPr lang="en-US" dirty="0" smtClean="0"/>
          </a:p>
          <a:p>
            <a:pPr eaLnBrk="1" hangingPunct="1">
              <a:defRPr/>
            </a:pPr>
            <a:r>
              <a:rPr lang="fr-CA" dirty="0" err="1" smtClean="0"/>
              <a:t>Chapter</a:t>
            </a:r>
            <a:r>
              <a:rPr lang="fr-CA" dirty="0" smtClean="0"/>
              <a:t> </a:t>
            </a:r>
            <a:r>
              <a:rPr lang="fr-CA" dirty="0" smtClean="0"/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7C489-1E46-4BCE-B5A2-A5BC60778BB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8153400" cy="9144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5181600"/>
          </a:xfrm>
        </p:spPr>
        <p:txBody>
          <a:bodyPr/>
          <a:lstStyle/>
          <a:p>
            <a:pPr>
              <a:buNone/>
            </a:pPr>
            <a:endParaRPr lang="fr-CA" sz="2000" dirty="0" smtClean="0"/>
          </a:p>
          <a:p>
            <a:pPr lvl="0"/>
            <a:r>
              <a:rPr lang="fr-CA" sz="2400" b="1" dirty="0" err="1" smtClean="0"/>
              <a:t>Demonstrate</a:t>
            </a:r>
            <a:r>
              <a:rPr lang="fr-CA" sz="2400" b="1" dirty="0" smtClean="0"/>
              <a:t> and </a:t>
            </a:r>
            <a:r>
              <a:rPr lang="fr-CA" sz="2400" b="1" dirty="0" err="1" smtClean="0"/>
              <a:t>describe</a:t>
            </a:r>
            <a:r>
              <a:rPr lang="fr-CA" sz="2400" b="1" dirty="0" smtClean="0"/>
              <a:t> techniques for </a:t>
            </a:r>
            <a:r>
              <a:rPr lang="fr-CA" sz="2400" b="1" dirty="0" err="1" smtClean="0"/>
              <a:t>taking</a:t>
            </a:r>
            <a:r>
              <a:rPr lang="fr-CA" sz="2400" b="1" dirty="0" smtClean="0"/>
              <a:t> </a:t>
            </a:r>
            <a:r>
              <a:rPr lang="fr-CA" sz="2400" b="1" dirty="0" err="1" smtClean="0"/>
              <a:t>sights</a:t>
            </a:r>
            <a:r>
              <a:rPr lang="fr-CA" sz="2400" b="1" dirty="0" smtClean="0"/>
              <a:t> on </a:t>
            </a:r>
            <a:r>
              <a:rPr lang="fr-CA" sz="2400" b="1" dirty="0" err="1" smtClean="0"/>
              <a:t>moon</a:t>
            </a:r>
            <a:r>
              <a:rPr lang="fr-CA" sz="2400" b="1" dirty="0" smtClean="0"/>
              <a:t>, </a:t>
            </a:r>
            <a:r>
              <a:rPr lang="fr-CA" sz="2400" b="1" dirty="0" err="1" smtClean="0"/>
              <a:t>planets</a:t>
            </a:r>
            <a:r>
              <a:rPr lang="fr-CA" sz="2400" b="1" dirty="0" smtClean="0"/>
              <a:t> &amp; stars.</a:t>
            </a:r>
            <a:endParaRPr lang="fr-CA" sz="2400" dirty="0" smtClean="0"/>
          </a:p>
          <a:p>
            <a:pPr lvl="0"/>
            <a:r>
              <a:rPr lang="fr-CA" sz="2400" b="1" dirty="0" err="1" smtClean="0"/>
              <a:t>Apply</a:t>
            </a:r>
            <a:r>
              <a:rPr lang="fr-CA" sz="2400" b="1" dirty="0" smtClean="0"/>
              <a:t> </a:t>
            </a:r>
            <a:r>
              <a:rPr lang="fr-CA" sz="2400" b="1" dirty="0" err="1" smtClean="0"/>
              <a:t>proper</a:t>
            </a:r>
            <a:r>
              <a:rPr lang="fr-CA" sz="2400" b="1" dirty="0" smtClean="0"/>
              <a:t> altitude corrections for </a:t>
            </a:r>
            <a:r>
              <a:rPr lang="fr-CA" sz="2400" b="1" dirty="0" err="1" smtClean="0"/>
              <a:t>these</a:t>
            </a:r>
            <a:r>
              <a:rPr lang="fr-CA" sz="2400" b="1" dirty="0" smtClean="0"/>
              <a:t> </a:t>
            </a:r>
            <a:r>
              <a:rPr lang="fr-CA" sz="2400" b="1" dirty="0" err="1" smtClean="0"/>
              <a:t>sights</a:t>
            </a:r>
            <a:r>
              <a:rPr lang="fr-CA" sz="2400" b="1" dirty="0" smtClean="0"/>
              <a:t> to </a:t>
            </a:r>
            <a:r>
              <a:rPr lang="fr-CA" sz="2400" b="1" dirty="0" err="1" smtClean="0"/>
              <a:t>deterimine</a:t>
            </a:r>
            <a:r>
              <a:rPr lang="fr-CA" sz="2400" b="1" dirty="0" smtClean="0"/>
              <a:t> Ho.</a:t>
            </a:r>
            <a:endParaRPr lang="fr-CA" sz="2400" dirty="0" smtClean="0"/>
          </a:p>
          <a:p>
            <a:pPr lvl="0"/>
            <a:r>
              <a:rPr lang="fr-CA" sz="2400" b="1" dirty="0" err="1" smtClean="0"/>
              <a:t>Apply</a:t>
            </a:r>
            <a:r>
              <a:rPr lang="fr-CA" sz="2400" b="1" dirty="0" smtClean="0"/>
              <a:t> </a:t>
            </a:r>
            <a:r>
              <a:rPr lang="fr-CA" sz="2400" b="1" dirty="0" err="1" smtClean="0"/>
              <a:t>proper</a:t>
            </a:r>
            <a:r>
              <a:rPr lang="fr-CA" sz="2400" b="1" dirty="0" smtClean="0"/>
              <a:t> corrections for </a:t>
            </a:r>
            <a:r>
              <a:rPr lang="fr-CA" sz="2400" b="1" dirty="0" err="1" smtClean="0"/>
              <a:t>low</a:t>
            </a:r>
            <a:r>
              <a:rPr lang="fr-CA" sz="2400" b="1" dirty="0" smtClean="0"/>
              <a:t> altitude </a:t>
            </a:r>
            <a:r>
              <a:rPr lang="fr-CA" sz="2400" b="1" dirty="0" err="1" smtClean="0"/>
              <a:t>sights</a:t>
            </a:r>
            <a:r>
              <a:rPr lang="fr-CA" sz="2400" b="1" dirty="0" smtClean="0"/>
              <a:t> on </a:t>
            </a:r>
            <a:r>
              <a:rPr lang="fr-CA" sz="2400" b="1" dirty="0" err="1" smtClean="0"/>
              <a:t>any</a:t>
            </a:r>
            <a:r>
              <a:rPr lang="fr-CA" sz="2400" b="1" dirty="0" smtClean="0"/>
              <a:t> </a:t>
            </a:r>
            <a:r>
              <a:rPr lang="fr-CA" sz="2400" b="1" dirty="0" err="1" smtClean="0"/>
              <a:t>celestial</a:t>
            </a:r>
            <a:r>
              <a:rPr lang="fr-CA" sz="2400" b="1" dirty="0" smtClean="0"/>
              <a:t> body.</a:t>
            </a:r>
            <a:endParaRPr lang="fr-CA" sz="2400" dirty="0" smtClean="0"/>
          </a:p>
          <a:p>
            <a:pPr lvl="0"/>
            <a:r>
              <a:rPr lang="fr-CA" sz="2400" b="1" dirty="0" err="1" smtClean="0"/>
              <a:t>Understand</a:t>
            </a:r>
            <a:r>
              <a:rPr lang="fr-CA" sz="2400" b="1" dirty="0" smtClean="0"/>
              <a:t> &amp; </a:t>
            </a:r>
            <a:r>
              <a:rPr lang="fr-CA" sz="2400" b="1" dirty="0" err="1" smtClean="0"/>
              <a:t>apply</a:t>
            </a:r>
            <a:r>
              <a:rPr lang="fr-CA" sz="2400" b="1" dirty="0" smtClean="0"/>
              <a:t> new concepts of </a:t>
            </a:r>
            <a:r>
              <a:rPr lang="fr-CA" sz="2400" b="1" dirty="0" err="1" smtClean="0"/>
              <a:t>celestial</a:t>
            </a:r>
            <a:r>
              <a:rPr lang="fr-CA" sz="2400" b="1" dirty="0" smtClean="0"/>
              <a:t> </a:t>
            </a:r>
            <a:r>
              <a:rPr lang="fr-CA" sz="2400" b="1" dirty="0" err="1" smtClean="0"/>
              <a:t>coordinates</a:t>
            </a:r>
            <a:r>
              <a:rPr lang="fr-CA" sz="2400" b="1" dirty="0" smtClean="0"/>
              <a:t>.</a:t>
            </a:r>
            <a:endParaRPr lang="fr-CA" sz="2400" dirty="0" smtClean="0"/>
          </a:p>
          <a:p>
            <a:pPr lvl="0"/>
            <a:r>
              <a:rPr lang="fr-CA" sz="2400" b="1" dirty="0" err="1" smtClean="0"/>
              <a:t>Compute</a:t>
            </a:r>
            <a:r>
              <a:rPr lang="fr-CA" sz="2400" b="1" dirty="0" smtClean="0"/>
              <a:t> LHA and </a:t>
            </a:r>
            <a:r>
              <a:rPr lang="fr-CA" sz="2400" b="1" dirty="0" err="1" smtClean="0"/>
              <a:t>Dec</a:t>
            </a:r>
            <a:r>
              <a:rPr lang="fr-CA" sz="2400" b="1" dirty="0" smtClean="0"/>
              <a:t> for </a:t>
            </a:r>
            <a:r>
              <a:rPr lang="fr-CA" sz="2400" b="1" dirty="0" err="1" smtClean="0"/>
              <a:t>each</a:t>
            </a:r>
            <a:r>
              <a:rPr lang="fr-CA" sz="2400" b="1" dirty="0" smtClean="0"/>
              <a:t> sextant observation.</a:t>
            </a:r>
            <a:endParaRPr lang="fr-CA" sz="2400" dirty="0" smtClean="0"/>
          </a:p>
          <a:p>
            <a:pPr lvl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fr-CA" sz="4000" b="1" dirty="0" smtClean="0"/>
              <a:t>Question 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105400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In the </a:t>
            </a:r>
            <a:r>
              <a:rPr lang="fr-CA" b="1" dirty="0" err="1" smtClean="0"/>
              <a:t>daily</a:t>
            </a:r>
            <a:r>
              <a:rPr lang="fr-CA" b="1" dirty="0" smtClean="0"/>
              <a:t> pages, the «</a:t>
            </a:r>
            <a:r>
              <a:rPr lang="fr-CA" b="1" i="1" dirty="0" smtClean="0"/>
              <a:t>v»</a:t>
            </a:r>
            <a:r>
              <a:rPr lang="fr-CA" b="1" dirty="0" smtClean="0"/>
              <a:t> value for the </a:t>
            </a:r>
            <a:r>
              <a:rPr lang="fr-CA" b="1" dirty="0" err="1" smtClean="0"/>
              <a:t>planets</a:t>
            </a:r>
            <a:r>
              <a:rPr lang="fr-CA" b="1" dirty="0" smtClean="0"/>
              <a:t>:</a:t>
            </a:r>
            <a:endParaRPr lang="fr-CA" dirty="0" smtClean="0"/>
          </a:p>
          <a:p>
            <a:pPr marL="723900" indent="-531813" defTabSz="900113">
              <a:buNone/>
            </a:pPr>
            <a:r>
              <a:rPr lang="fr-CA" dirty="0" smtClean="0"/>
              <a:t>a)	</a:t>
            </a:r>
            <a:r>
              <a:rPr lang="fr-CA" dirty="0" err="1"/>
              <a:t>i</a:t>
            </a:r>
            <a:r>
              <a:rPr lang="fr-CA" dirty="0" err="1" smtClean="0"/>
              <a:t>s</a:t>
            </a:r>
            <a:r>
              <a:rPr lang="fr-CA" dirty="0" smtClean="0"/>
              <a:t> </a:t>
            </a:r>
            <a:r>
              <a:rPr lang="fr-CA" dirty="0" err="1" smtClean="0"/>
              <a:t>always</a:t>
            </a:r>
            <a:r>
              <a:rPr lang="fr-CA" dirty="0" smtClean="0"/>
              <a:t> positive.</a:t>
            </a:r>
          </a:p>
          <a:p>
            <a:pPr marL="723900" indent="-531813" defTabSz="900113">
              <a:buNone/>
            </a:pPr>
            <a:r>
              <a:rPr lang="fr-CA" dirty="0" smtClean="0"/>
              <a:t>b)	</a:t>
            </a:r>
            <a:r>
              <a:rPr lang="fr-CA" dirty="0" err="1"/>
              <a:t>i</a:t>
            </a:r>
            <a:r>
              <a:rPr lang="fr-CA" dirty="0" err="1" smtClean="0"/>
              <a:t>s</a:t>
            </a:r>
            <a:r>
              <a:rPr lang="fr-CA" dirty="0" smtClean="0"/>
              <a:t> positive </a:t>
            </a:r>
            <a:r>
              <a:rPr lang="fr-CA" dirty="0" err="1" smtClean="0"/>
              <a:t>except</a:t>
            </a:r>
            <a:r>
              <a:rPr lang="fr-CA" dirty="0" smtClean="0"/>
              <a:t> for Venus, </a:t>
            </a:r>
            <a:r>
              <a:rPr lang="fr-CA" dirty="0" err="1" smtClean="0"/>
              <a:t>which</a:t>
            </a:r>
            <a:r>
              <a:rPr lang="fr-CA" dirty="0" smtClean="0"/>
              <a:t> </a:t>
            </a:r>
            <a:r>
              <a:rPr lang="fr-CA" dirty="0" err="1" smtClean="0"/>
              <a:t>can</a:t>
            </a:r>
            <a:r>
              <a:rPr lang="fr-CA" dirty="0" smtClean="0"/>
              <a:t> </a:t>
            </a:r>
            <a:r>
              <a:rPr lang="fr-CA" dirty="0" err="1" smtClean="0"/>
              <a:t>be</a:t>
            </a:r>
            <a:r>
              <a:rPr lang="fr-CA" dirty="0" smtClean="0"/>
              <a:t> </a:t>
            </a:r>
            <a:r>
              <a:rPr lang="fr-CA" dirty="0" err="1" smtClean="0"/>
              <a:t>either</a:t>
            </a:r>
            <a:r>
              <a:rPr lang="fr-CA" dirty="0" smtClean="0"/>
              <a:t> positive or </a:t>
            </a:r>
            <a:r>
              <a:rPr lang="fr-CA" dirty="0" err="1" smtClean="0"/>
              <a:t>negative</a:t>
            </a:r>
            <a:r>
              <a:rPr lang="fr-CA" dirty="0" smtClean="0"/>
              <a:t>.</a:t>
            </a:r>
          </a:p>
          <a:p>
            <a:pPr marL="723900" indent="-531813" defTabSz="900113">
              <a:buNone/>
            </a:pPr>
            <a:r>
              <a:rPr lang="fr-CA" dirty="0" smtClean="0"/>
              <a:t>c)	</a:t>
            </a:r>
            <a:r>
              <a:rPr lang="fr-CA" dirty="0" err="1"/>
              <a:t>d</a:t>
            </a:r>
            <a:r>
              <a:rPr lang="fr-CA" dirty="0" err="1" smtClean="0"/>
              <a:t>epends</a:t>
            </a:r>
            <a:r>
              <a:rPr lang="fr-CA" dirty="0" smtClean="0"/>
              <a:t> on the </a:t>
            </a:r>
            <a:r>
              <a:rPr lang="fr-CA" dirty="0" err="1" smtClean="0"/>
              <a:t>declination</a:t>
            </a:r>
            <a:r>
              <a:rPr lang="fr-CA" dirty="0" smtClean="0"/>
              <a:t> of the body.</a:t>
            </a:r>
          </a:p>
          <a:p>
            <a:pPr marL="723900" indent="-531813" defTabSz="900113">
              <a:buNone/>
            </a:pPr>
            <a:r>
              <a:rPr lang="fr-CA" dirty="0" smtClean="0"/>
              <a:t>d)	</a:t>
            </a:r>
            <a:r>
              <a:rPr lang="fr-CA" dirty="0" err="1"/>
              <a:t>i</a:t>
            </a:r>
            <a:r>
              <a:rPr lang="fr-CA" dirty="0" err="1" smtClean="0"/>
              <a:t>s</a:t>
            </a:r>
            <a:r>
              <a:rPr lang="fr-CA" dirty="0" smtClean="0"/>
              <a:t> </a:t>
            </a:r>
            <a:r>
              <a:rPr lang="fr-CA" dirty="0" err="1" smtClean="0"/>
              <a:t>applied</a:t>
            </a:r>
            <a:r>
              <a:rPr lang="fr-CA" dirty="0" smtClean="0"/>
              <a:t> East or West to GHA.</a:t>
            </a:r>
          </a:p>
          <a:p>
            <a:pPr>
              <a:buNone/>
            </a:pPr>
            <a:r>
              <a:rPr lang="fr-CA" dirty="0" smtClean="0"/>
              <a:t> </a:t>
            </a:r>
          </a:p>
          <a:p>
            <a:pPr marL="627063" indent="-450850">
              <a:buNone/>
            </a:pPr>
            <a:r>
              <a:rPr lang="fr-CA" sz="2800" dirty="0" err="1" smtClean="0"/>
              <a:t>Ref</a:t>
            </a:r>
            <a:r>
              <a:rPr lang="fr-CA" sz="2800" dirty="0" smtClean="0"/>
              <a:t>: ¶ 83</a:t>
            </a:r>
          </a:p>
          <a:p>
            <a:pPr lvl="0">
              <a:buNone/>
            </a:pP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19F45-DD77-4FE6-B3F5-C9A4DF0BD3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457200" y="2895600"/>
            <a:ext cx="8686800" cy="10668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200" cy="685800"/>
          </a:xfrm>
        </p:spPr>
        <p:txBody>
          <a:bodyPr/>
          <a:lstStyle/>
          <a:p>
            <a:pPr eaLnBrk="1" hangingPunct="1">
              <a:defRPr/>
            </a:pPr>
            <a:r>
              <a:rPr lang="fr-CA" sz="4000" b="1" dirty="0" smtClean="0"/>
              <a:t>Question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915400" cy="5638800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In the </a:t>
            </a:r>
            <a:r>
              <a:rPr lang="fr-CA" b="1" dirty="0" err="1" smtClean="0"/>
              <a:t>daily</a:t>
            </a:r>
            <a:r>
              <a:rPr lang="fr-CA" b="1" dirty="0" smtClean="0"/>
              <a:t> pages, the «</a:t>
            </a:r>
            <a:r>
              <a:rPr lang="fr-CA" b="1" i="1" dirty="0" smtClean="0"/>
              <a:t>d»</a:t>
            </a:r>
            <a:r>
              <a:rPr lang="fr-CA" b="1" dirty="0" smtClean="0"/>
              <a:t> value for the </a:t>
            </a:r>
            <a:r>
              <a:rPr lang="fr-CA" b="1" dirty="0" err="1" smtClean="0"/>
              <a:t>planets</a:t>
            </a:r>
            <a:r>
              <a:rPr lang="fr-CA" b="1" dirty="0" smtClean="0"/>
              <a:t> </a:t>
            </a:r>
            <a:r>
              <a:rPr lang="fr-CA" b="1" dirty="0" err="1" smtClean="0"/>
              <a:t>is</a:t>
            </a:r>
            <a:r>
              <a:rPr lang="fr-CA" b="1" dirty="0" smtClean="0"/>
              <a:t>:</a:t>
            </a:r>
            <a:endParaRPr lang="fr-CA" dirty="0" smtClean="0"/>
          </a:p>
          <a:p>
            <a:pPr marL="723900" indent="-531813">
              <a:buNone/>
            </a:pPr>
            <a:r>
              <a:rPr lang="fr-CA" dirty="0" smtClean="0"/>
              <a:t>a)	</a:t>
            </a:r>
            <a:r>
              <a:rPr lang="fr-CA" dirty="0" err="1"/>
              <a:t>a</a:t>
            </a:r>
            <a:r>
              <a:rPr lang="fr-CA" dirty="0" err="1" smtClean="0"/>
              <a:t>lways</a:t>
            </a:r>
            <a:r>
              <a:rPr lang="fr-CA" dirty="0" smtClean="0"/>
              <a:t> positive.</a:t>
            </a:r>
          </a:p>
          <a:p>
            <a:pPr marL="723900" indent="-531813">
              <a:buNone/>
            </a:pPr>
            <a:r>
              <a:rPr lang="fr-CA" dirty="0" smtClean="0"/>
              <a:t>b)	</a:t>
            </a:r>
            <a:r>
              <a:rPr lang="fr-CA" dirty="0"/>
              <a:t>p</a:t>
            </a:r>
            <a:r>
              <a:rPr lang="fr-CA" dirty="0" smtClean="0"/>
              <a:t>ositive </a:t>
            </a:r>
            <a:r>
              <a:rPr lang="fr-CA" dirty="0" err="1" smtClean="0"/>
              <a:t>except</a:t>
            </a:r>
            <a:r>
              <a:rPr lang="fr-CA" dirty="0" smtClean="0"/>
              <a:t> for </a:t>
            </a:r>
            <a:r>
              <a:rPr lang="fr-CA" dirty="0" smtClean="0"/>
              <a:t>Venus, </a:t>
            </a:r>
            <a:r>
              <a:rPr lang="fr-CA" dirty="0" err="1" smtClean="0"/>
              <a:t>which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negative</a:t>
            </a:r>
            <a:r>
              <a:rPr lang="fr-CA" dirty="0" smtClean="0"/>
              <a:t>.</a:t>
            </a:r>
          </a:p>
          <a:p>
            <a:pPr marL="723900" indent="-531813">
              <a:buNone/>
            </a:pPr>
            <a:r>
              <a:rPr lang="fr-CA" dirty="0" smtClean="0"/>
              <a:t>c)	</a:t>
            </a:r>
            <a:r>
              <a:rPr lang="fr-CA" dirty="0"/>
              <a:t>p</a:t>
            </a:r>
            <a:r>
              <a:rPr lang="fr-CA" dirty="0" smtClean="0"/>
              <a:t>ositive or </a:t>
            </a:r>
            <a:r>
              <a:rPr lang="fr-CA" dirty="0" err="1" smtClean="0"/>
              <a:t>negative</a:t>
            </a:r>
            <a:r>
              <a:rPr lang="fr-CA" dirty="0" smtClean="0"/>
              <a:t> </a:t>
            </a:r>
            <a:r>
              <a:rPr lang="fr-CA" dirty="0" err="1" smtClean="0"/>
              <a:t>depending</a:t>
            </a:r>
            <a:r>
              <a:rPr lang="fr-CA" dirty="0" smtClean="0"/>
              <a:t> on the trend of the </a:t>
            </a:r>
            <a:r>
              <a:rPr lang="fr-CA" dirty="0" err="1" smtClean="0"/>
              <a:t>declination</a:t>
            </a:r>
            <a:r>
              <a:rPr lang="fr-CA" dirty="0" smtClean="0"/>
              <a:t> </a:t>
            </a:r>
            <a:r>
              <a:rPr lang="fr-CA" dirty="0" err="1" smtClean="0"/>
              <a:t>tabulated</a:t>
            </a:r>
            <a:r>
              <a:rPr lang="fr-CA" dirty="0" smtClean="0"/>
              <a:t> in the </a:t>
            </a:r>
            <a:r>
              <a:rPr lang="fr-CA" dirty="0" err="1" smtClean="0"/>
              <a:t>daily</a:t>
            </a:r>
            <a:r>
              <a:rPr lang="fr-CA" dirty="0" smtClean="0"/>
              <a:t> pages</a:t>
            </a:r>
            <a:r>
              <a:rPr lang="fr-CA" b="1" i="1" u="sng" dirty="0" smtClean="0"/>
              <a:t>.</a:t>
            </a:r>
            <a:endParaRPr lang="fr-CA" i="1" dirty="0" smtClean="0"/>
          </a:p>
          <a:p>
            <a:pPr marL="723900" indent="-531813">
              <a:buNone/>
            </a:pPr>
            <a:r>
              <a:rPr lang="fr-CA" dirty="0" smtClean="0"/>
              <a:t>d)	positive or </a:t>
            </a:r>
            <a:r>
              <a:rPr lang="fr-CA" dirty="0" err="1" smtClean="0"/>
              <a:t>negative</a:t>
            </a:r>
            <a:r>
              <a:rPr lang="fr-CA" dirty="0" smtClean="0"/>
              <a:t> </a:t>
            </a:r>
            <a:r>
              <a:rPr lang="fr-CA" dirty="0" err="1" smtClean="0"/>
              <a:t>depending</a:t>
            </a:r>
            <a:r>
              <a:rPr lang="fr-CA" dirty="0" smtClean="0"/>
              <a:t> on </a:t>
            </a:r>
            <a:r>
              <a:rPr lang="fr-CA" dirty="0" err="1" smtClean="0"/>
              <a:t>whether</a:t>
            </a:r>
            <a:r>
              <a:rPr lang="fr-CA" dirty="0" smtClean="0"/>
              <a:t> </a:t>
            </a:r>
            <a:r>
              <a:rPr lang="fr-CA" dirty="0" err="1" smtClean="0"/>
              <a:t>declination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North</a:t>
            </a:r>
            <a:r>
              <a:rPr lang="fr-CA" dirty="0" smtClean="0"/>
              <a:t> or South.</a:t>
            </a:r>
          </a:p>
          <a:p>
            <a:pPr>
              <a:buNone/>
            </a:pPr>
            <a:r>
              <a:rPr lang="fr-CA" sz="2800" dirty="0" err="1" smtClean="0"/>
              <a:t>Ref</a:t>
            </a:r>
            <a:r>
              <a:rPr lang="fr-CA" sz="2800" dirty="0" smtClean="0"/>
              <a:t>.: ¶ 84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19F45-DD77-4FE6-B3F5-C9A4DF0BD3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381000" y="3276600"/>
            <a:ext cx="8763000" cy="15240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685800"/>
          </a:xfrm>
        </p:spPr>
        <p:txBody>
          <a:bodyPr/>
          <a:lstStyle/>
          <a:p>
            <a:pPr eaLnBrk="1" hangingPunct="1">
              <a:defRPr/>
            </a:pPr>
            <a:r>
              <a:rPr lang="fr-CA" sz="4000" b="1" dirty="0" smtClean="0"/>
              <a:t>Question 3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915400" cy="5638800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The value of </a:t>
            </a:r>
            <a:r>
              <a:rPr lang="en-CA" b="1" i="1" dirty="0" smtClean="0"/>
              <a:t>d</a:t>
            </a:r>
            <a:r>
              <a:rPr lang="en-CA" b="1" dirty="0" smtClean="0"/>
              <a:t> </a:t>
            </a:r>
            <a:r>
              <a:rPr lang="en-CA" b="1" dirty="0" smtClean="0"/>
              <a:t> tabulated </a:t>
            </a:r>
            <a:r>
              <a:rPr lang="en-CA" b="1" dirty="0" smtClean="0"/>
              <a:t>in the daily pages is:</a:t>
            </a:r>
            <a:endParaRPr lang="en-CA" dirty="0" smtClean="0"/>
          </a:p>
          <a:p>
            <a:pPr marL="723900" indent="-531813">
              <a:buNone/>
            </a:pPr>
            <a:r>
              <a:rPr lang="en-CA" dirty="0" smtClean="0"/>
              <a:t>a)	the declination increment and always positive.</a:t>
            </a:r>
          </a:p>
          <a:p>
            <a:pPr marL="723900" indent="-531813">
              <a:buNone/>
            </a:pPr>
            <a:r>
              <a:rPr lang="en-CA" dirty="0" smtClean="0"/>
              <a:t>b)	the average amount by which the declination of a body changes in one hour.</a:t>
            </a:r>
          </a:p>
          <a:p>
            <a:pPr marL="723900" indent="-531813">
              <a:buNone/>
            </a:pPr>
            <a:r>
              <a:rPr lang="en-CA" dirty="0" smtClean="0"/>
              <a:t>c)	the variable rate of change in GHA during one hour.</a:t>
            </a:r>
          </a:p>
          <a:p>
            <a:pPr marL="723900" indent="-531813">
              <a:buNone/>
            </a:pPr>
            <a:r>
              <a:rPr lang="en-CA" dirty="0" smtClean="0"/>
              <a:t>d)	not applied to the sun or moon.</a:t>
            </a:r>
          </a:p>
          <a:p>
            <a:pPr>
              <a:buNone/>
            </a:pPr>
            <a:r>
              <a:rPr lang="en-CA" sz="2800" dirty="0" smtClean="0"/>
              <a:t>Ref.: ¶ 84</a:t>
            </a:r>
          </a:p>
          <a:p>
            <a:pPr lvl="0">
              <a:buNone/>
            </a:pP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CD91E-98A0-4BF6-909D-0E088FF72F0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381000" y="3200400"/>
            <a:ext cx="8229600" cy="10668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fr-CA" sz="4000" b="1" dirty="0" smtClean="0"/>
              <a:t>Question 4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638800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The </a:t>
            </a:r>
            <a:r>
              <a:rPr lang="fr-CA" b="1" dirty="0" err="1" smtClean="0"/>
              <a:t>declination</a:t>
            </a:r>
            <a:r>
              <a:rPr lang="fr-CA" b="1" dirty="0" smtClean="0"/>
              <a:t> of a body at 1423 UT </a:t>
            </a:r>
            <a:r>
              <a:rPr lang="fr-CA" b="1" dirty="0" err="1" smtClean="0"/>
              <a:t>is</a:t>
            </a:r>
            <a:r>
              <a:rPr lang="fr-CA" b="1" dirty="0" smtClean="0"/>
              <a:t> </a:t>
            </a:r>
            <a:r>
              <a:rPr lang="fr-CA" b="1" dirty="0" smtClean="0"/>
              <a:t>20°16’N</a:t>
            </a:r>
            <a:r>
              <a:rPr lang="fr-CA" b="1" dirty="0" smtClean="0"/>
              <a:t>, and at 1523 UT </a:t>
            </a:r>
            <a:r>
              <a:rPr lang="fr-CA" b="1" dirty="0" err="1" smtClean="0"/>
              <a:t>is</a:t>
            </a:r>
            <a:r>
              <a:rPr lang="fr-CA" b="1" dirty="0" smtClean="0"/>
              <a:t> 20°29,4’N. The </a:t>
            </a:r>
            <a:r>
              <a:rPr lang="fr-CA" b="1" i="1" dirty="0" smtClean="0"/>
              <a:t>d</a:t>
            </a:r>
            <a:r>
              <a:rPr lang="fr-CA" b="1" dirty="0" smtClean="0"/>
              <a:t> value for </a:t>
            </a:r>
            <a:r>
              <a:rPr lang="fr-CA" b="1" dirty="0" err="1" smtClean="0"/>
              <a:t>this</a:t>
            </a:r>
            <a:r>
              <a:rPr lang="fr-CA" b="1" dirty="0" smtClean="0"/>
              <a:t> body </a:t>
            </a:r>
            <a:r>
              <a:rPr lang="fr-CA" b="1" dirty="0" err="1" smtClean="0"/>
              <a:t>is</a:t>
            </a:r>
            <a:r>
              <a:rPr lang="fr-CA" b="1" dirty="0" smtClean="0"/>
              <a:t>: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	a)	</a:t>
            </a:r>
            <a:r>
              <a:rPr lang="fr-CA" dirty="0" err="1" smtClean="0"/>
              <a:t>between</a:t>
            </a:r>
            <a:r>
              <a:rPr lang="fr-CA" dirty="0" smtClean="0"/>
              <a:t> 0,0’ and 0,1’.</a:t>
            </a:r>
          </a:p>
          <a:p>
            <a:pPr>
              <a:buNone/>
            </a:pPr>
            <a:r>
              <a:rPr lang="fr-CA" dirty="0" smtClean="0"/>
              <a:t>	b)	</a:t>
            </a:r>
            <a:r>
              <a:rPr lang="fr-CA" dirty="0" err="1" smtClean="0"/>
              <a:t>between</a:t>
            </a:r>
            <a:r>
              <a:rPr lang="fr-CA" dirty="0" smtClean="0"/>
              <a:t> 0,1’ and 1,0’.</a:t>
            </a:r>
          </a:p>
          <a:p>
            <a:pPr>
              <a:buNone/>
            </a:pPr>
            <a:r>
              <a:rPr lang="fr-CA" dirty="0" smtClean="0"/>
              <a:t>	c)	</a:t>
            </a:r>
            <a:r>
              <a:rPr lang="fr-CA" dirty="0" err="1" smtClean="0"/>
              <a:t>between</a:t>
            </a:r>
            <a:r>
              <a:rPr lang="fr-CA" dirty="0" smtClean="0"/>
              <a:t> 1,0’ and 5,0’.</a:t>
            </a:r>
          </a:p>
          <a:p>
            <a:pPr>
              <a:buNone/>
            </a:pPr>
            <a:r>
              <a:rPr lang="fr-CA" dirty="0" smtClean="0"/>
              <a:t>	d)	</a:t>
            </a:r>
            <a:r>
              <a:rPr lang="fr-CA" dirty="0" err="1" smtClean="0"/>
              <a:t>greater</a:t>
            </a:r>
            <a:r>
              <a:rPr lang="fr-CA" dirty="0" smtClean="0"/>
              <a:t> </a:t>
            </a:r>
            <a:r>
              <a:rPr lang="fr-CA" dirty="0" err="1" smtClean="0"/>
              <a:t>than</a:t>
            </a:r>
            <a:r>
              <a:rPr lang="fr-CA" dirty="0" smtClean="0"/>
              <a:t> 5,0’.</a:t>
            </a:r>
          </a:p>
          <a:p>
            <a:pPr>
              <a:buNone/>
            </a:pPr>
            <a:r>
              <a:rPr lang="fr-CA" dirty="0" smtClean="0"/>
              <a:t> </a:t>
            </a:r>
          </a:p>
          <a:p>
            <a:pPr>
              <a:buNone/>
            </a:pPr>
            <a:r>
              <a:rPr lang="fr-CA" sz="2800" dirty="0" err="1" smtClean="0"/>
              <a:t>Ref</a:t>
            </a:r>
            <a:r>
              <a:rPr lang="fr-CA" sz="2800" dirty="0" smtClean="0"/>
              <a:t>.: ¶ 84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D6E0A-1C2A-4C1E-A541-9F2AB354C30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533400" y="4572000"/>
            <a:ext cx="5334000" cy="6858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fr-CA" sz="4000" b="1" dirty="0" smtClean="0"/>
              <a:t>Question 5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buNone/>
            </a:pPr>
            <a:r>
              <a:rPr lang="fr-CA" dirty="0" smtClean="0"/>
              <a:t>	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D6E0A-1C2A-4C1E-A541-9F2AB354C30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28600" y="1910342"/>
            <a:ext cx="89154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The body in the </a:t>
            </a:r>
            <a:r>
              <a:rPr kumimoji="0" lang="fr-C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pre</a:t>
            </a:r>
            <a:r>
              <a:rPr lang="fr-CA" sz="3200" b="1" dirty="0" err="1" smtClean="0">
                <a:latin typeface="+mn-lt"/>
                <a:ea typeface="Calibri" pitchFamily="34" charset="0"/>
                <a:cs typeface="Times New Roman" pitchFamily="18" charset="0"/>
              </a:rPr>
              <a:t>vious</a:t>
            </a:r>
            <a:r>
              <a:rPr lang="fr-CA" sz="3200" b="1" dirty="0" smtClean="0">
                <a:latin typeface="+mn-lt"/>
                <a:ea typeface="Calibri" pitchFamily="34" charset="0"/>
                <a:cs typeface="Times New Roman" pitchFamily="18" charset="0"/>
              </a:rPr>
              <a:t> question </a:t>
            </a:r>
            <a:r>
              <a:rPr lang="fr-CA" sz="3200" b="1" dirty="0" err="1" smtClean="0">
                <a:latin typeface="+mn-lt"/>
                <a:ea typeface="Calibri" pitchFamily="34" charset="0"/>
                <a:cs typeface="Times New Roman" pitchFamily="18" charset="0"/>
              </a:rPr>
              <a:t>is</a:t>
            </a:r>
            <a:r>
              <a:rPr lang="fr-CA" sz="3200" b="1" dirty="0" smtClean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fr-CA" sz="3200" b="1" dirty="0" err="1" smtClean="0">
                <a:latin typeface="+mn-lt"/>
                <a:ea typeface="Calibri" pitchFamily="34" charset="0"/>
                <a:cs typeface="Times New Roman" pitchFamily="18" charset="0"/>
              </a:rPr>
              <a:t>probably</a:t>
            </a:r>
            <a:r>
              <a:rPr kumimoji="0" lang="fr-C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:</a:t>
            </a:r>
            <a:endParaRPr kumimoji="0" lang="fr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fr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a)	the</a:t>
            </a:r>
            <a:r>
              <a:rPr kumimoji="0" lang="fr-CA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CA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sun</a:t>
            </a:r>
            <a:r>
              <a:rPr kumimoji="0" lang="fr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kumimoji="0" lang="fr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fr-CA" sz="32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b)	the</a:t>
            </a:r>
            <a:r>
              <a:rPr kumimoji="0" lang="fr-CA" sz="320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CA" sz="320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moon</a:t>
            </a:r>
            <a:r>
              <a:rPr kumimoji="0" lang="fr-CA" sz="32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kumimoji="0" lang="fr-CA" sz="320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	c)	</a:t>
            </a:r>
            <a:r>
              <a:rPr kumimoji="0" lang="fr-C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Saturn</a:t>
            </a:r>
            <a:r>
              <a:rPr kumimoji="0" lang="fr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kumimoji="0" lang="fr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	d)	</a:t>
            </a:r>
            <a:r>
              <a:rPr kumimoji="0" lang="fr-C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Achernar</a:t>
            </a:r>
            <a:r>
              <a:rPr kumimoji="0" lang="fr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kumimoji="0" lang="fr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Ref</a:t>
            </a:r>
            <a:r>
              <a:rPr kumimoji="0" lang="fr-C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.: ¶ 84</a:t>
            </a:r>
            <a:endParaRPr kumimoji="0" lang="fr-C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066800" y="3505200"/>
            <a:ext cx="3810000" cy="5334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b="1" dirty="0" smtClean="0"/>
              <a:t>Question 6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5334000"/>
          </a:xfrm>
        </p:spPr>
        <p:txBody>
          <a:bodyPr/>
          <a:lstStyle/>
          <a:p>
            <a:pPr>
              <a:buNone/>
            </a:pPr>
            <a:r>
              <a:rPr lang="fr-CA" b="1" dirty="0" smtClean="0"/>
              <a:t>The </a:t>
            </a:r>
            <a:r>
              <a:rPr lang="fr-CA" b="1" i="1" dirty="0" smtClean="0"/>
              <a:t>v</a:t>
            </a:r>
            <a:r>
              <a:rPr lang="fr-CA" b="1" dirty="0" smtClean="0"/>
              <a:t> </a:t>
            </a:r>
            <a:r>
              <a:rPr lang="fr-CA" b="1" dirty="0" smtClean="0"/>
              <a:t> correction </a:t>
            </a:r>
            <a:r>
              <a:rPr lang="fr-CA" b="1" dirty="0" err="1" smtClean="0"/>
              <a:t>is</a:t>
            </a:r>
            <a:r>
              <a:rPr lang="fr-CA" b="1" dirty="0" smtClean="0"/>
              <a:t>:</a:t>
            </a:r>
            <a:endParaRPr lang="fr-CA" dirty="0" smtClean="0"/>
          </a:p>
          <a:p>
            <a:pPr marL="723900" indent="-531813">
              <a:buNone/>
            </a:pPr>
            <a:r>
              <a:rPr lang="fr-CA" dirty="0" smtClean="0"/>
              <a:t>a)	</a:t>
            </a:r>
            <a:r>
              <a:rPr lang="fr-CA" dirty="0" err="1"/>
              <a:t>f</a:t>
            </a:r>
            <a:r>
              <a:rPr lang="fr-CA" dirty="0" err="1" smtClean="0"/>
              <a:t>ound</a:t>
            </a:r>
            <a:r>
              <a:rPr lang="fr-CA" dirty="0" smtClean="0"/>
              <a:t> in the </a:t>
            </a:r>
            <a:r>
              <a:rPr lang="fr-CA" dirty="0" err="1" smtClean="0"/>
              <a:t>daily</a:t>
            </a:r>
            <a:r>
              <a:rPr lang="fr-CA" dirty="0" smtClean="0"/>
              <a:t> pages.</a:t>
            </a:r>
          </a:p>
          <a:p>
            <a:pPr marL="723900" indent="-531813">
              <a:buNone/>
            </a:pPr>
            <a:r>
              <a:rPr lang="fr-CA" dirty="0" smtClean="0"/>
              <a:t>b)	</a:t>
            </a:r>
            <a:r>
              <a:rPr lang="fr-CA" dirty="0"/>
              <a:t>t</a:t>
            </a:r>
            <a:r>
              <a:rPr lang="fr-CA" dirty="0" smtClean="0"/>
              <a:t>he </a:t>
            </a:r>
            <a:r>
              <a:rPr lang="fr-CA" dirty="0" err="1" smtClean="0"/>
              <a:t>amount</a:t>
            </a:r>
            <a:r>
              <a:rPr lang="fr-CA" dirty="0" smtClean="0"/>
              <a:t> by </a:t>
            </a:r>
            <a:r>
              <a:rPr lang="fr-CA" dirty="0" err="1" smtClean="0"/>
              <a:t>which</a:t>
            </a:r>
            <a:r>
              <a:rPr lang="fr-CA" dirty="0" smtClean="0"/>
              <a:t> the </a:t>
            </a:r>
            <a:r>
              <a:rPr lang="fr-CA" dirty="0" err="1" smtClean="0"/>
              <a:t>hourly</a:t>
            </a:r>
            <a:r>
              <a:rPr lang="fr-CA" dirty="0" smtClean="0"/>
              <a:t> change in GHA </a:t>
            </a:r>
            <a:r>
              <a:rPr lang="fr-CA" dirty="0" err="1" smtClean="0"/>
              <a:t>differs</a:t>
            </a:r>
            <a:r>
              <a:rPr lang="fr-CA" dirty="0" smtClean="0"/>
              <a:t> </a:t>
            </a:r>
            <a:r>
              <a:rPr lang="fr-CA" dirty="0" err="1" smtClean="0"/>
              <a:t>from</a:t>
            </a:r>
            <a:r>
              <a:rPr lang="fr-CA" dirty="0" smtClean="0"/>
              <a:t> the </a:t>
            </a:r>
            <a:r>
              <a:rPr lang="fr-CA" dirty="0" err="1" smtClean="0"/>
              <a:t>average</a:t>
            </a:r>
            <a:r>
              <a:rPr lang="fr-CA" dirty="0" smtClean="0"/>
              <a:t> rate of change for the body.</a:t>
            </a:r>
          </a:p>
          <a:p>
            <a:pPr marL="723900" indent="-531813">
              <a:buNone/>
            </a:pPr>
            <a:r>
              <a:rPr lang="fr-CA" dirty="0" smtClean="0"/>
              <a:t>c)	</a:t>
            </a:r>
            <a:r>
              <a:rPr lang="fr-CA" dirty="0"/>
              <a:t>t</a:t>
            </a:r>
            <a:r>
              <a:rPr lang="fr-CA" dirty="0" smtClean="0"/>
              <a:t>he </a:t>
            </a:r>
            <a:r>
              <a:rPr lang="fr-CA" dirty="0" err="1" smtClean="0"/>
              <a:t>amount</a:t>
            </a:r>
            <a:r>
              <a:rPr lang="fr-CA" dirty="0" smtClean="0"/>
              <a:t> by </a:t>
            </a:r>
            <a:r>
              <a:rPr lang="fr-CA" dirty="0" err="1" smtClean="0"/>
              <a:t>which</a:t>
            </a:r>
            <a:r>
              <a:rPr lang="fr-CA" dirty="0" smtClean="0"/>
              <a:t> </a:t>
            </a:r>
            <a:r>
              <a:rPr lang="fr-CA" dirty="0" err="1" smtClean="0"/>
              <a:t>declination</a:t>
            </a:r>
            <a:r>
              <a:rPr lang="fr-CA" dirty="0" smtClean="0"/>
              <a:t> changes in one </a:t>
            </a:r>
            <a:r>
              <a:rPr lang="fr-CA" dirty="0" err="1" smtClean="0"/>
              <a:t>hour</a:t>
            </a:r>
            <a:r>
              <a:rPr lang="fr-CA" dirty="0" smtClean="0"/>
              <a:t>.</a:t>
            </a:r>
          </a:p>
          <a:p>
            <a:pPr marL="723900" indent="-531813">
              <a:buNone/>
            </a:pPr>
            <a:r>
              <a:rPr lang="fr-CA" dirty="0" smtClean="0"/>
              <a:t>d)	</a:t>
            </a:r>
            <a:r>
              <a:rPr lang="fr-CA" dirty="0"/>
              <a:t>t</a:t>
            </a:r>
            <a:r>
              <a:rPr lang="fr-CA" dirty="0" smtClean="0"/>
              <a:t>he </a:t>
            </a:r>
            <a:r>
              <a:rPr lang="fr-CA" dirty="0" err="1" smtClean="0"/>
              <a:t>amount</a:t>
            </a:r>
            <a:r>
              <a:rPr lang="fr-CA" dirty="0" smtClean="0"/>
              <a:t> by </a:t>
            </a:r>
            <a:r>
              <a:rPr lang="fr-CA" dirty="0" err="1" smtClean="0"/>
              <a:t>which</a:t>
            </a:r>
            <a:r>
              <a:rPr lang="fr-CA" dirty="0" smtClean="0"/>
              <a:t> GHA changes in one </a:t>
            </a:r>
            <a:r>
              <a:rPr lang="fr-CA" dirty="0" err="1" smtClean="0"/>
              <a:t>hour</a:t>
            </a:r>
            <a:r>
              <a:rPr lang="fr-CA" dirty="0" smtClean="0"/>
              <a:t>.</a:t>
            </a:r>
          </a:p>
          <a:p>
            <a:pPr>
              <a:buNone/>
            </a:pPr>
            <a:r>
              <a:rPr lang="fr-CA" sz="2800" dirty="0" err="1" smtClean="0"/>
              <a:t>Ref</a:t>
            </a:r>
            <a:r>
              <a:rPr lang="fr-CA" sz="2800" dirty="0" smtClean="0"/>
              <a:t>.: ¶ 82</a:t>
            </a:r>
            <a:endParaRPr lang="fr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77C5D-6EB7-48A1-B96F-E252D00912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381000" y="2362200"/>
            <a:ext cx="8229600" cy="15240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b="1" dirty="0" smtClean="0"/>
              <a:t>Question 7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buNone/>
            </a:pPr>
            <a:r>
              <a:rPr lang="fr-CA" dirty="0" smtClean="0"/>
              <a:t>	              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B121-5B44-47B8-875A-79DB8C6C0FA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28600" y="1839485"/>
            <a:ext cx="89154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Which</a:t>
            </a:r>
            <a:r>
              <a:rPr kumimoji="0" lang="fr-C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of the </a:t>
            </a:r>
            <a:r>
              <a:rPr kumimoji="0" lang="fr-C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following</a:t>
            </a:r>
            <a:r>
              <a:rPr kumimoji="0" lang="fr-C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magnitudes </a:t>
            </a:r>
            <a:r>
              <a:rPr kumimoji="0" lang="fr-C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is</a:t>
            </a:r>
            <a:r>
              <a:rPr kumimoji="0" lang="fr-C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the </a:t>
            </a:r>
            <a:r>
              <a:rPr kumimoji="0" lang="fr-C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brightest</a:t>
            </a:r>
            <a:r>
              <a:rPr kumimoji="0" lang="fr-C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?</a:t>
            </a:r>
            <a:endParaRPr kumimoji="0" lang="fr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fr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a)	2,3</a:t>
            </a:r>
            <a:endParaRPr kumimoji="0" lang="fr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	b)	1,5</a:t>
            </a:r>
            <a:endParaRPr kumimoji="0" lang="fr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	c)	-1,7</a:t>
            </a:r>
            <a:endParaRPr kumimoji="0" lang="fr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fr-CA" sz="32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d)	-2,0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320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Ref</a:t>
            </a:r>
            <a:r>
              <a:rPr lang="fr-CA" sz="2800" dirty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fr-C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: ¶ 73</a:t>
            </a:r>
            <a:endParaRPr kumimoji="0" lang="fr-C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143000" y="4495800"/>
            <a:ext cx="1905000" cy="5334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1_Textured">
  <a:themeElements>
    <a:clrScheme name="1_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3348</TotalTime>
  <Words>651</Words>
  <Application>Microsoft Office PowerPoint</Application>
  <PresentationFormat>Affichage à l'écran (4:3)</PresentationFormat>
  <Paragraphs>259</Paragraphs>
  <Slides>16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Wingdings</vt:lpstr>
      <vt:lpstr>1_Textured</vt:lpstr>
      <vt:lpstr>Taking Sights and Finding Ho, LHA and Dec </vt:lpstr>
      <vt:lpstr>Objectives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Présentation PowerPoint</vt:lpstr>
      <vt:lpstr>Taking Sights and Finding Ho, LHA and Dec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Ch3 Prise de viéses et Trouver Ho, LHA et Déc</dc:title>
  <dc:subject>Solutions aux Exercices</dc:subject>
  <dc:creator>Nelson Guillemette</dc:creator>
  <cp:lastModifiedBy>nelson guillemette</cp:lastModifiedBy>
  <cp:revision>379</cp:revision>
  <dcterms:created xsi:type="dcterms:W3CDTF">2008-01-08T20:14:27Z</dcterms:created>
  <dcterms:modified xsi:type="dcterms:W3CDTF">2016-04-09T18:02:26Z</dcterms:modified>
</cp:coreProperties>
</file>