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letter"/>
  <p:notesSz cx="6858000" cy="9313863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ay K. Sandhi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BB"/>
    <a:srgbClr val="00C3CC"/>
    <a:srgbClr val="00BCD0"/>
    <a:srgbClr val="00B7D0"/>
    <a:srgbClr val="00A4BB"/>
    <a:srgbClr val="007399"/>
    <a:srgbClr val="DC0E53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5" autoAdjust="0"/>
    <p:restoredTop sz="89990" autoAdjust="0"/>
  </p:normalViewPr>
  <p:slideViewPr>
    <p:cSldViewPr snapToGrid="0">
      <p:cViewPr varScale="1">
        <p:scale>
          <a:sx n="92" d="100"/>
          <a:sy n="92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B655287-1F3F-4195-B8E1-7B154687B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DEEFB85-347C-4330-B72D-2C338817EE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4850"/>
            <a:ext cx="4640262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1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8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3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8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3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5" y="1338263"/>
            <a:ext cx="3781983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4413" y="1338263"/>
            <a:ext cx="3783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8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5" y="1338263"/>
            <a:ext cx="3781983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4413" y="1338263"/>
            <a:ext cx="3783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799"/>
            <a:ext cx="7772400" cy="45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C3177-1F7C-4918-9F08-47DA4284646A}"/>
              </a:ext>
            </a:extLst>
          </p:cNvPr>
          <p:cNvCxnSpPr/>
          <p:nvPr userDrawn="1"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104EB4-D448-402A-8F81-A855B2944DC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A9F68-25C3-4397-9F2F-7A5F2AB16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6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58" r:id="rId5"/>
    <p:sldLayoutId id="2147483657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399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•"/>
        <a:defRPr sz="3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alibri" panose="020F0502020204030204" pitchFamily="34" charset="0"/>
        <a:buChar char="‾"/>
        <a:defRPr sz="3200">
          <a:solidFill>
            <a:schemeClr val="tx1"/>
          </a:solidFill>
          <a:latin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Calibri" panose="020F0502020204030204" pitchFamily="34" charset="0"/>
        <a:buChar char="⁰"/>
        <a:defRPr sz="2400">
          <a:solidFill>
            <a:schemeClr val="tx1"/>
          </a:solidFill>
          <a:latin typeface="Calibri" pitchFamily="34" charset="0"/>
        </a:defRPr>
      </a:lvl4pPr>
      <a:lvl5pPr marL="154305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United States Power Squadrons®</a:t>
            </a:r>
            <a:br>
              <a:rPr lang="en-US" dirty="0"/>
            </a:br>
            <a:r>
              <a:rPr lang="en-US" dirty="0"/>
              <a:t>We ARE</a:t>
            </a:r>
            <a:br>
              <a:rPr lang="en-US" dirty="0"/>
            </a:br>
            <a:r>
              <a:rPr lang="en-US" dirty="0"/>
              <a:t>America’s Boating Club®</a:t>
            </a:r>
          </a:p>
        </p:txBody>
      </p:sp>
    </p:spTree>
    <p:extLst>
      <p:ext uri="{BB962C8B-B14F-4D97-AF65-F5344CB8AC3E}">
        <p14:creationId xmlns:p14="http://schemas.microsoft.com/office/powerpoint/2010/main" val="211907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000500" cy="4210050"/>
          </a:xfrm>
        </p:spPr>
        <p:txBody>
          <a:bodyPr/>
          <a:lstStyle/>
          <a:p>
            <a:r>
              <a:rPr lang="en-US" sz="2400" dirty="0"/>
              <a:t>27,000 volunteer members across the country</a:t>
            </a:r>
          </a:p>
          <a:p>
            <a:r>
              <a:rPr lang="en-US" sz="2400" dirty="0"/>
              <a:t>346 clubs/squadrons</a:t>
            </a:r>
          </a:p>
          <a:p>
            <a:r>
              <a:rPr lang="en-US" sz="2400" dirty="0"/>
              <a:t>All recreational boaters</a:t>
            </a:r>
          </a:p>
          <a:p>
            <a:r>
              <a:rPr lang="en-US" sz="2400" dirty="0"/>
              <a:t>Dedicated to knowledge, skills, and safety</a:t>
            </a:r>
          </a:p>
          <a:p>
            <a:r>
              <a:rPr lang="en-US" sz="2400" dirty="0"/>
              <a:t>But we also have fun on the water and on land</a:t>
            </a:r>
          </a:p>
          <a:p>
            <a:r>
              <a:rPr lang="en-US" sz="2400" dirty="0"/>
              <a:t>We help our fellow boaters and the boating community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1" y="1835603"/>
            <a:ext cx="3851912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America’s Boating Club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64" y="1359312"/>
            <a:ext cx="6287604" cy="2818405"/>
          </a:xfrm>
        </p:spPr>
        <p:txBody>
          <a:bodyPr/>
          <a:lstStyle/>
          <a:p>
            <a:r>
              <a:rPr lang="en-US" dirty="0"/>
              <a:t>Boating activities and events</a:t>
            </a:r>
          </a:p>
          <a:p>
            <a:r>
              <a:rPr lang="en-US" dirty="0"/>
              <a:t>Boating courses &amp; seminars</a:t>
            </a:r>
          </a:p>
          <a:p>
            <a:r>
              <a:rPr lang="en-US" dirty="0"/>
              <a:t>Social gatherings</a:t>
            </a:r>
          </a:p>
          <a:p>
            <a:r>
              <a:rPr lang="en-US" dirty="0"/>
              <a:t>Public safety demonstrations</a:t>
            </a:r>
          </a:p>
          <a:p>
            <a:r>
              <a:rPr lang="en-US" dirty="0"/>
              <a:t>Vessel safety checks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54" y="4521666"/>
            <a:ext cx="1312466" cy="1474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54" y="4521666"/>
            <a:ext cx="175260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 descr="C:\Users\Paul\Documents\Pauls Stuff\Sailing\RSPS\Pictures\P8230177_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79574"/>
            <a:ext cx="1828800" cy="117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1" name="Picture 9" descr="C:\Users\Paul\Documents\Pauls Stuff\Sailing\RSPS\Pictures\P8230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2345" y="2981034"/>
            <a:ext cx="1833077" cy="1374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2" name="Picture 10" descr="C:\Users\Paul\Documents\Pauls Stuff\Sailing\RSPS\Pictures\P9140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8572" y="4521666"/>
            <a:ext cx="16256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4" name="Picture 12" descr="C:\Users\Paul\Documents\Pauls Stuff\Sailing\RSPS\Pictures\P9140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063" y="4521666"/>
            <a:ext cx="16256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53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056"/>
            <a:ext cx="7772400" cy="4267200"/>
          </a:xfrm>
        </p:spPr>
        <p:txBody>
          <a:bodyPr/>
          <a:lstStyle/>
          <a:p>
            <a:r>
              <a:rPr lang="en-US" sz="2400" dirty="0"/>
              <a:t>On-line courses</a:t>
            </a:r>
          </a:p>
          <a:p>
            <a:pPr lvl="1"/>
            <a:r>
              <a:rPr lang="en-US" sz="2000" dirty="0"/>
              <a:t>Convenient</a:t>
            </a:r>
          </a:p>
          <a:p>
            <a:pPr lvl="1"/>
            <a:r>
              <a:rPr lang="en-US" sz="2000" dirty="0"/>
              <a:t>At your own pace</a:t>
            </a:r>
          </a:p>
          <a:p>
            <a:r>
              <a:rPr lang="en-US" sz="2400" dirty="0"/>
              <a:t>Classroom</a:t>
            </a:r>
          </a:p>
          <a:p>
            <a:pPr lvl="1"/>
            <a:r>
              <a:rPr lang="en-US" sz="2000" dirty="0"/>
              <a:t>Certified instructors</a:t>
            </a:r>
          </a:p>
          <a:p>
            <a:pPr lvl="1"/>
            <a:r>
              <a:rPr lang="en-US" sz="2000" dirty="0"/>
              <a:t>In-depth answers to your questions</a:t>
            </a:r>
          </a:p>
          <a:p>
            <a:pPr lvl="1"/>
            <a:r>
              <a:rPr lang="en-US" sz="2000" dirty="0"/>
              <a:t>Group learning and interaction</a:t>
            </a:r>
          </a:p>
          <a:p>
            <a:pPr lvl="1"/>
            <a:r>
              <a:rPr lang="en-US" sz="2000" dirty="0"/>
              <a:t>Realistic simulators</a:t>
            </a:r>
          </a:p>
          <a:p>
            <a:r>
              <a:rPr lang="en-US" sz="2400" dirty="0"/>
              <a:t>On the Water</a:t>
            </a:r>
          </a:p>
          <a:p>
            <a:pPr lvl="1"/>
            <a:r>
              <a:rPr lang="en-US" sz="2000" dirty="0"/>
              <a:t>Hands on training</a:t>
            </a:r>
          </a:p>
          <a:p>
            <a:pPr lvl="1"/>
            <a:r>
              <a:rPr lang="en-US" sz="2000" dirty="0"/>
              <a:t>Skills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7" b="6953"/>
          <a:stretch/>
        </p:blipFill>
        <p:spPr>
          <a:xfrm>
            <a:off x="6079017" y="4544568"/>
            <a:ext cx="2306105" cy="1170432"/>
          </a:xfrm>
          <a:prstGeom prst="rect">
            <a:avLst/>
          </a:prstGeom>
        </p:spPr>
      </p:pic>
      <p:pic>
        <p:nvPicPr>
          <p:cNvPr id="6" name="Picture 5" descr="trifold2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479" y="2999232"/>
            <a:ext cx="2329569" cy="12801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040" y="1374437"/>
            <a:ext cx="2386775" cy="14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2620"/>
            <a:ext cx="3706586" cy="4651836"/>
          </a:xfrm>
        </p:spPr>
        <p:txBody>
          <a:bodyPr/>
          <a:lstStyle/>
          <a:p>
            <a:r>
              <a:rPr lang="en-US" sz="2800" dirty="0"/>
              <a:t>Navigation</a:t>
            </a:r>
          </a:p>
          <a:p>
            <a:pPr lvl="1"/>
            <a:r>
              <a:rPr lang="en-US" sz="2400" dirty="0"/>
              <a:t>Inland</a:t>
            </a:r>
          </a:p>
          <a:p>
            <a:pPr lvl="1"/>
            <a:r>
              <a:rPr lang="en-US" sz="2400" dirty="0"/>
              <a:t>Offshore</a:t>
            </a:r>
          </a:p>
          <a:p>
            <a:pPr lvl="1"/>
            <a:r>
              <a:rPr lang="en-US" sz="2400" dirty="0"/>
              <a:t>Celestial</a:t>
            </a:r>
          </a:p>
          <a:p>
            <a:r>
              <a:rPr lang="en-US" sz="2800" dirty="0"/>
              <a:t>Boat Handling</a:t>
            </a:r>
          </a:p>
          <a:p>
            <a:pPr lvl="1"/>
            <a:r>
              <a:rPr lang="en-US" sz="2400" dirty="0"/>
              <a:t>Power &amp; Sail</a:t>
            </a:r>
          </a:p>
          <a:p>
            <a:r>
              <a:rPr lang="en-US" sz="2800" dirty="0"/>
              <a:t>Marine Equipment </a:t>
            </a:r>
          </a:p>
          <a:p>
            <a:r>
              <a:rPr lang="en-US" sz="2800" dirty="0"/>
              <a:t>Weather</a:t>
            </a:r>
          </a:p>
          <a:p>
            <a:r>
              <a:rPr lang="en-US" sz="2800" dirty="0"/>
              <a:t>Cruise Planning</a:t>
            </a:r>
          </a:p>
        </p:txBody>
      </p:sp>
      <p:pic>
        <p:nvPicPr>
          <p:cNvPr id="10" name="Picture 9" descr="Marine Comm Cover 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010" y="4411980"/>
            <a:ext cx="1044178" cy="13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arine Electronics Cover 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791" y="4381847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ES Cover 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834" y="2843784"/>
            <a:ext cx="1066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EM Cover-SM-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4216" y="2843784"/>
            <a:ext cx="1088162" cy="1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ruise Planning Manu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8741" y="4371467"/>
            <a:ext cx="1052067" cy="1393092"/>
          </a:xfrm>
          <a:prstGeom prst="rect">
            <a:avLst/>
          </a:prstGeom>
          <a:noFill/>
        </p:spPr>
      </p:pic>
      <p:pic>
        <p:nvPicPr>
          <p:cNvPr id="1026" name="Picture 2" descr="C:\Users\Paul\Desktop\piloting_cov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1104" y="1373902"/>
            <a:ext cx="1060704" cy="1364822"/>
          </a:xfrm>
          <a:prstGeom prst="rect">
            <a:avLst/>
          </a:prstGeom>
          <a:noFill/>
        </p:spPr>
      </p:pic>
      <p:pic>
        <p:nvPicPr>
          <p:cNvPr id="1027" name="Picture 3" descr="C:\Users\Paul\Desktop\ap_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7886" y="1382776"/>
            <a:ext cx="1050180" cy="1351280"/>
          </a:xfrm>
          <a:prstGeom prst="rect">
            <a:avLst/>
          </a:prstGeom>
          <a:noFill/>
        </p:spPr>
      </p:pic>
      <p:pic>
        <p:nvPicPr>
          <p:cNvPr id="1028" name="Picture 4" descr="C:\Users\Paul\Desktop\jn_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8092" y="1381580"/>
            <a:ext cx="1057148" cy="1362381"/>
          </a:xfrm>
          <a:prstGeom prst="rect">
            <a:avLst/>
          </a:prstGeom>
          <a:noFill/>
        </p:spPr>
      </p:pic>
      <p:pic>
        <p:nvPicPr>
          <p:cNvPr id="1031" name="Picture 7" descr="C:\Users\Paul\Desktop\n_cov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2963" y="1379220"/>
            <a:ext cx="1069671" cy="1373124"/>
          </a:xfrm>
          <a:prstGeom prst="rect">
            <a:avLst/>
          </a:prstGeom>
          <a:noFill/>
        </p:spPr>
      </p:pic>
      <p:pic>
        <p:nvPicPr>
          <p:cNvPr id="1032" name="Picture 8" descr="C:\Users\Paul\Desktop\seamanship_cov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51010" y="2843784"/>
            <a:ext cx="1099778" cy="1417320"/>
          </a:xfrm>
          <a:prstGeom prst="rect">
            <a:avLst/>
          </a:prstGeom>
          <a:noFill/>
        </p:spPr>
      </p:pic>
      <p:pic>
        <p:nvPicPr>
          <p:cNvPr id="1033" name="Picture 9" descr="C:\Users\Paul\Desktop\wx_2012_cove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92316" y="4381847"/>
            <a:ext cx="1028700" cy="1382712"/>
          </a:xfrm>
          <a:prstGeom prst="rect">
            <a:avLst/>
          </a:prstGeom>
          <a:noFill/>
        </p:spPr>
      </p:pic>
      <p:pic>
        <p:nvPicPr>
          <p:cNvPr id="1034" name="Picture 10" descr="C:\Users\Paul\Desktop\sail2009_cov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2839" y="2843784"/>
            <a:ext cx="1095227" cy="14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Two Hour 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/>
              <a:t>Boat Handling </a:t>
            </a:r>
            <a:endParaRPr lang="en-US" sz="2400" dirty="0"/>
          </a:p>
          <a:p>
            <a:pPr lvl="1"/>
            <a:r>
              <a:rPr lang="en-US" sz="1800" dirty="0"/>
              <a:t>Rules of the Road </a:t>
            </a:r>
          </a:p>
          <a:p>
            <a:pPr lvl="1"/>
            <a:r>
              <a:rPr lang="en-US" sz="1800" dirty="0"/>
              <a:t>Docking and Undocking </a:t>
            </a:r>
          </a:p>
          <a:p>
            <a:pPr lvl="1"/>
            <a:r>
              <a:rPr lang="en-US" sz="1800" dirty="0"/>
              <a:t>Anchoring </a:t>
            </a:r>
          </a:p>
          <a:p>
            <a:pPr lvl="1"/>
            <a:r>
              <a:rPr lang="en-US" sz="1800" dirty="0"/>
              <a:t>Emergencies on Board </a:t>
            </a:r>
          </a:p>
          <a:p>
            <a:pPr lvl="1"/>
            <a:r>
              <a:rPr lang="en-US" sz="1800" dirty="0"/>
              <a:t>Knots and Lines </a:t>
            </a:r>
          </a:p>
          <a:p>
            <a:pPr lvl="1"/>
            <a:r>
              <a:rPr lang="en-US" sz="1800" dirty="0"/>
              <a:t>Boating on Rivers, Locks, &amp; Lakes </a:t>
            </a:r>
          </a:p>
          <a:p>
            <a:pPr lvl="1"/>
            <a:r>
              <a:rPr lang="en-US" sz="1800" dirty="0"/>
              <a:t>Sail Trim &amp; Rig Tuning </a:t>
            </a:r>
          </a:p>
          <a:p>
            <a:pPr lvl="1"/>
            <a:r>
              <a:rPr lang="en-US" sz="1800" dirty="0"/>
              <a:t>Paddle Smart™ </a:t>
            </a:r>
            <a:endParaRPr lang="en-US" sz="2400" dirty="0"/>
          </a:p>
          <a:p>
            <a:r>
              <a:rPr lang="en-US" sz="2400" b="1" dirty="0"/>
              <a:t>Navigation </a:t>
            </a:r>
            <a:endParaRPr lang="en-US" sz="2400" dirty="0"/>
          </a:p>
          <a:p>
            <a:pPr lvl="1"/>
            <a:r>
              <a:rPr lang="en-US" sz="1800" dirty="0"/>
              <a:t>Using Digital Charts </a:t>
            </a:r>
          </a:p>
          <a:p>
            <a:pPr lvl="1"/>
            <a:r>
              <a:rPr lang="en-US" sz="1800" dirty="0"/>
              <a:t>Using </a:t>
            </a:r>
            <a:r>
              <a:rPr lang="en-US" sz="1800" dirty="0" err="1"/>
              <a:t>OpenCPN</a:t>
            </a:r>
            <a:r>
              <a:rPr lang="en-US" sz="18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84606" y="1338263"/>
            <a:ext cx="4028716" cy="4579937"/>
          </a:xfrm>
        </p:spPr>
        <p:txBody>
          <a:bodyPr/>
          <a:lstStyle/>
          <a:p>
            <a:r>
              <a:rPr lang="en-US" sz="2400" b="1" dirty="0"/>
              <a:t>Marine Environment </a:t>
            </a:r>
            <a:endParaRPr lang="en-US" sz="2400" dirty="0"/>
          </a:p>
          <a:p>
            <a:pPr lvl="1"/>
            <a:r>
              <a:rPr lang="en-US" sz="1800" dirty="0"/>
              <a:t>Onboard Weather Forecasting </a:t>
            </a:r>
          </a:p>
          <a:p>
            <a:pPr lvl="1"/>
            <a:r>
              <a:rPr lang="en-US" sz="1800" dirty="0"/>
              <a:t>Hurricane Preparation for Boats </a:t>
            </a:r>
          </a:p>
          <a:p>
            <a:pPr lvl="1"/>
            <a:r>
              <a:rPr lang="en-US" sz="1800" dirty="0"/>
              <a:t>Tides and Currents </a:t>
            </a:r>
          </a:p>
          <a:p>
            <a:r>
              <a:rPr lang="en-US" sz="2400" b="1" dirty="0"/>
              <a:t>Boat Systems </a:t>
            </a:r>
            <a:endParaRPr lang="en-US" sz="2400" dirty="0"/>
          </a:p>
          <a:p>
            <a:pPr lvl="1"/>
            <a:r>
              <a:rPr lang="en-US" sz="1800" dirty="0"/>
              <a:t>AIS Electronics for Boaters </a:t>
            </a:r>
          </a:p>
          <a:p>
            <a:pPr lvl="1"/>
            <a:r>
              <a:rPr lang="en-US" sz="1800" dirty="0"/>
              <a:t>Using GPS, Multi-Function Displays </a:t>
            </a:r>
          </a:p>
          <a:p>
            <a:pPr lvl="1"/>
            <a:r>
              <a:rPr lang="en-US" sz="1800" dirty="0"/>
              <a:t>Using Marine Radar </a:t>
            </a:r>
          </a:p>
          <a:p>
            <a:pPr lvl="1"/>
            <a:r>
              <a:rPr lang="en-US" sz="1800" dirty="0"/>
              <a:t>Using VHF/DSC Marine Radio </a:t>
            </a:r>
          </a:p>
          <a:p>
            <a:pPr lvl="1"/>
            <a:r>
              <a:rPr lang="en-US" sz="1800" dirty="0"/>
              <a:t>Propane Systems on Your Boat </a:t>
            </a:r>
          </a:p>
          <a:p>
            <a:r>
              <a:rPr lang="en-US" sz="2400" b="1" dirty="0"/>
              <a:t>Cruising &amp; Cruise Planning </a:t>
            </a:r>
            <a:endParaRPr lang="en-US" sz="2400" dirty="0"/>
          </a:p>
          <a:p>
            <a:pPr lvl="1"/>
            <a:r>
              <a:rPr lang="en-US" sz="1800" dirty="0"/>
              <a:t>Crossing Borders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0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Americasboatingclub.org</a:t>
            </a:r>
          </a:p>
        </p:txBody>
      </p:sp>
    </p:spTree>
    <p:extLst>
      <p:ext uri="{BB962C8B-B14F-4D97-AF65-F5344CB8AC3E}">
        <p14:creationId xmlns:p14="http://schemas.microsoft.com/office/powerpoint/2010/main" val="2607124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ISPRING_RESOURCE_PATHS_HASH_PRESENTER" val="39191712ec31c5d152a6e1864739caf612d62d7f"/>
</p:tagLst>
</file>

<file path=ppt/theme/theme1.xml><?xml version="1.0" encoding="utf-8"?>
<a:theme xmlns:a="http://schemas.openxmlformats.org/drawingml/2006/main" name="New Wave">
  <a:themeElements>
    <a:clrScheme name="SolStrat Briefing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lStrat Briefing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Strat Briefing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lub PPT Template.pptx" id="{CDA87D8D-C613-4148-B7E5-2D3C44FA0592}" vid="{AEEAB9D8-ADB3-4D9D-87E6-229310FBE4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203</Words>
  <Application>Microsoft Office PowerPoint</Application>
  <PresentationFormat>Letter Paper (8.5x11 in)</PresentationFormat>
  <Paragraphs>62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New Wave</vt:lpstr>
      <vt:lpstr>United States Power Squadrons® We ARE America’s Boating Club®</vt:lpstr>
      <vt:lpstr>Who Are We?</vt:lpstr>
      <vt:lpstr>America’s Boating Club Activities</vt:lpstr>
      <vt:lpstr>Boating Education</vt:lpstr>
      <vt:lpstr>Courses</vt:lpstr>
      <vt:lpstr>Two Hour Seminars</vt:lpstr>
      <vt:lpstr>Americasboatingclub.org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Mermelstein</dc:creator>
  <cp:lastModifiedBy>Ron Jones</cp:lastModifiedBy>
  <cp:revision>221</cp:revision>
  <cp:lastPrinted>1999-02-11T20:37:06Z</cp:lastPrinted>
  <dcterms:created xsi:type="dcterms:W3CDTF">2014-04-13T20:07:38Z</dcterms:created>
  <dcterms:modified xsi:type="dcterms:W3CDTF">2019-10-20T22:56:47Z</dcterms:modified>
</cp:coreProperties>
</file>