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61" r:id="rId1"/>
  </p:sldMasterIdLst>
  <p:notesMasterIdLst>
    <p:notesMasterId r:id="rId23"/>
  </p:notesMasterIdLst>
  <p:handoutMasterIdLst>
    <p:handoutMasterId r:id="rId24"/>
  </p:handoutMasterIdLst>
  <p:sldIdLst>
    <p:sldId id="261" r:id="rId2"/>
    <p:sldId id="262" r:id="rId3"/>
    <p:sldId id="263" r:id="rId4"/>
    <p:sldId id="264"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Lst>
  <p:sldSz cx="9144000" cy="6858000" type="letter"/>
  <p:notesSz cx="6858000" cy="9313863"/>
  <p:custDataLst>
    <p:tags r:id="rId25"/>
  </p:custDataLst>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inay K. Sandhir"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BBB"/>
    <a:srgbClr val="00C3CC"/>
    <a:srgbClr val="00BCD0"/>
    <a:srgbClr val="00B7D0"/>
    <a:srgbClr val="00A4BB"/>
    <a:srgbClr val="007399"/>
    <a:srgbClr val="DC0E53"/>
    <a:srgbClr val="DDDDDD"/>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2173" autoAdjust="0"/>
    <p:restoredTop sz="89990" autoAdjust="0"/>
  </p:normalViewPr>
  <p:slideViewPr>
    <p:cSldViewPr snapToGrid="0">
      <p:cViewPr varScale="1">
        <p:scale>
          <a:sx n="91" d="100"/>
          <a:sy n="91" d="100"/>
        </p:scale>
        <p:origin x="1116" y="8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97" d="100"/>
          <a:sy n="97" d="100"/>
        </p:scale>
        <p:origin x="648"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defRPr sz="1000" i="1"/>
            </a:lvl1pPr>
          </a:lstStyle>
          <a:p>
            <a:endParaRPr lang="en-US"/>
          </a:p>
        </p:txBody>
      </p:sp>
      <p:sp>
        <p:nvSpPr>
          <p:cNvPr id="3075" name="Rectangle 3"/>
          <p:cNvSpPr>
            <a:spLocks noGrp="1" noChangeArrowheads="1"/>
          </p:cNvSpPr>
          <p:nvPr>
            <p:ph type="dt" sz="quarter" idx="1"/>
          </p:nvPr>
        </p:nvSpPr>
        <p:spPr bwMode="auto">
          <a:xfrm>
            <a:off x="3886200" y="0"/>
            <a:ext cx="2971800" cy="465138"/>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i="1"/>
            </a:lvl1pPr>
          </a:lstStyle>
          <a:p>
            <a:endParaRPr lang="en-US"/>
          </a:p>
        </p:txBody>
      </p:sp>
      <p:sp>
        <p:nvSpPr>
          <p:cNvPr id="3076" name="Rectangle 4"/>
          <p:cNvSpPr>
            <a:spLocks noGrp="1" noChangeArrowheads="1"/>
          </p:cNvSpPr>
          <p:nvPr>
            <p:ph type="ftr" sz="quarter" idx="2"/>
          </p:nvPr>
        </p:nvSpPr>
        <p:spPr bwMode="auto">
          <a:xfrm>
            <a:off x="0" y="8848725"/>
            <a:ext cx="2971800" cy="465138"/>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defRPr sz="1000" i="1"/>
            </a:lvl1pPr>
          </a:lstStyle>
          <a:p>
            <a:endParaRPr lang="en-US"/>
          </a:p>
        </p:txBody>
      </p:sp>
      <p:sp>
        <p:nvSpPr>
          <p:cNvPr id="3077" name="Rectangle 5"/>
          <p:cNvSpPr>
            <a:spLocks noGrp="1" noChangeArrowheads="1"/>
          </p:cNvSpPr>
          <p:nvPr>
            <p:ph type="sldNum" sz="quarter" idx="3"/>
          </p:nvPr>
        </p:nvSpPr>
        <p:spPr bwMode="auto">
          <a:xfrm>
            <a:off x="3886200" y="8848725"/>
            <a:ext cx="2971800" cy="465138"/>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i="1"/>
            </a:lvl1pPr>
          </a:lstStyle>
          <a:p>
            <a:fld id="{5B655287-1F3F-4195-B8E1-7B154687BE1B}" type="slidenum">
              <a:rPr lang="en-US"/>
              <a:pPr/>
              <a:t>‹#›</a:t>
            </a:fld>
            <a:endParaRPr lang="en-US"/>
          </a:p>
        </p:txBody>
      </p:sp>
    </p:spTree>
    <p:extLst>
      <p:ext uri="{BB962C8B-B14F-4D97-AF65-F5344CB8AC3E}">
        <p14:creationId xmlns:p14="http://schemas.microsoft.com/office/powerpoint/2010/main" val="26658027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defRPr sz="1000" i="1"/>
            </a:lvl1pPr>
          </a:lstStyle>
          <a:p>
            <a:endParaRPr lang="en-US"/>
          </a:p>
        </p:txBody>
      </p:sp>
      <p:sp>
        <p:nvSpPr>
          <p:cNvPr id="2051" name="Rectangle 3"/>
          <p:cNvSpPr>
            <a:spLocks noGrp="1" noChangeArrowheads="1"/>
          </p:cNvSpPr>
          <p:nvPr>
            <p:ph type="dt" idx="1"/>
          </p:nvPr>
        </p:nvSpPr>
        <p:spPr bwMode="auto">
          <a:xfrm>
            <a:off x="3886200" y="0"/>
            <a:ext cx="2971800" cy="465138"/>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i="1"/>
            </a:lvl1pPr>
          </a:lstStyle>
          <a:p>
            <a:endParaRPr lang="en-US"/>
          </a:p>
        </p:txBody>
      </p:sp>
      <p:sp>
        <p:nvSpPr>
          <p:cNvPr id="2052" name="Rectangle 4"/>
          <p:cNvSpPr>
            <a:spLocks noGrp="1" noChangeArrowheads="1"/>
          </p:cNvSpPr>
          <p:nvPr>
            <p:ph type="ftr" sz="quarter" idx="4"/>
          </p:nvPr>
        </p:nvSpPr>
        <p:spPr bwMode="auto">
          <a:xfrm>
            <a:off x="0" y="8848725"/>
            <a:ext cx="2971800" cy="465138"/>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defRPr sz="1000" i="1"/>
            </a:lvl1pPr>
          </a:lstStyle>
          <a:p>
            <a:endParaRPr lang="en-US"/>
          </a:p>
        </p:txBody>
      </p:sp>
      <p:sp>
        <p:nvSpPr>
          <p:cNvPr id="2053" name="Rectangle 5"/>
          <p:cNvSpPr>
            <a:spLocks noGrp="1" noChangeArrowheads="1"/>
          </p:cNvSpPr>
          <p:nvPr>
            <p:ph type="sldNum" sz="quarter" idx="5"/>
          </p:nvPr>
        </p:nvSpPr>
        <p:spPr bwMode="auto">
          <a:xfrm>
            <a:off x="3886200" y="8848725"/>
            <a:ext cx="2971800" cy="465138"/>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i="1"/>
            </a:lvl1pPr>
          </a:lstStyle>
          <a:p>
            <a:fld id="{8DEEFB85-347C-4330-B72D-2C338817EEF8}" type="slidenum">
              <a:rPr lang="en-US"/>
              <a:pPr/>
              <a:t>‹#›</a:t>
            </a:fld>
            <a:endParaRPr lang="en-US"/>
          </a:p>
        </p:txBody>
      </p:sp>
      <p:sp>
        <p:nvSpPr>
          <p:cNvPr id="2054" name="Rectangle 6"/>
          <p:cNvSpPr>
            <a:spLocks noGrp="1" noRot="1" noChangeAspect="1" noChangeArrowheads="1" noTextEdit="1"/>
          </p:cNvSpPr>
          <p:nvPr>
            <p:ph type="sldImg" idx="2"/>
          </p:nvPr>
        </p:nvSpPr>
        <p:spPr bwMode="auto">
          <a:xfrm>
            <a:off x="1109663" y="704850"/>
            <a:ext cx="4640262" cy="3479800"/>
          </a:xfrm>
          <a:prstGeom prst="rect">
            <a:avLst/>
          </a:prstGeom>
          <a:noFill/>
          <a:ln w="12699">
            <a:solidFill>
              <a:schemeClr val="tx1"/>
            </a:solidFill>
            <a:miter lim="800000"/>
            <a:headEnd/>
            <a:tailEnd/>
          </a:ln>
          <a:effectLst/>
        </p:spPr>
      </p:sp>
      <p:sp>
        <p:nvSpPr>
          <p:cNvPr id="2055" name="Rectangle 7"/>
          <p:cNvSpPr>
            <a:spLocks noGrp="1" noChangeArrowheads="1"/>
          </p:cNvSpPr>
          <p:nvPr>
            <p:ph type="body" sz="quarter" idx="3"/>
          </p:nvPr>
        </p:nvSpPr>
        <p:spPr bwMode="auto">
          <a:xfrm>
            <a:off x="914400" y="4422775"/>
            <a:ext cx="5029200" cy="4191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81680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EEFB85-347C-4330-B72D-2C338817EEF8}" type="slidenum">
              <a:rPr lang="en-US" smtClean="0"/>
              <a:pPr/>
              <a:t>1</a:t>
            </a:fld>
            <a:endParaRPr lang="en-US"/>
          </a:p>
        </p:txBody>
      </p:sp>
    </p:spTree>
    <p:extLst>
      <p:ext uri="{BB962C8B-B14F-4D97-AF65-F5344CB8AC3E}">
        <p14:creationId xmlns:p14="http://schemas.microsoft.com/office/powerpoint/2010/main" val="1042635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descriptions. Mention that we have two groups that we want to attract. Note that they are similar demographically, with one group focusing more on family activities, and the other looking at boating as an escape from the routine.]</a:t>
            </a:r>
          </a:p>
        </p:txBody>
      </p:sp>
      <p:sp>
        <p:nvSpPr>
          <p:cNvPr id="4" name="Slide Number Placeholder 3"/>
          <p:cNvSpPr>
            <a:spLocks noGrp="1"/>
          </p:cNvSpPr>
          <p:nvPr>
            <p:ph type="sldNum" sz="quarter" idx="10"/>
          </p:nvPr>
        </p:nvSpPr>
        <p:spPr/>
        <p:txBody>
          <a:bodyPr/>
          <a:lstStyle/>
          <a:p>
            <a:fld id="{8DEEFB85-347C-4330-B72D-2C338817EEF8}" type="slidenum">
              <a:rPr lang="en-US" smtClean="0">
                <a:solidFill>
                  <a:srgbClr val="000000"/>
                </a:solidFill>
              </a:rPr>
              <a:pPr/>
              <a:t>6</a:t>
            </a:fld>
            <a:endParaRPr lang="en-US">
              <a:solidFill>
                <a:srgbClr val="000000"/>
              </a:solidFill>
            </a:endParaRPr>
          </a:p>
        </p:txBody>
      </p:sp>
    </p:spTree>
    <p:extLst>
      <p:ext uri="{BB962C8B-B14F-4D97-AF65-F5344CB8AC3E}">
        <p14:creationId xmlns:p14="http://schemas.microsoft.com/office/powerpoint/2010/main" val="4291764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Organization:</a:t>
            </a:r>
            <a:r>
              <a:rPr lang="en-US" baseline="0" dirty="0"/>
              <a:t> National, Local: PRO, SEO, etc.</a:t>
            </a:r>
          </a:p>
          <a:p>
            <a:r>
              <a:rPr lang="en-US" baseline="0" dirty="0"/>
              <a:t>Steps: Audit “live the logo”. Decide on local branding. Update materials.  Develop strategy.</a:t>
            </a:r>
          </a:p>
          <a:p>
            <a:r>
              <a:rPr lang="en-US" baseline="0" dirty="0"/>
              <a:t>Why Change?: Makes the case. Changes in demographics. Changes in education. Changes in society.</a:t>
            </a:r>
          </a:p>
          <a:p>
            <a:r>
              <a:rPr lang="en-US" baseline="0" dirty="0"/>
              <a:t>Rebranding approach: Dual branding @ national level. Choices at local levels.</a:t>
            </a:r>
          </a:p>
          <a:p>
            <a:r>
              <a:rPr lang="en-US" baseline="0" dirty="0"/>
              <a:t>How to promulgate within the squadron and district.</a:t>
            </a:r>
          </a:p>
          <a:p>
            <a:r>
              <a:rPr lang="en-US" baseline="0" dirty="0"/>
              <a:t>New materials: Logos, brochures, slide shows, promotional videos</a:t>
            </a:r>
          </a:p>
          <a:p>
            <a:r>
              <a:rPr lang="en-US" baseline="0" dirty="0"/>
              <a:t>Techniques: Education and training in marketing, promotion, how to run a boat show booth, etc.</a:t>
            </a:r>
            <a:endParaRPr lang="en-US" dirty="0"/>
          </a:p>
        </p:txBody>
      </p:sp>
      <p:sp>
        <p:nvSpPr>
          <p:cNvPr id="4" name="Slide Number Placeholder 3"/>
          <p:cNvSpPr>
            <a:spLocks noGrp="1"/>
          </p:cNvSpPr>
          <p:nvPr>
            <p:ph type="sldNum" sz="quarter" idx="10"/>
          </p:nvPr>
        </p:nvSpPr>
        <p:spPr/>
        <p:txBody>
          <a:bodyPr/>
          <a:lstStyle/>
          <a:p>
            <a:fld id="{8DEEFB85-347C-4330-B72D-2C338817EEF8}" type="slidenum">
              <a:rPr lang="en-US" smtClean="0"/>
              <a:pPr/>
              <a:t>15</a:t>
            </a:fld>
            <a:endParaRPr lang="en-US"/>
          </a:p>
        </p:txBody>
      </p:sp>
    </p:spTree>
    <p:extLst>
      <p:ext uri="{BB962C8B-B14F-4D97-AF65-F5344CB8AC3E}">
        <p14:creationId xmlns:p14="http://schemas.microsoft.com/office/powerpoint/2010/main" val="2839372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EEFB85-347C-4330-B72D-2C338817EEF8}" type="slidenum">
              <a:rPr lang="en-US" smtClean="0"/>
              <a:pPr/>
              <a:t>21</a:t>
            </a:fld>
            <a:endParaRPr lang="en-US"/>
          </a:p>
        </p:txBody>
      </p:sp>
    </p:spTree>
    <p:extLst>
      <p:ext uri="{BB962C8B-B14F-4D97-AF65-F5344CB8AC3E}">
        <p14:creationId xmlns:p14="http://schemas.microsoft.com/office/powerpoint/2010/main" val="672154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1767" name="Rectangle 39"/>
          <p:cNvSpPr>
            <a:spLocks noGrp="1" noChangeArrowheads="1"/>
          </p:cNvSpPr>
          <p:nvPr>
            <p:ph type="ctrTitle" sz="quarter"/>
          </p:nvPr>
        </p:nvSpPr>
        <p:spPr>
          <a:xfrm>
            <a:off x="685800" y="2057400"/>
            <a:ext cx="7772400" cy="1143000"/>
          </a:xfrm>
        </p:spPr>
        <p:txBody>
          <a:bodyPr/>
          <a:lstStyle>
            <a:lvl1pPr>
              <a:defRPr/>
            </a:lvl1pPr>
          </a:lstStyle>
          <a:p>
            <a:r>
              <a:rPr lang="en-US"/>
              <a:t>Click to edit Master title style</a:t>
            </a:r>
          </a:p>
        </p:txBody>
      </p:sp>
      <p:sp>
        <p:nvSpPr>
          <p:cNvPr id="201768" name="Rectangle 40"/>
          <p:cNvSpPr>
            <a:spLocks noGrp="1" noChangeArrowheads="1"/>
          </p:cNvSpPr>
          <p:nvPr>
            <p:ph type="subTitle" sz="quarter" idx="1"/>
          </p:nvPr>
        </p:nvSpPr>
        <p:spPr>
          <a:xfrm>
            <a:off x="1371600" y="3581400"/>
            <a:ext cx="6400800" cy="1752600"/>
          </a:xfrm>
        </p:spPr>
        <p:txBody>
          <a:bodyPr anchor="ct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1805992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74020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sz="3200"/>
            </a:lvl1pPr>
            <a:lvl2pPr>
              <a:defRPr sz="2800"/>
            </a:lvl2pPr>
            <a:lvl3pPr>
              <a:defRPr sz="28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4795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746125" y="1338263"/>
            <a:ext cx="3781983" cy="4579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a:spLocks noGrp="1"/>
          </p:cNvSpPr>
          <p:nvPr>
            <p:ph sz="quarter" idx="11"/>
          </p:nvPr>
        </p:nvSpPr>
        <p:spPr>
          <a:xfrm>
            <a:off x="4674413" y="1338263"/>
            <a:ext cx="3783787" cy="4579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4700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18586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746125" y="1338263"/>
            <a:ext cx="3781983" cy="4579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a:spLocks noGrp="1"/>
          </p:cNvSpPr>
          <p:nvPr>
            <p:ph sz="quarter" idx="11"/>
          </p:nvPr>
        </p:nvSpPr>
        <p:spPr>
          <a:xfrm>
            <a:off x="4674413" y="1338263"/>
            <a:ext cx="3783787" cy="4579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6539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44109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685800" y="304800"/>
            <a:ext cx="7772400" cy="838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endParaRPr lang="en-US" dirty="0"/>
          </a:p>
        </p:txBody>
      </p:sp>
      <p:sp>
        <p:nvSpPr>
          <p:cNvPr id="51203" name="Rectangle 3"/>
          <p:cNvSpPr>
            <a:spLocks noGrp="1" noChangeArrowheads="1"/>
          </p:cNvSpPr>
          <p:nvPr>
            <p:ph type="body" idx="1"/>
          </p:nvPr>
        </p:nvSpPr>
        <p:spPr bwMode="auto">
          <a:xfrm>
            <a:off x="685800" y="1447799"/>
            <a:ext cx="7772400" cy="4518356"/>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6" name="Straight Connector 5"/>
          <p:cNvCxnSpPr/>
          <p:nvPr/>
        </p:nvCxnSpPr>
        <p:spPr bwMode="auto">
          <a:xfrm flipV="1">
            <a:off x="678484" y="6027725"/>
            <a:ext cx="7772400" cy="14630"/>
          </a:xfrm>
          <a:prstGeom prst="line">
            <a:avLst/>
          </a:prstGeom>
          <a:solidFill>
            <a:schemeClr val="accent1"/>
          </a:solidFill>
          <a:ln w="57150" cap="flat" cmpd="sng" algn="ctr">
            <a:solidFill>
              <a:srgbClr val="009BBB">
                <a:alpha val="70000"/>
              </a:srgbClr>
            </a:solidFill>
            <a:prstDash val="solid"/>
            <a:round/>
            <a:headEnd type="none" w="sm" len="sm"/>
            <a:tailEnd type="none" w="sm" len="sm"/>
          </a:ln>
          <a:effectLst/>
        </p:spPr>
      </p:cxn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2655417" y="6163664"/>
            <a:ext cx="3833165" cy="638860"/>
          </a:xfrm>
          <a:prstGeom prst="rect">
            <a:avLst/>
          </a:prstGeom>
        </p:spPr>
      </p:pic>
      <p:cxnSp>
        <p:nvCxnSpPr>
          <p:cNvPr id="7" name="Straight Connector 6">
            <a:extLst>
              <a:ext uri="{FF2B5EF4-FFF2-40B4-BE49-F238E27FC236}">
                <a16:creationId xmlns:a16="http://schemas.microsoft.com/office/drawing/2014/main" id="{F894CEED-207F-4158-884C-131304314114}"/>
              </a:ext>
            </a:extLst>
          </p:cNvPr>
          <p:cNvCxnSpPr/>
          <p:nvPr userDrawn="1"/>
        </p:nvCxnSpPr>
        <p:spPr bwMode="auto">
          <a:xfrm flipV="1">
            <a:off x="678484" y="6027725"/>
            <a:ext cx="7772400" cy="14630"/>
          </a:xfrm>
          <a:prstGeom prst="line">
            <a:avLst/>
          </a:prstGeom>
          <a:solidFill>
            <a:schemeClr val="accent1"/>
          </a:solidFill>
          <a:ln w="57150" cap="flat" cmpd="sng" algn="ctr">
            <a:solidFill>
              <a:srgbClr val="009BBB">
                <a:alpha val="70000"/>
              </a:srgbClr>
            </a:solidFill>
            <a:prstDash val="solid"/>
            <a:round/>
            <a:headEnd type="none" w="sm" len="sm"/>
            <a:tailEnd type="none" w="sm" len="sm"/>
          </a:ln>
          <a:effectLst/>
        </p:spPr>
      </p:cxnSp>
      <p:pic>
        <p:nvPicPr>
          <p:cNvPr id="8" name="Picture 7">
            <a:extLst>
              <a:ext uri="{FF2B5EF4-FFF2-40B4-BE49-F238E27FC236}">
                <a16:creationId xmlns:a16="http://schemas.microsoft.com/office/drawing/2014/main" id="{D1CD2B58-89D8-4984-B0C4-BF0C7C5157BF}"/>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p:blipFill>
        <p:spPr>
          <a:xfrm>
            <a:off x="2655417" y="6163664"/>
            <a:ext cx="3833165" cy="638860"/>
          </a:xfrm>
          <a:prstGeom prst="rect">
            <a:avLst/>
          </a:prstGeom>
        </p:spPr>
      </p:pic>
    </p:spTree>
    <p:extLst>
      <p:ext uri="{BB962C8B-B14F-4D97-AF65-F5344CB8AC3E}">
        <p14:creationId xmlns:p14="http://schemas.microsoft.com/office/powerpoint/2010/main" val="47457017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58" r:id="rId5"/>
    <p:sldLayoutId id="2147483657" r:id="rId6"/>
    <p:sldLayoutId id="2147483660" r:id="rId7"/>
  </p:sldLayoutIdLst>
  <p:hf sldNum="0" hdr="0" ftr="0" dt="0"/>
  <p:txStyles>
    <p:titleStyle>
      <a:lvl1pPr algn="ctr" rtl="0" eaLnBrk="1" fontAlgn="base" hangingPunct="1">
        <a:spcBef>
          <a:spcPct val="0"/>
        </a:spcBef>
        <a:spcAft>
          <a:spcPct val="0"/>
        </a:spcAft>
        <a:defRPr sz="4000">
          <a:solidFill>
            <a:srgbClr val="007399"/>
          </a:solidFill>
          <a:latin typeface="Calibri" pitchFamily="34" charset="0"/>
          <a:ea typeface="+mj-ea"/>
          <a:cs typeface="+mj-cs"/>
        </a:defRPr>
      </a:lvl1pPr>
      <a:lvl2pPr algn="ctr" rtl="0" eaLnBrk="1" fontAlgn="base" hangingPunct="1">
        <a:spcBef>
          <a:spcPct val="0"/>
        </a:spcBef>
        <a:spcAft>
          <a:spcPct val="0"/>
        </a:spcAft>
        <a:defRPr sz="2400">
          <a:solidFill>
            <a:srgbClr val="007399"/>
          </a:solidFill>
          <a:latin typeface="Arial" charset="0"/>
        </a:defRPr>
      </a:lvl2pPr>
      <a:lvl3pPr algn="ctr" rtl="0" eaLnBrk="1" fontAlgn="base" hangingPunct="1">
        <a:spcBef>
          <a:spcPct val="0"/>
        </a:spcBef>
        <a:spcAft>
          <a:spcPct val="0"/>
        </a:spcAft>
        <a:defRPr sz="2400">
          <a:solidFill>
            <a:srgbClr val="007399"/>
          </a:solidFill>
          <a:latin typeface="Arial" charset="0"/>
        </a:defRPr>
      </a:lvl3pPr>
      <a:lvl4pPr algn="ctr" rtl="0" eaLnBrk="1" fontAlgn="base" hangingPunct="1">
        <a:spcBef>
          <a:spcPct val="0"/>
        </a:spcBef>
        <a:spcAft>
          <a:spcPct val="0"/>
        </a:spcAft>
        <a:defRPr sz="2400">
          <a:solidFill>
            <a:srgbClr val="007399"/>
          </a:solidFill>
          <a:latin typeface="Arial" charset="0"/>
        </a:defRPr>
      </a:lvl4pPr>
      <a:lvl5pPr algn="ctr" rtl="0" eaLnBrk="1" fontAlgn="base" hangingPunct="1">
        <a:spcBef>
          <a:spcPct val="0"/>
        </a:spcBef>
        <a:spcAft>
          <a:spcPct val="0"/>
        </a:spcAft>
        <a:defRPr sz="2400">
          <a:solidFill>
            <a:srgbClr val="007399"/>
          </a:solidFill>
          <a:latin typeface="Arial" charset="0"/>
        </a:defRPr>
      </a:lvl5pPr>
      <a:lvl6pPr marL="457200" algn="ctr" rtl="0" eaLnBrk="1" fontAlgn="base" hangingPunct="1">
        <a:spcBef>
          <a:spcPct val="0"/>
        </a:spcBef>
        <a:spcAft>
          <a:spcPct val="0"/>
        </a:spcAft>
        <a:defRPr sz="2400">
          <a:solidFill>
            <a:srgbClr val="007399"/>
          </a:solidFill>
          <a:latin typeface="Arial" charset="0"/>
        </a:defRPr>
      </a:lvl6pPr>
      <a:lvl7pPr marL="914400" algn="ctr" rtl="0" eaLnBrk="1" fontAlgn="base" hangingPunct="1">
        <a:spcBef>
          <a:spcPct val="0"/>
        </a:spcBef>
        <a:spcAft>
          <a:spcPct val="0"/>
        </a:spcAft>
        <a:defRPr sz="2400">
          <a:solidFill>
            <a:srgbClr val="007399"/>
          </a:solidFill>
          <a:latin typeface="Arial" charset="0"/>
        </a:defRPr>
      </a:lvl7pPr>
      <a:lvl8pPr marL="1371600" algn="ctr" rtl="0" eaLnBrk="1" fontAlgn="base" hangingPunct="1">
        <a:spcBef>
          <a:spcPct val="0"/>
        </a:spcBef>
        <a:spcAft>
          <a:spcPct val="0"/>
        </a:spcAft>
        <a:defRPr sz="2400">
          <a:solidFill>
            <a:srgbClr val="007399"/>
          </a:solidFill>
          <a:latin typeface="Arial" charset="0"/>
        </a:defRPr>
      </a:lvl8pPr>
      <a:lvl9pPr marL="1828800" algn="ctr" rtl="0" eaLnBrk="1" fontAlgn="base" hangingPunct="1">
        <a:spcBef>
          <a:spcPct val="0"/>
        </a:spcBef>
        <a:spcAft>
          <a:spcPct val="0"/>
        </a:spcAft>
        <a:defRPr sz="2400">
          <a:solidFill>
            <a:srgbClr val="007399"/>
          </a:solidFill>
          <a:latin typeface="Arial" charset="0"/>
        </a:defRPr>
      </a:lvl9pPr>
    </p:titleStyle>
    <p:bodyStyle>
      <a:lvl1pPr marL="342900" indent="-342900" algn="l" rtl="0" eaLnBrk="1" fontAlgn="base" hangingPunct="1">
        <a:spcBef>
          <a:spcPct val="20000"/>
        </a:spcBef>
        <a:spcAft>
          <a:spcPct val="0"/>
        </a:spcAft>
        <a:buSzPct val="85000"/>
        <a:buFont typeface="Arial" panose="020B0604020202020204" pitchFamily="34" charset="0"/>
        <a:buChar char="•"/>
        <a:defRPr sz="36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SzPct val="60000"/>
        <a:buFont typeface="Wingdings" panose="05000000000000000000" pitchFamily="2" charset="2"/>
        <a:buChar char="§"/>
        <a:defRPr sz="3200">
          <a:solidFill>
            <a:schemeClr val="tx1"/>
          </a:solidFill>
          <a:latin typeface="Calibri" pitchFamily="34" charset="0"/>
        </a:defRPr>
      </a:lvl2pPr>
      <a:lvl3pPr marL="1085850" indent="-228600" algn="l" rtl="0" eaLnBrk="1" fontAlgn="base" hangingPunct="1">
        <a:spcBef>
          <a:spcPct val="20000"/>
        </a:spcBef>
        <a:spcAft>
          <a:spcPct val="0"/>
        </a:spcAft>
        <a:buSzPct val="50000"/>
        <a:buFont typeface="Calibri" panose="020F0502020204030204" pitchFamily="34" charset="0"/>
        <a:buChar char="‾"/>
        <a:defRPr sz="3200">
          <a:solidFill>
            <a:schemeClr val="tx1"/>
          </a:solidFill>
          <a:latin typeface="Calibri" pitchFamily="34" charset="0"/>
        </a:defRPr>
      </a:lvl3pPr>
      <a:lvl4pPr marL="1428750" indent="-228600" algn="l" rtl="0" eaLnBrk="1" fontAlgn="base" hangingPunct="1">
        <a:spcBef>
          <a:spcPct val="20000"/>
        </a:spcBef>
        <a:spcAft>
          <a:spcPct val="0"/>
        </a:spcAft>
        <a:buSzPct val="60000"/>
        <a:buFont typeface="Calibri" panose="020F0502020204030204" pitchFamily="34" charset="0"/>
        <a:buChar char="⁰"/>
        <a:defRPr sz="2400">
          <a:solidFill>
            <a:schemeClr val="tx1"/>
          </a:solidFill>
          <a:latin typeface="Calibri" pitchFamily="34" charset="0"/>
        </a:defRPr>
      </a:lvl4pPr>
      <a:lvl5pPr marL="1543050" indent="0" algn="l" rtl="0" eaLnBrk="1" fontAlgn="base" hangingPunct="1">
        <a:spcBef>
          <a:spcPct val="20000"/>
        </a:spcBef>
        <a:spcAft>
          <a:spcPct val="0"/>
        </a:spcAft>
        <a:buNone/>
        <a:defRPr sz="2400">
          <a:solidFill>
            <a:schemeClr val="tx1"/>
          </a:solidFill>
          <a:latin typeface="Calibri" pitchFamily="34" charset="0"/>
        </a:defRPr>
      </a:lvl5pPr>
      <a:lvl6pPr marL="2228850" indent="-228600" algn="l" rtl="0" eaLnBrk="1" fontAlgn="base" hangingPunct="1">
        <a:spcBef>
          <a:spcPct val="20000"/>
        </a:spcBef>
        <a:spcAft>
          <a:spcPct val="0"/>
        </a:spcAft>
        <a:buChar char="•"/>
        <a:defRPr sz="1200">
          <a:solidFill>
            <a:schemeClr val="tx1"/>
          </a:solidFill>
          <a:latin typeface="Times New Roman" pitchFamily="18" charset="0"/>
        </a:defRPr>
      </a:lvl6pPr>
      <a:lvl7pPr marL="2686050" indent="-228600" algn="l" rtl="0" eaLnBrk="1" fontAlgn="base" hangingPunct="1">
        <a:spcBef>
          <a:spcPct val="20000"/>
        </a:spcBef>
        <a:spcAft>
          <a:spcPct val="0"/>
        </a:spcAft>
        <a:buChar char="•"/>
        <a:defRPr sz="1200">
          <a:solidFill>
            <a:schemeClr val="tx1"/>
          </a:solidFill>
          <a:latin typeface="Times New Roman" pitchFamily="18" charset="0"/>
        </a:defRPr>
      </a:lvl7pPr>
      <a:lvl8pPr marL="3143250" indent="-228600" algn="l" rtl="0" eaLnBrk="1" fontAlgn="base" hangingPunct="1">
        <a:spcBef>
          <a:spcPct val="20000"/>
        </a:spcBef>
        <a:spcAft>
          <a:spcPct val="0"/>
        </a:spcAft>
        <a:buChar char="•"/>
        <a:defRPr sz="1200">
          <a:solidFill>
            <a:schemeClr val="tx1"/>
          </a:solidFill>
          <a:latin typeface="Times New Roman" pitchFamily="18" charset="0"/>
        </a:defRPr>
      </a:lvl8pPr>
      <a:lvl9pPr marL="3600450" indent="-228600" algn="l" rtl="0" eaLnBrk="1" fontAlgn="base" hangingPunct="1">
        <a:spcBef>
          <a:spcPct val="20000"/>
        </a:spcBef>
        <a:spcAft>
          <a:spcPct val="0"/>
        </a:spcAft>
        <a:buChar char="•"/>
        <a:defRPr sz="12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mailto:shirleyheald@verizon.ne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mailto:brownt@hq.usps.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1" y="1505525"/>
            <a:ext cx="8777897" cy="784830"/>
          </a:xfrm>
          <a:prstGeom prst="rect">
            <a:avLst/>
          </a:prstGeom>
        </p:spPr>
        <p:txBody>
          <a:bodyPr wrap="square">
            <a:spAutoFit/>
          </a:bodyPr>
          <a:lstStyle/>
          <a:p>
            <a:r>
              <a:rPr lang="en-US" sz="4500" dirty="0">
                <a:latin typeface="Arial" panose="020B0604020202020204" pitchFamily="34" charset="0"/>
                <a:cs typeface="Arial" panose="020B0604020202020204" pitchFamily="34" charset="0"/>
              </a:rPr>
              <a:t>  </a:t>
            </a:r>
            <a:endParaRPr lang="en-US" sz="4500" dirty="0"/>
          </a:p>
        </p:txBody>
      </p:sp>
      <p:sp>
        <p:nvSpPr>
          <p:cNvPr id="4" name="Title 3"/>
          <p:cNvSpPr>
            <a:spLocks noGrp="1"/>
          </p:cNvSpPr>
          <p:nvPr>
            <p:ph type="ctrTitle" sz="quarter"/>
          </p:nvPr>
        </p:nvSpPr>
        <p:spPr/>
        <p:txBody>
          <a:bodyPr/>
          <a:lstStyle/>
          <a:p>
            <a:r>
              <a:rPr lang="en-US" dirty="0"/>
              <a:t>America’s Boating Club®</a:t>
            </a:r>
          </a:p>
        </p:txBody>
      </p:sp>
      <p:sp>
        <p:nvSpPr>
          <p:cNvPr id="5" name="Subtitle 4"/>
          <p:cNvSpPr>
            <a:spLocks noGrp="1"/>
          </p:cNvSpPr>
          <p:nvPr>
            <p:ph type="subTitle" sz="quarter" idx="1"/>
          </p:nvPr>
        </p:nvSpPr>
        <p:spPr>
          <a:xfrm>
            <a:off x="1157748" y="3603523"/>
            <a:ext cx="6828503" cy="1752600"/>
          </a:xfrm>
        </p:spPr>
        <p:txBody>
          <a:bodyPr/>
          <a:lstStyle/>
          <a:p>
            <a:r>
              <a:rPr lang="en-US" sz="2800" dirty="0"/>
              <a:t>A New Marketing Approach for</a:t>
            </a:r>
          </a:p>
          <a:p>
            <a:r>
              <a:rPr lang="en-US" sz="2800" dirty="0"/>
              <a:t>The United States Power Squadrons</a:t>
            </a:r>
          </a:p>
        </p:txBody>
      </p:sp>
    </p:spTree>
    <p:extLst>
      <p:ext uri="{BB962C8B-B14F-4D97-AF65-F5344CB8AC3E}">
        <p14:creationId xmlns:p14="http://schemas.microsoft.com/office/powerpoint/2010/main" val="2909432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Enthusiastic Support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593" y="1371596"/>
            <a:ext cx="6400813" cy="4114808"/>
          </a:xfrm>
          <a:prstGeom prst="rect">
            <a:avLst/>
          </a:prstGeom>
        </p:spPr>
      </p:pic>
    </p:spTree>
    <p:extLst>
      <p:ext uri="{BB962C8B-B14F-4D97-AF65-F5344CB8AC3E}">
        <p14:creationId xmlns:p14="http://schemas.microsoft.com/office/powerpoint/2010/main" val="3754241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Marketing Message</a:t>
            </a:r>
          </a:p>
        </p:txBody>
      </p:sp>
      <p:sp>
        <p:nvSpPr>
          <p:cNvPr id="6" name="Content Placeholder 5"/>
          <p:cNvSpPr>
            <a:spLocks noGrp="1"/>
          </p:cNvSpPr>
          <p:nvPr>
            <p:ph idx="1"/>
          </p:nvPr>
        </p:nvSpPr>
        <p:spPr>
          <a:xfrm>
            <a:off x="1312607" y="3410566"/>
            <a:ext cx="6577781" cy="1736622"/>
          </a:xfrm>
        </p:spPr>
        <p:txBody>
          <a:bodyPr/>
          <a:lstStyle/>
          <a:p>
            <a:r>
              <a:rPr lang="en-US" sz="2800" dirty="0"/>
              <a:t>LEARN boating skills</a:t>
            </a:r>
          </a:p>
          <a:p>
            <a:r>
              <a:rPr lang="en-US" sz="2800" dirty="0"/>
              <a:t>ENGAGE with boating friends</a:t>
            </a:r>
          </a:p>
          <a:p>
            <a:r>
              <a:rPr lang="en-US" sz="2800" dirty="0"/>
              <a:t>CONNECT with the boating community</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2993" y="1705282"/>
            <a:ext cx="6858014" cy="1143002"/>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70018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 panose="020B0604020202020204" pitchFamily="34" charset="0"/>
                <a:cs typeface="Arial" panose="020B0604020202020204" pitchFamily="34" charset="0"/>
              </a:rPr>
              <a:t>Example: Recruiting Video</a:t>
            </a:r>
            <a:endParaRPr lang="en-US" dirty="0"/>
          </a:p>
        </p:txBody>
      </p:sp>
      <p:sp>
        <p:nvSpPr>
          <p:cNvPr id="3" name="Content Placeholder 2"/>
          <p:cNvSpPr>
            <a:spLocks noGrp="1"/>
          </p:cNvSpPr>
          <p:nvPr>
            <p:ph idx="1"/>
          </p:nvPr>
        </p:nvSpPr>
        <p:spPr>
          <a:xfrm>
            <a:off x="309716" y="1399469"/>
            <a:ext cx="3480086" cy="4267200"/>
          </a:xfrm>
        </p:spPr>
        <p:txBody>
          <a:bodyPr/>
          <a:lstStyle/>
          <a:p>
            <a:r>
              <a:rPr lang="en-US" sz="2400">
                <a:latin typeface="Arial" panose="020B0604020202020204" pitchFamily="34" charset="0"/>
                <a:cs typeface="Arial" panose="020B0604020202020204" pitchFamily="34" charset="0"/>
              </a:rPr>
              <a:t>Audience: All boaters</a:t>
            </a:r>
          </a:p>
          <a:p>
            <a:r>
              <a:rPr lang="en-US" sz="2400">
                <a:latin typeface="Arial" panose="020B0604020202020204" pitchFamily="34" charset="0"/>
                <a:cs typeface="Arial" panose="020B0604020202020204" pitchFamily="34" charset="0"/>
              </a:rPr>
              <a:t>Boaters and boating lifestyle  aficionados</a:t>
            </a:r>
          </a:p>
          <a:p>
            <a:r>
              <a:rPr lang="en-US" sz="2400">
                <a:latin typeface="Arial" panose="020B0604020202020204" pitchFamily="34" charset="0"/>
                <a:cs typeface="Arial" panose="020B0604020202020204" pitchFamily="34" charset="0"/>
              </a:rPr>
              <a:t>Describes  how to join</a:t>
            </a:r>
            <a:endParaRPr lang="en-US"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3789802" y="1399469"/>
            <a:ext cx="5006018" cy="2806168"/>
          </a:xfrm>
          <a:prstGeom prst="rect">
            <a:avLst/>
          </a:prstGeom>
        </p:spPr>
      </p:pic>
      <p:sp>
        <p:nvSpPr>
          <p:cNvPr id="7" name="TextBox 6"/>
          <p:cNvSpPr txBox="1"/>
          <p:nvPr/>
        </p:nvSpPr>
        <p:spPr>
          <a:xfrm>
            <a:off x="5434777" y="4520441"/>
            <a:ext cx="803791" cy="369332"/>
          </a:xfrm>
          <a:prstGeom prst="rect">
            <a:avLst/>
          </a:prstGeom>
          <a:noFill/>
        </p:spPr>
        <p:txBody>
          <a:bodyPr wrap="square" rtlCol="0">
            <a:spAutoFit/>
          </a:bodyPr>
          <a:lstStyle/>
          <a:p>
            <a:r>
              <a:rPr lang="en-US" sz="1800" dirty="0">
                <a:latin typeface="Comic Sans MS" panose="030F0702030302020204" pitchFamily="66" charset="0"/>
              </a:rPr>
              <a:t>Click</a:t>
            </a:r>
          </a:p>
        </p:txBody>
      </p:sp>
      <p:sp>
        <p:nvSpPr>
          <p:cNvPr id="9" name="Right Arrow 8"/>
          <p:cNvSpPr/>
          <p:nvPr/>
        </p:nvSpPr>
        <p:spPr bwMode="auto">
          <a:xfrm>
            <a:off x="6137952" y="4584965"/>
            <a:ext cx="412955" cy="240283"/>
          </a:xfrm>
          <a:prstGeom prst="right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10" name="Promo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24649" y="4584965"/>
            <a:ext cx="465636" cy="261920"/>
          </a:xfrm>
          <a:prstGeom prst="rect">
            <a:avLst/>
          </a:prstGeom>
        </p:spPr>
      </p:pic>
    </p:spTree>
    <p:extLst>
      <p:ext uri="{BB962C8B-B14F-4D97-AF65-F5344CB8AC3E}">
        <p14:creationId xmlns:p14="http://schemas.microsoft.com/office/powerpoint/2010/main" val="27825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endCondLst>
                                    <p:cond evt="onNext" delay="0">
                                      <p:tgtEl>
                                        <p:sldTgt/>
                                      </p:tgtEl>
                                    </p:cond>
                                  </p:endCondLst>
                                  <p:childTnLst>
                                    <p:anim calcmode="discrete" valueType="str">
                                      <p:cBhvr>
                                        <p:cTn id="6"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fullScrn="1">
              <p:cMediaNode vol="80000">
                <p:cTn id="12" fill="remove" display="0">
                  <p:stCondLst>
                    <p:cond delay="indefinite"/>
                  </p:stCondLst>
                </p:cTn>
                <p:tgtEl>
                  <p:spTgt spid="10"/>
                </p:tgtEl>
              </p:cMediaNode>
            </p:video>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of the New Name and Logo</a:t>
            </a:r>
          </a:p>
        </p:txBody>
      </p:sp>
      <p:sp>
        <p:nvSpPr>
          <p:cNvPr id="9" name="Content Placeholder 9"/>
          <p:cNvSpPr>
            <a:spLocks noGrp="1"/>
          </p:cNvSpPr>
          <p:nvPr>
            <p:ph idx="1"/>
          </p:nvPr>
        </p:nvSpPr>
        <p:spPr>
          <a:xfrm>
            <a:off x="685800" y="3680242"/>
            <a:ext cx="8050576" cy="1784583"/>
          </a:xfrm>
        </p:spPr>
        <p:txBody>
          <a:bodyPr/>
          <a:lstStyle/>
          <a:p>
            <a:r>
              <a:rPr lang="en-US" dirty="0"/>
              <a:t>New logo serves as primary public identity</a:t>
            </a:r>
          </a:p>
          <a:p>
            <a:r>
              <a:rPr lang="en-US" dirty="0"/>
              <a:t>New name is a trade name only</a:t>
            </a:r>
          </a:p>
          <a:p>
            <a:r>
              <a:rPr lang="en-US" dirty="0"/>
              <a:t>Official name used elsewhere as appropriate</a:t>
            </a:r>
          </a:p>
        </p:txBody>
      </p:sp>
      <p:sp>
        <p:nvSpPr>
          <p:cNvPr id="5" name="Rectangle 2"/>
          <p:cNvSpPr>
            <a:spLocks noChangeArrowheads="1"/>
          </p:cNvSpPr>
          <p:nvPr/>
        </p:nvSpPr>
        <p:spPr bwMode="auto">
          <a:xfrm>
            <a:off x="4479634" y="1603183"/>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a:endParaRPr lang="en-US"/>
          </a:p>
        </p:txBody>
      </p:sp>
      <p:pic>
        <p:nvPicPr>
          <p:cNvPr id="10" name="Picture 9" descr="C:\Users\Paul\Documents\Pauls Stuff\Sailing\USPS\National Marketing Committee\PROJECTS\Americas Boating Club\Logos\FINAL ABClub logos\ABC LOGO RGB files\ABC LOGO RGB files\PNG RGB files\ABC LOGO H RG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8905" y="1772918"/>
            <a:ext cx="7161457" cy="1198881"/>
          </a:xfrm>
          <a:prstGeom prst="rect">
            <a:avLst/>
          </a:prstGeom>
          <a:noFill/>
          <a:ln>
            <a:noFill/>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2993" y="1705282"/>
            <a:ext cx="6858014" cy="1143002"/>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82376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12474" y="1159459"/>
            <a:ext cx="5224414" cy="5357050"/>
          </a:xfrm>
          <a:prstGeom prst="rect">
            <a:avLst/>
          </a:prstGeom>
        </p:spPr>
      </p:pic>
      <p:sp>
        <p:nvSpPr>
          <p:cNvPr id="2" name="Title 1"/>
          <p:cNvSpPr>
            <a:spLocks noGrp="1"/>
          </p:cNvSpPr>
          <p:nvPr>
            <p:ph type="title"/>
          </p:nvPr>
        </p:nvSpPr>
        <p:spPr>
          <a:xfrm>
            <a:off x="531561" y="194630"/>
            <a:ext cx="8138711" cy="838200"/>
          </a:xfrm>
        </p:spPr>
        <p:txBody>
          <a:bodyPr/>
          <a:lstStyle/>
          <a:p>
            <a:r>
              <a:rPr lang="en-US" dirty="0"/>
              <a:t>Example: Full Ad Brings It All Together</a:t>
            </a:r>
          </a:p>
        </p:txBody>
      </p:sp>
      <p:sp>
        <p:nvSpPr>
          <p:cNvPr id="5" name="Oval Callout 4"/>
          <p:cNvSpPr/>
          <p:nvPr/>
        </p:nvSpPr>
        <p:spPr bwMode="auto">
          <a:xfrm>
            <a:off x="7149945" y="1945192"/>
            <a:ext cx="1520327" cy="781665"/>
          </a:xfrm>
          <a:prstGeom prst="wedgeEllipseCallout">
            <a:avLst>
              <a:gd name="adj1" fmla="val -73916"/>
              <a:gd name="adj2" fmla="val -15562"/>
            </a:avLst>
          </a:prstGeom>
          <a:solidFill>
            <a:schemeClr val="bg1"/>
          </a:solidFill>
          <a:ln w="12700" cap="flat" cmpd="sng" algn="ctr">
            <a:solidFill>
              <a:schemeClr val="tx1"/>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imes New Roman" pitchFamily="18" charset="0"/>
              </a:rPr>
              <a:t>Welcoming</a:t>
            </a:r>
          </a:p>
          <a:p>
            <a:pPr marL="0" marR="0" indent="0" algn="ctr" defTabSz="914400" rtl="0" eaLnBrk="0" fontAlgn="base" latinLnBrk="0" hangingPunct="0">
              <a:lnSpc>
                <a:spcPct val="100000"/>
              </a:lnSpc>
              <a:spcBef>
                <a:spcPct val="0"/>
              </a:spcBef>
              <a:spcAft>
                <a:spcPct val="0"/>
              </a:spcAft>
              <a:buClrTx/>
              <a:buSzTx/>
              <a:buFontTx/>
              <a:buNone/>
              <a:tabLst/>
            </a:pPr>
            <a:r>
              <a:rPr lang="en-US" sz="1400" dirty="0"/>
              <a:t>Theme</a:t>
            </a:r>
            <a:endParaRPr kumimoji="0" lang="en-US" sz="1400" b="0" i="0" u="none" strike="noStrike" cap="none" normalizeH="0" baseline="0" dirty="0">
              <a:ln>
                <a:noFill/>
              </a:ln>
              <a:solidFill>
                <a:schemeClr val="tx1"/>
              </a:solidFill>
              <a:effectLst/>
              <a:latin typeface="Times New Roman" pitchFamily="18" charset="0"/>
            </a:endParaRPr>
          </a:p>
        </p:txBody>
      </p:sp>
      <p:sp>
        <p:nvSpPr>
          <p:cNvPr id="8" name="Oval Callout 7"/>
          <p:cNvSpPr/>
          <p:nvPr/>
        </p:nvSpPr>
        <p:spPr bwMode="auto">
          <a:xfrm>
            <a:off x="7214209" y="3232326"/>
            <a:ext cx="1180643" cy="781665"/>
          </a:xfrm>
          <a:prstGeom prst="wedgeEllipseCallout">
            <a:avLst>
              <a:gd name="adj1" fmla="val -79115"/>
              <a:gd name="adj2" fmla="val 7989"/>
            </a:avLst>
          </a:prstGeom>
          <a:solidFill>
            <a:schemeClr val="bg1"/>
          </a:solidFill>
          <a:ln w="12700" cap="flat" cmpd="sng" algn="ctr">
            <a:solidFill>
              <a:schemeClr val="tx1"/>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imes New Roman" pitchFamily="18" charset="0"/>
              </a:rPr>
              <a:t>Learn</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imes New Roman" pitchFamily="18" charset="0"/>
              </a:rPr>
              <a:t>Engage</a:t>
            </a:r>
            <a:r>
              <a:rPr kumimoji="0" lang="en-US" sz="1400" b="0" i="0" u="none" strike="noStrike" cap="none" normalizeH="0" dirty="0">
                <a:ln>
                  <a:noFill/>
                </a:ln>
                <a:solidFill>
                  <a:schemeClr val="tx1"/>
                </a:solidFill>
                <a:effectLst/>
                <a:latin typeface="Times New Roman" pitchFamily="18" charset="0"/>
              </a:rPr>
              <a:t> Connect</a:t>
            </a:r>
            <a:endParaRPr kumimoji="0" lang="en-US" sz="1400" b="0" i="0" u="none" strike="noStrike" cap="none" normalizeH="0" baseline="0" dirty="0">
              <a:ln>
                <a:noFill/>
              </a:ln>
              <a:solidFill>
                <a:schemeClr val="tx1"/>
              </a:solidFill>
              <a:effectLst/>
              <a:latin typeface="Times New Roman" pitchFamily="18" charset="0"/>
            </a:endParaRPr>
          </a:p>
        </p:txBody>
      </p:sp>
      <p:sp>
        <p:nvSpPr>
          <p:cNvPr id="9" name="Oval Callout 8"/>
          <p:cNvSpPr/>
          <p:nvPr/>
        </p:nvSpPr>
        <p:spPr bwMode="auto">
          <a:xfrm>
            <a:off x="7214209" y="4345029"/>
            <a:ext cx="1180643" cy="781665"/>
          </a:xfrm>
          <a:prstGeom prst="wedgeEllipseCallout">
            <a:avLst>
              <a:gd name="adj1" fmla="val -69121"/>
              <a:gd name="adj2" fmla="val 72980"/>
            </a:avLst>
          </a:prstGeom>
          <a:solidFill>
            <a:schemeClr val="bg1"/>
          </a:solidFill>
          <a:ln w="12700" cap="flat" cmpd="sng" algn="ctr">
            <a:solidFill>
              <a:schemeClr val="tx1"/>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imes New Roman" pitchFamily="18" charset="0"/>
              </a:rPr>
              <a:t>Tagline</a:t>
            </a:r>
          </a:p>
        </p:txBody>
      </p:sp>
      <p:sp>
        <p:nvSpPr>
          <p:cNvPr id="10" name="Oval Callout 9"/>
          <p:cNvSpPr/>
          <p:nvPr/>
        </p:nvSpPr>
        <p:spPr bwMode="auto">
          <a:xfrm>
            <a:off x="7267456" y="972030"/>
            <a:ext cx="1568072" cy="781665"/>
          </a:xfrm>
          <a:prstGeom prst="wedgeEllipseCallout">
            <a:avLst>
              <a:gd name="adj1" fmla="val -70995"/>
              <a:gd name="adj2" fmla="val 20253"/>
            </a:avLst>
          </a:prstGeom>
          <a:solidFill>
            <a:schemeClr val="bg1"/>
          </a:solidFill>
          <a:ln w="12700" cap="flat" cmpd="sng" algn="ctr">
            <a:solidFill>
              <a:schemeClr val="tx1"/>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imes New Roman" pitchFamily="18" charset="0"/>
              </a:rPr>
              <a:t>Marketing Name &amp; Logo</a:t>
            </a:r>
          </a:p>
        </p:txBody>
      </p:sp>
      <p:sp>
        <p:nvSpPr>
          <p:cNvPr id="11" name="Oval Callout 10"/>
          <p:cNvSpPr/>
          <p:nvPr/>
        </p:nvSpPr>
        <p:spPr bwMode="auto">
          <a:xfrm>
            <a:off x="7190337" y="5279626"/>
            <a:ext cx="1479935" cy="781665"/>
          </a:xfrm>
          <a:prstGeom prst="wedgeEllipseCallout">
            <a:avLst>
              <a:gd name="adj1" fmla="val -70995"/>
              <a:gd name="adj2" fmla="val 45622"/>
            </a:avLst>
          </a:prstGeom>
          <a:solidFill>
            <a:schemeClr val="bg1"/>
          </a:solidFill>
          <a:ln w="12700" cap="flat" cmpd="sng" algn="ctr">
            <a:solidFill>
              <a:schemeClr val="tx1"/>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imes New Roman" pitchFamily="18" charset="0"/>
              </a:rPr>
              <a:t>Official</a:t>
            </a:r>
            <a:r>
              <a:rPr kumimoji="0" lang="en-US" sz="1400" b="0" i="0" u="none" strike="noStrike" cap="none" normalizeH="0" dirty="0">
                <a:ln>
                  <a:noFill/>
                </a:ln>
                <a:solidFill>
                  <a:schemeClr val="tx1"/>
                </a:solidFill>
                <a:effectLst/>
                <a:latin typeface="Times New Roman" pitchFamily="18" charset="0"/>
              </a:rPr>
              <a:t> Name &amp; Trademark</a:t>
            </a:r>
            <a:endParaRPr kumimoji="0" lang="en-US" sz="1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532937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890" y="321465"/>
            <a:ext cx="7772400" cy="838200"/>
          </a:xfrm>
        </p:spPr>
        <p:txBody>
          <a:bodyPr/>
          <a:lstStyle/>
          <a:p>
            <a:r>
              <a:rPr lang="en-US" dirty="0"/>
              <a:t>Guidance for Squadrons:</a:t>
            </a:r>
            <a:br>
              <a:rPr lang="en-US" dirty="0"/>
            </a:br>
            <a:r>
              <a:rPr lang="en-US" dirty="0"/>
              <a:t>Marketing Guidebook</a:t>
            </a:r>
          </a:p>
        </p:txBody>
      </p:sp>
      <p:sp>
        <p:nvSpPr>
          <p:cNvPr id="3" name="Content Placeholder 2"/>
          <p:cNvSpPr>
            <a:spLocks noGrp="1"/>
          </p:cNvSpPr>
          <p:nvPr>
            <p:ph idx="1"/>
          </p:nvPr>
        </p:nvSpPr>
        <p:spPr>
          <a:xfrm>
            <a:off x="379782" y="1751987"/>
            <a:ext cx="5064919" cy="4431506"/>
          </a:xfrm>
        </p:spPr>
        <p:txBody>
          <a:bodyPr/>
          <a:lstStyle/>
          <a:p>
            <a:pPr lvl="0"/>
            <a:r>
              <a:rPr lang="en-US" sz="2800" dirty="0"/>
              <a:t>“How to” manual</a:t>
            </a:r>
          </a:p>
          <a:p>
            <a:r>
              <a:rPr lang="en-US" sz="2800" dirty="0"/>
              <a:t>Organizing &amp; steps</a:t>
            </a:r>
          </a:p>
          <a:p>
            <a:pPr lvl="0"/>
            <a:r>
              <a:rPr lang="en-US" sz="2800" dirty="0"/>
              <a:t>Selling the change</a:t>
            </a:r>
          </a:p>
          <a:p>
            <a:pPr lvl="0"/>
            <a:r>
              <a:rPr lang="en-US" sz="2800" dirty="0"/>
              <a:t>Rebranding approach</a:t>
            </a:r>
          </a:p>
          <a:p>
            <a:pPr lvl="0"/>
            <a:r>
              <a:rPr lang="en-US" sz="2800" dirty="0"/>
              <a:t>New marketing materials</a:t>
            </a:r>
          </a:p>
          <a:p>
            <a:pPr lvl="0"/>
            <a:r>
              <a:rPr lang="en-US" sz="2800" dirty="0"/>
              <a:t>Marketing techniques &amp; ideas</a:t>
            </a:r>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5770836" y="1751987"/>
            <a:ext cx="2303643" cy="3034031"/>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19119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Logo Usage</a:t>
            </a:r>
          </a:p>
        </p:txBody>
      </p:sp>
      <p:sp>
        <p:nvSpPr>
          <p:cNvPr id="3" name="Content Placeholder 2"/>
          <p:cNvSpPr>
            <a:spLocks noGrp="1"/>
          </p:cNvSpPr>
          <p:nvPr>
            <p:ph idx="1"/>
          </p:nvPr>
        </p:nvSpPr>
        <p:spPr/>
        <p:txBody>
          <a:bodyPr/>
          <a:lstStyle/>
          <a:p>
            <a:r>
              <a:rPr lang="en-US" dirty="0"/>
              <a:t>Use only approved logos</a:t>
            </a:r>
          </a:p>
          <a:p>
            <a:r>
              <a:rPr lang="en-US" dirty="0"/>
              <a:t>Adhere to trademarking standards</a:t>
            </a:r>
          </a:p>
          <a:p>
            <a:r>
              <a:rPr lang="en-US" dirty="0"/>
              <a:t>Do not modify the logos</a:t>
            </a:r>
          </a:p>
          <a:p>
            <a:r>
              <a:rPr lang="en-US" dirty="0"/>
              <a:t>Use near squadron burgee if desired</a:t>
            </a:r>
          </a:p>
          <a:p>
            <a:r>
              <a:rPr lang="en-US" dirty="0"/>
              <a:t>Somewhere on page must include: </a:t>
            </a:r>
            <a:r>
              <a:rPr lang="en-US" i="1" dirty="0"/>
              <a:t>America’s Boating Club® is a registered trademark of the United States Power Squadrons®</a:t>
            </a:r>
          </a:p>
          <a:p>
            <a:endParaRPr lang="en-US" dirty="0"/>
          </a:p>
        </p:txBody>
      </p:sp>
    </p:spTree>
    <p:extLst>
      <p:ext uri="{BB962C8B-B14F-4D97-AF65-F5344CB8AC3E}">
        <p14:creationId xmlns:p14="http://schemas.microsoft.com/office/powerpoint/2010/main" val="2620939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Squadron Trade/Marketing Name</a:t>
            </a:r>
          </a:p>
        </p:txBody>
      </p:sp>
      <p:sp>
        <p:nvSpPr>
          <p:cNvPr id="3" name="Content Placeholder 2"/>
          <p:cNvSpPr>
            <a:spLocks noGrp="1"/>
          </p:cNvSpPr>
          <p:nvPr>
            <p:ph idx="1"/>
          </p:nvPr>
        </p:nvSpPr>
        <p:spPr>
          <a:xfrm>
            <a:off x="762000" y="1304925"/>
            <a:ext cx="7772400" cy="4528062"/>
          </a:xfrm>
        </p:spPr>
        <p:txBody>
          <a:bodyPr/>
          <a:lstStyle/>
          <a:p>
            <a:r>
              <a:rPr lang="en-US" dirty="0"/>
              <a:t>What should you call yourself?</a:t>
            </a:r>
          </a:p>
          <a:p>
            <a:r>
              <a:rPr lang="en-US" dirty="0"/>
              <a:t>XXXX Boating Club may be confused with other local boating clubs</a:t>
            </a:r>
          </a:p>
          <a:p>
            <a:r>
              <a:rPr lang="en-US" dirty="0"/>
              <a:t>Link to national name and local identity</a:t>
            </a:r>
          </a:p>
          <a:p>
            <a:endParaRPr lang="en-US" dirty="0"/>
          </a:p>
          <a:p>
            <a:endParaRPr lang="en-US" dirty="0"/>
          </a:p>
          <a:p>
            <a:r>
              <a:rPr lang="en-US" dirty="0"/>
              <a:t>Decide if you want to register a Doing Business As (DBA) name with your state</a:t>
            </a:r>
          </a:p>
          <a:p>
            <a:pPr lvl="1"/>
            <a:endParaRPr lang="en-US" dirty="0"/>
          </a:p>
          <a:p>
            <a:pPr lvl="1"/>
            <a:endParaRPr lang="en-US" dirty="0"/>
          </a:p>
          <a:p>
            <a:endParaRPr lang="en-US" dirty="0"/>
          </a:p>
        </p:txBody>
      </p:sp>
      <p:pic>
        <p:nvPicPr>
          <p:cNvPr id="6" name="Picture 5"/>
          <p:cNvPicPr>
            <a:picLocks noChangeAspect="1"/>
          </p:cNvPicPr>
          <p:nvPr/>
        </p:nvPicPr>
        <p:blipFill>
          <a:blip r:embed="rId2"/>
          <a:stretch>
            <a:fillRect/>
          </a:stretch>
        </p:blipFill>
        <p:spPr>
          <a:xfrm>
            <a:off x="1151844" y="3593449"/>
            <a:ext cx="6738922" cy="929566"/>
          </a:xfrm>
          <a:prstGeom prst="rect">
            <a:avLst/>
          </a:prstGeom>
        </p:spPr>
      </p:pic>
    </p:spTree>
    <p:extLst>
      <p:ext uri="{BB962C8B-B14F-4D97-AF65-F5344CB8AC3E}">
        <p14:creationId xmlns:p14="http://schemas.microsoft.com/office/powerpoint/2010/main" val="278544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Protect Your Trade Name</a:t>
            </a:r>
          </a:p>
        </p:txBody>
      </p:sp>
      <p:sp>
        <p:nvSpPr>
          <p:cNvPr id="3" name="Content Placeholder 2"/>
          <p:cNvSpPr>
            <a:spLocks noGrp="1"/>
          </p:cNvSpPr>
          <p:nvPr>
            <p:ph idx="1"/>
          </p:nvPr>
        </p:nvSpPr>
        <p:spPr/>
        <p:txBody>
          <a:bodyPr/>
          <a:lstStyle/>
          <a:p>
            <a:r>
              <a:rPr lang="en-US" sz="2600" dirty="0"/>
              <a:t>DBA = Certificate of Doing Business As</a:t>
            </a:r>
          </a:p>
          <a:p>
            <a:pPr lvl="1"/>
            <a:r>
              <a:rPr lang="en-US" sz="2200" dirty="0"/>
              <a:t>Trade name or alias</a:t>
            </a:r>
          </a:p>
          <a:p>
            <a:pPr lvl="1"/>
            <a:r>
              <a:rPr lang="en-US" sz="2200" dirty="0"/>
              <a:t>Registered in home state where you do business</a:t>
            </a:r>
          </a:p>
          <a:p>
            <a:pPr lvl="1"/>
            <a:r>
              <a:rPr lang="en-US" sz="2200" dirty="0"/>
              <a:t>In some states, may require county instead, or both</a:t>
            </a:r>
          </a:p>
          <a:p>
            <a:r>
              <a:rPr lang="en-US" sz="2600" dirty="0"/>
              <a:t>Cost = $25 - $30 for most state fees</a:t>
            </a:r>
          </a:p>
          <a:p>
            <a:r>
              <a:rPr lang="en-US" sz="2600" dirty="0"/>
              <a:t>If required, county costs vary but can be more</a:t>
            </a:r>
          </a:p>
          <a:p>
            <a:r>
              <a:rPr lang="en-US" sz="2600" dirty="0"/>
              <a:t>Easy to complete online form (in most states)</a:t>
            </a:r>
          </a:p>
          <a:p>
            <a:r>
              <a:rPr lang="en-US" sz="2600" dirty="0"/>
              <a:t>May require EIN, address, formal name, requested trade names, business description, etc.</a:t>
            </a:r>
          </a:p>
          <a:p>
            <a:r>
              <a:rPr lang="en-US" sz="2600" dirty="0"/>
              <a:t>First research for no name conflicts </a:t>
            </a:r>
          </a:p>
        </p:txBody>
      </p:sp>
    </p:spTree>
    <p:extLst>
      <p:ext uri="{BB962C8B-B14F-4D97-AF65-F5344CB8AC3E}">
        <p14:creationId xmlns:p14="http://schemas.microsoft.com/office/powerpoint/2010/main" val="3839336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a:xfrm>
            <a:off x="685800" y="1233949"/>
            <a:ext cx="8015748" cy="4267200"/>
          </a:xfrm>
        </p:spPr>
        <p:txBody>
          <a:bodyPr/>
          <a:lstStyle/>
          <a:p>
            <a:r>
              <a:rPr lang="en-US" sz="2800" dirty="0"/>
              <a:t>Organize a Marketing task force</a:t>
            </a:r>
          </a:p>
          <a:p>
            <a:r>
              <a:rPr lang="en-US" sz="2800" dirty="0"/>
              <a:t>Ensure squadron activities “live the logo”</a:t>
            </a:r>
          </a:p>
          <a:p>
            <a:r>
              <a:rPr lang="en-US" sz="2800" dirty="0"/>
              <a:t>Select a local branding approach</a:t>
            </a:r>
          </a:p>
          <a:p>
            <a:r>
              <a:rPr lang="en-US" sz="2800" dirty="0"/>
              <a:t>Update marketing materials &amp; website</a:t>
            </a:r>
          </a:p>
          <a:p>
            <a:r>
              <a:rPr lang="en-US" sz="2800" dirty="0"/>
              <a:t>Craft a marketing strategy including:</a:t>
            </a:r>
          </a:p>
          <a:p>
            <a:pPr lvl="1"/>
            <a:r>
              <a:rPr lang="en-US" sz="2400" dirty="0"/>
              <a:t>Boat shows &amp; public events</a:t>
            </a:r>
          </a:p>
          <a:p>
            <a:pPr lvl="1"/>
            <a:r>
              <a:rPr lang="en-US" sz="2400" dirty="0"/>
              <a:t>Public education</a:t>
            </a:r>
          </a:p>
          <a:p>
            <a:pPr lvl="1"/>
            <a:r>
              <a:rPr lang="en-US" sz="2400" dirty="0"/>
              <a:t>Advertising/Articles</a:t>
            </a:r>
          </a:p>
          <a:p>
            <a:pPr lvl="1"/>
            <a:r>
              <a:rPr lang="en-US" sz="2400" dirty="0"/>
              <a:t>Speaking engagements</a:t>
            </a:r>
          </a:p>
        </p:txBody>
      </p:sp>
    </p:spTree>
    <p:extLst>
      <p:ext uri="{BB962C8B-B14F-4D97-AF65-F5344CB8AC3E}">
        <p14:creationId xmlns:p14="http://schemas.microsoft.com/office/powerpoint/2010/main" val="3829557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 All Seem to Recognize</a:t>
            </a:r>
          </a:p>
        </p:txBody>
      </p:sp>
      <p:sp>
        <p:nvSpPr>
          <p:cNvPr id="5" name="Content Placeholder 4"/>
          <p:cNvSpPr>
            <a:spLocks noGrp="1"/>
          </p:cNvSpPr>
          <p:nvPr>
            <p:ph idx="1"/>
          </p:nvPr>
        </p:nvSpPr>
        <p:spPr/>
        <p:txBody>
          <a:bodyPr/>
          <a:lstStyle/>
          <a:p>
            <a:r>
              <a:rPr lang="en-US" dirty="0"/>
              <a:t>Our name does not resonate with boaters</a:t>
            </a:r>
          </a:p>
          <a:p>
            <a:r>
              <a:rPr lang="en-US" dirty="0"/>
              <a:t>Need to update our public image</a:t>
            </a:r>
          </a:p>
          <a:p>
            <a:r>
              <a:rPr lang="en-US" dirty="0"/>
              <a:t>Appeal to today’s boater, in new ways</a:t>
            </a:r>
          </a:p>
          <a:p>
            <a:r>
              <a:rPr lang="en-US" dirty="0"/>
              <a:t>Attract more kinds of boaters</a:t>
            </a:r>
          </a:p>
          <a:p>
            <a:pPr lvl="1"/>
            <a:r>
              <a:rPr lang="en-US" dirty="0"/>
              <a:t>Large powerboats</a:t>
            </a:r>
          </a:p>
          <a:p>
            <a:pPr lvl="1"/>
            <a:r>
              <a:rPr lang="en-US" dirty="0"/>
              <a:t>Small power boats</a:t>
            </a:r>
          </a:p>
          <a:p>
            <a:pPr lvl="1"/>
            <a:r>
              <a:rPr lang="en-US" dirty="0"/>
              <a:t>Sail</a:t>
            </a:r>
          </a:p>
          <a:p>
            <a:pPr lvl="1"/>
            <a:r>
              <a:rPr lang="en-US" dirty="0"/>
              <a:t>Paddlers</a:t>
            </a:r>
          </a:p>
        </p:txBody>
      </p:sp>
    </p:spTree>
    <p:extLst>
      <p:ext uri="{BB962C8B-B14F-4D97-AF65-F5344CB8AC3E}">
        <p14:creationId xmlns:p14="http://schemas.microsoft.com/office/powerpoint/2010/main" val="2025626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a:t>
            </a:r>
          </a:p>
        </p:txBody>
      </p:sp>
      <p:sp>
        <p:nvSpPr>
          <p:cNvPr id="3" name="Content Placeholder 2"/>
          <p:cNvSpPr>
            <a:spLocks noGrp="1"/>
          </p:cNvSpPr>
          <p:nvPr>
            <p:ph idx="1"/>
          </p:nvPr>
        </p:nvSpPr>
        <p:spPr/>
        <p:txBody>
          <a:bodyPr/>
          <a:lstStyle/>
          <a:p>
            <a:r>
              <a:rPr lang="en-US" dirty="0"/>
              <a:t>Start now. Opportunities await.</a:t>
            </a:r>
          </a:p>
          <a:p>
            <a:r>
              <a:rPr lang="en-US" dirty="0"/>
              <a:t>Standards compliance flexible right now</a:t>
            </a:r>
          </a:p>
          <a:p>
            <a:pPr lvl="1"/>
            <a:r>
              <a:rPr lang="en-US" dirty="0"/>
              <a:t>Transition period is estimated at 12 months</a:t>
            </a:r>
          </a:p>
          <a:p>
            <a:pPr lvl="1"/>
            <a:r>
              <a:rPr lang="en-US" dirty="0"/>
              <a:t>We recognized people need time</a:t>
            </a:r>
          </a:p>
          <a:p>
            <a:pPr lvl="1"/>
            <a:r>
              <a:rPr lang="en-US" dirty="0"/>
              <a:t>New ideas and feedback welcomed</a:t>
            </a:r>
          </a:p>
          <a:p>
            <a:r>
              <a:rPr lang="en-US" dirty="0"/>
              <a:t>Many squadrons are excited and starting</a:t>
            </a:r>
          </a:p>
          <a:p>
            <a:r>
              <a:rPr lang="en-US" dirty="0"/>
              <a:t>See what is doable for your squadron</a:t>
            </a:r>
          </a:p>
        </p:txBody>
      </p:sp>
    </p:spTree>
    <p:extLst>
      <p:ext uri="{BB962C8B-B14F-4D97-AF65-F5344CB8AC3E}">
        <p14:creationId xmlns:p14="http://schemas.microsoft.com/office/powerpoint/2010/main" val="1223773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8052" y="916924"/>
            <a:ext cx="7772400" cy="838200"/>
          </a:xfrm>
        </p:spPr>
        <p:txBody>
          <a:bodyPr/>
          <a:lstStyle/>
          <a:p>
            <a:pPr>
              <a:spcAft>
                <a:spcPts val="600"/>
              </a:spcAft>
            </a:pPr>
            <a:r>
              <a:rPr lang="en-US" dirty="0"/>
              <a:t>For More Information:</a:t>
            </a:r>
            <a:endParaRPr lang="en-US" sz="2800" dirty="0"/>
          </a:p>
        </p:txBody>
      </p:sp>
      <p:sp>
        <p:nvSpPr>
          <p:cNvPr id="3" name="Title 3"/>
          <p:cNvSpPr txBox="1">
            <a:spLocks/>
          </p:cNvSpPr>
          <p:nvPr/>
        </p:nvSpPr>
        <p:spPr bwMode="auto">
          <a:xfrm>
            <a:off x="678052" y="3378414"/>
            <a:ext cx="7772400" cy="1235149"/>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1" fontAlgn="base" hangingPunct="1">
              <a:spcBef>
                <a:spcPct val="0"/>
              </a:spcBef>
              <a:spcAft>
                <a:spcPct val="0"/>
              </a:spcAft>
              <a:defRPr sz="4000">
                <a:solidFill>
                  <a:srgbClr val="007399"/>
                </a:solidFill>
                <a:latin typeface="Calibri" pitchFamily="34" charset="0"/>
                <a:ea typeface="+mj-ea"/>
                <a:cs typeface="+mj-cs"/>
              </a:defRPr>
            </a:lvl1pPr>
            <a:lvl2pPr algn="ctr" rtl="0" eaLnBrk="1" fontAlgn="base" hangingPunct="1">
              <a:spcBef>
                <a:spcPct val="0"/>
              </a:spcBef>
              <a:spcAft>
                <a:spcPct val="0"/>
              </a:spcAft>
              <a:defRPr sz="2400">
                <a:solidFill>
                  <a:srgbClr val="007399"/>
                </a:solidFill>
                <a:latin typeface="Arial" charset="0"/>
              </a:defRPr>
            </a:lvl2pPr>
            <a:lvl3pPr algn="ctr" rtl="0" eaLnBrk="1" fontAlgn="base" hangingPunct="1">
              <a:spcBef>
                <a:spcPct val="0"/>
              </a:spcBef>
              <a:spcAft>
                <a:spcPct val="0"/>
              </a:spcAft>
              <a:defRPr sz="2400">
                <a:solidFill>
                  <a:srgbClr val="007399"/>
                </a:solidFill>
                <a:latin typeface="Arial" charset="0"/>
              </a:defRPr>
            </a:lvl3pPr>
            <a:lvl4pPr algn="ctr" rtl="0" eaLnBrk="1" fontAlgn="base" hangingPunct="1">
              <a:spcBef>
                <a:spcPct val="0"/>
              </a:spcBef>
              <a:spcAft>
                <a:spcPct val="0"/>
              </a:spcAft>
              <a:defRPr sz="2400">
                <a:solidFill>
                  <a:srgbClr val="007399"/>
                </a:solidFill>
                <a:latin typeface="Arial" charset="0"/>
              </a:defRPr>
            </a:lvl4pPr>
            <a:lvl5pPr algn="ctr" rtl="0" eaLnBrk="1" fontAlgn="base" hangingPunct="1">
              <a:spcBef>
                <a:spcPct val="0"/>
              </a:spcBef>
              <a:spcAft>
                <a:spcPct val="0"/>
              </a:spcAft>
              <a:defRPr sz="2400">
                <a:solidFill>
                  <a:srgbClr val="007399"/>
                </a:solidFill>
                <a:latin typeface="Arial" charset="0"/>
              </a:defRPr>
            </a:lvl5pPr>
            <a:lvl6pPr marL="457200" algn="ctr" rtl="0" eaLnBrk="1" fontAlgn="base" hangingPunct="1">
              <a:spcBef>
                <a:spcPct val="0"/>
              </a:spcBef>
              <a:spcAft>
                <a:spcPct val="0"/>
              </a:spcAft>
              <a:defRPr sz="2400">
                <a:solidFill>
                  <a:srgbClr val="007399"/>
                </a:solidFill>
                <a:latin typeface="Arial" charset="0"/>
              </a:defRPr>
            </a:lvl6pPr>
            <a:lvl7pPr marL="914400" algn="ctr" rtl="0" eaLnBrk="1" fontAlgn="base" hangingPunct="1">
              <a:spcBef>
                <a:spcPct val="0"/>
              </a:spcBef>
              <a:spcAft>
                <a:spcPct val="0"/>
              </a:spcAft>
              <a:defRPr sz="2400">
                <a:solidFill>
                  <a:srgbClr val="007399"/>
                </a:solidFill>
                <a:latin typeface="Arial" charset="0"/>
              </a:defRPr>
            </a:lvl7pPr>
            <a:lvl8pPr marL="1371600" algn="ctr" rtl="0" eaLnBrk="1" fontAlgn="base" hangingPunct="1">
              <a:spcBef>
                <a:spcPct val="0"/>
              </a:spcBef>
              <a:spcAft>
                <a:spcPct val="0"/>
              </a:spcAft>
              <a:defRPr sz="2400">
                <a:solidFill>
                  <a:srgbClr val="007399"/>
                </a:solidFill>
                <a:latin typeface="Arial" charset="0"/>
              </a:defRPr>
            </a:lvl8pPr>
            <a:lvl9pPr marL="1828800" algn="ctr" rtl="0" eaLnBrk="1" fontAlgn="base" hangingPunct="1">
              <a:spcBef>
                <a:spcPct val="0"/>
              </a:spcBef>
              <a:spcAft>
                <a:spcPct val="0"/>
              </a:spcAft>
              <a:defRPr sz="2400">
                <a:solidFill>
                  <a:srgbClr val="007399"/>
                </a:solidFill>
                <a:latin typeface="Arial" charset="0"/>
              </a:defRPr>
            </a:lvl9pPr>
          </a:lstStyle>
          <a:p>
            <a:endParaRPr lang="en-US" sz="2800" kern="0" dirty="0"/>
          </a:p>
          <a:p>
            <a:pPr>
              <a:spcAft>
                <a:spcPts val="1200"/>
              </a:spcAft>
            </a:pPr>
            <a:r>
              <a:rPr lang="en-US" sz="2400" kern="0" dirty="0"/>
              <a:t>Marketing Contacts:</a:t>
            </a:r>
            <a:endParaRPr lang="en-US" sz="2000" kern="0" dirty="0"/>
          </a:p>
          <a:p>
            <a:r>
              <a:rPr lang="en-US" sz="2400" kern="0" dirty="0"/>
              <a:t>R/C Shirley Heald</a:t>
            </a:r>
          </a:p>
          <a:p>
            <a:r>
              <a:rPr lang="en-US" sz="2400" kern="0" dirty="0"/>
              <a:t>Chair, Marketing Committee</a:t>
            </a:r>
          </a:p>
          <a:p>
            <a:pPr>
              <a:spcAft>
                <a:spcPts val="600"/>
              </a:spcAft>
            </a:pPr>
            <a:r>
              <a:rPr lang="en-US" sz="2000" kern="0" dirty="0">
                <a:hlinkClick r:id="rId3"/>
              </a:rPr>
              <a:t>shirleyheald@verizon.net</a:t>
            </a:r>
            <a:endParaRPr lang="en-US" sz="2400" kern="0" dirty="0"/>
          </a:p>
          <a:p>
            <a:endParaRPr lang="en-US" sz="1000" kern="0" dirty="0"/>
          </a:p>
          <a:p>
            <a:r>
              <a:rPr lang="en-US" sz="2400" kern="0" dirty="0"/>
              <a:t>Tammy Brown</a:t>
            </a:r>
          </a:p>
          <a:p>
            <a:r>
              <a:rPr lang="en-US" sz="2400" kern="0" dirty="0"/>
              <a:t>HQ Director of Marketing</a:t>
            </a:r>
          </a:p>
          <a:p>
            <a:r>
              <a:rPr lang="en-US" sz="2000" kern="0" dirty="0">
                <a:hlinkClick r:id="rId4"/>
              </a:rPr>
              <a:t>brownt@hq.usps.org</a:t>
            </a:r>
            <a:endParaRPr lang="en-US" sz="2000" kern="0" dirty="0"/>
          </a:p>
          <a:p>
            <a:endParaRPr lang="en-US" sz="3200" kern="0" dirty="0"/>
          </a:p>
        </p:txBody>
      </p:sp>
    </p:spTree>
    <p:extLst>
      <p:ext uri="{BB962C8B-B14F-4D97-AF65-F5344CB8AC3E}">
        <p14:creationId xmlns:p14="http://schemas.microsoft.com/office/powerpoint/2010/main" val="3104427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Historical Market Segment</a:t>
            </a:r>
          </a:p>
        </p:txBody>
      </p:sp>
      <p:sp>
        <p:nvSpPr>
          <p:cNvPr id="3" name="Content Placeholder 2"/>
          <p:cNvSpPr>
            <a:spLocks noGrp="1"/>
          </p:cNvSpPr>
          <p:nvPr>
            <p:ph idx="1"/>
          </p:nvPr>
        </p:nvSpPr>
        <p:spPr/>
        <p:txBody>
          <a:bodyPr/>
          <a:lstStyle/>
          <a:p>
            <a:r>
              <a:rPr lang="en-US" dirty="0"/>
              <a:t>Typical of current membership</a:t>
            </a:r>
          </a:p>
          <a:p>
            <a:r>
              <a:rPr lang="en-US" dirty="0"/>
              <a:t>Typically older (60+)</a:t>
            </a:r>
          </a:p>
          <a:p>
            <a:r>
              <a:rPr lang="en-US" dirty="0"/>
              <a:t>Declining in numbers</a:t>
            </a:r>
          </a:p>
          <a:p>
            <a:r>
              <a:rPr lang="en-US" dirty="0"/>
              <a:t>Mid-size to larger boats, cruising</a:t>
            </a:r>
          </a:p>
          <a:p>
            <a:r>
              <a:rPr lang="en-US" dirty="0"/>
              <a:t>Joined for the education and public service</a:t>
            </a:r>
          </a:p>
          <a:p>
            <a:endParaRPr lang="en-US" dirty="0"/>
          </a:p>
        </p:txBody>
      </p:sp>
    </p:spTree>
    <p:extLst>
      <p:ext uri="{BB962C8B-B14F-4D97-AF65-F5344CB8AC3E}">
        <p14:creationId xmlns:p14="http://schemas.microsoft.com/office/powerpoint/2010/main" val="1529559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Growth Markets</a:t>
            </a:r>
          </a:p>
        </p:txBody>
      </p:sp>
      <p:grpSp>
        <p:nvGrpSpPr>
          <p:cNvPr id="4" name="Group 3"/>
          <p:cNvGrpSpPr/>
          <p:nvPr/>
        </p:nvGrpSpPr>
        <p:grpSpPr>
          <a:xfrm>
            <a:off x="678427" y="1257875"/>
            <a:ext cx="7941546" cy="4092677"/>
            <a:chOff x="-7886" y="2275784"/>
            <a:chExt cx="9151426" cy="4582216"/>
          </a:xfrm>
        </p:grpSpPr>
        <p:pic>
          <p:nvPicPr>
            <p:cNvPr id="5" name="Picture 39"/>
            <p:cNvPicPr>
              <a:picLocks noChangeAspect="1" noChangeArrowheads="1"/>
            </p:cNvPicPr>
            <p:nvPr/>
          </p:nvPicPr>
          <p:blipFill>
            <a:blip r:embed="rId2">
              <a:extLst>
                <a:ext uri="{28A0092B-C50C-407E-A947-70E740481C1C}">
                  <a14:useLocalDpi xmlns:a14="http://schemas.microsoft.com/office/drawing/2010/main" val="0"/>
                </a:ext>
              </a:extLst>
            </a:blip>
            <a:srcRect r="17810"/>
            <a:stretch>
              <a:fillRect/>
            </a:stretch>
          </p:blipFill>
          <p:spPr bwMode="auto">
            <a:xfrm>
              <a:off x="4990667" y="2276399"/>
              <a:ext cx="4152873" cy="45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489" r="12014"/>
            <a:stretch/>
          </p:blipFill>
          <p:spPr>
            <a:xfrm>
              <a:off x="-7886" y="2275784"/>
              <a:ext cx="5030736" cy="2358001"/>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724" r="14778"/>
            <a:stretch/>
          </p:blipFill>
          <p:spPr>
            <a:xfrm>
              <a:off x="-3" y="4503692"/>
              <a:ext cx="5022853" cy="2354308"/>
            </a:xfrm>
            <a:prstGeom prst="rect">
              <a:avLst/>
            </a:prstGeom>
          </p:spPr>
        </p:pic>
      </p:grpSp>
      <p:sp>
        <p:nvSpPr>
          <p:cNvPr id="8" name="TextBox 7"/>
          <p:cNvSpPr txBox="1"/>
          <p:nvPr/>
        </p:nvSpPr>
        <p:spPr>
          <a:xfrm>
            <a:off x="1332197" y="5571779"/>
            <a:ext cx="6479606" cy="523220"/>
          </a:xfrm>
          <a:prstGeom prst="rect">
            <a:avLst/>
          </a:prstGeom>
          <a:noFill/>
        </p:spPr>
        <p:txBody>
          <a:bodyPr wrap="square" rtlCol="0">
            <a:spAutoFit/>
          </a:bodyPr>
          <a:lstStyle/>
          <a:p>
            <a:pPr algn="ctr"/>
            <a:r>
              <a:rPr lang="en-US" sz="2800" dirty="0">
                <a:latin typeface="+mn-lt"/>
              </a:rPr>
              <a:t>Investment in their future … and Ours</a:t>
            </a:r>
          </a:p>
        </p:txBody>
      </p:sp>
    </p:spTree>
    <p:extLst>
      <p:ext uri="{BB962C8B-B14F-4D97-AF65-F5344CB8AC3E}">
        <p14:creationId xmlns:p14="http://schemas.microsoft.com/office/powerpoint/2010/main" val="1483263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Growth Market</a:t>
            </a:r>
          </a:p>
        </p:txBody>
      </p:sp>
      <p:sp>
        <p:nvSpPr>
          <p:cNvPr id="3" name="Content Placeholder 2"/>
          <p:cNvSpPr>
            <a:spLocks noGrp="1"/>
          </p:cNvSpPr>
          <p:nvPr>
            <p:ph idx="1"/>
          </p:nvPr>
        </p:nvSpPr>
        <p:spPr>
          <a:xfrm>
            <a:off x="685800" y="1270820"/>
            <a:ext cx="8001000" cy="4267200"/>
          </a:xfrm>
        </p:spPr>
        <p:txBody>
          <a:bodyPr/>
          <a:lstStyle/>
          <a:p>
            <a:r>
              <a:rPr lang="en-US" dirty="0"/>
              <a:t>Includes but not limited to smaller boats</a:t>
            </a:r>
          </a:p>
          <a:p>
            <a:r>
              <a:rPr lang="en-US" dirty="0"/>
              <a:t>Motivated by activity and fun</a:t>
            </a:r>
          </a:p>
          <a:p>
            <a:r>
              <a:rPr lang="en-US" dirty="0"/>
              <a:t>Like to contribute to public service </a:t>
            </a:r>
          </a:p>
          <a:p>
            <a:r>
              <a:rPr lang="en-US" dirty="0"/>
              <a:t>Over 15 million of them</a:t>
            </a:r>
          </a:p>
          <a:p>
            <a:r>
              <a:rPr lang="en-US" dirty="0"/>
              <a:t>Sufficient disposable income</a:t>
            </a:r>
          </a:p>
          <a:p>
            <a:r>
              <a:rPr lang="en-US" dirty="0"/>
              <a:t>Tend to be 40-55</a:t>
            </a:r>
          </a:p>
          <a:p>
            <a:r>
              <a:rPr lang="en-US" dirty="0"/>
              <a:t>Consistent with NMMA targets</a:t>
            </a:r>
          </a:p>
          <a:p>
            <a:endParaRPr lang="en-US" dirty="0"/>
          </a:p>
        </p:txBody>
      </p:sp>
    </p:spTree>
    <p:extLst>
      <p:ext uri="{BB962C8B-B14F-4D97-AF65-F5344CB8AC3E}">
        <p14:creationId xmlns:p14="http://schemas.microsoft.com/office/powerpoint/2010/main" val="3213710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91616" y="1292940"/>
            <a:ext cx="1098819" cy="1406015"/>
          </a:xfrm>
          <a:prstGeom prst="rect">
            <a:avLst/>
          </a:prstGeom>
          <a:solidFill>
            <a:schemeClr val="bg1">
              <a:alpha val="0"/>
            </a:schemeClr>
          </a:solidFill>
        </p:spPr>
      </p:pic>
      <p:sp>
        <p:nvSpPr>
          <p:cNvPr id="2" name="Title 1"/>
          <p:cNvSpPr>
            <a:spLocks noGrp="1"/>
          </p:cNvSpPr>
          <p:nvPr>
            <p:ph type="title"/>
          </p:nvPr>
        </p:nvSpPr>
        <p:spPr/>
        <p:txBody>
          <a:bodyPr/>
          <a:lstStyle/>
          <a:p>
            <a:r>
              <a:rPr lang="en-US"/>
              <a:t>Growth Market Descriptors</a:t>
            </a:r>
            <a:endParaRPr lang="en-US" dirty="0"/>
          </a:p>
        </p:txBody>
      </p:sp>
      <p:sp>
        <p:nvSpPr>
          <p:cNvPr id="3" name="Content Placeholder 2"/>
          <p:cNvSpPr>
            <a:spLocks noGrp="1"/>
          </p:cNvSpPr>
          <p:nvPr>
            <p:ph sz="quarter" idx="10"/>
          </p:nvPr>
        </p:nvSpPr>
        <p:spPr/>
        <p:txBody>
          <a:bodyPr/>
          <a:lstStyle/>
          <a:p>
            <a:r>
              <a:rPr lang="en-US" sz="2000" dirty="0"/>
              <a:t>Outdoor Enthusiast</a:t>
            </a:r>
          </a:p>
          <a:p>
            <a:r>
              <a:rPr lang="en-US" sz="2000" dirty="0"/>
              <a:t>8.2 million boaters</a:t>
            </a:r>
          </a:p>
          <a:p>
            <a:r>
              <a:rPr lang="en-US" sz="2000" dirty="0"/>
              <a:t>Outdoor activities</a:t>
            </a:r>
          </a:p>
          <a:p>
            <a:r>
              <a:rPr lang="en-US" sz="2000" dirty="0"/>
              <a:t>Escape from routine</a:t>
            </a:r>
          </a:p>
          <a:p>
            <a:r>
              <a:rPr lang="en-US" sz="2000" dirty="0"/>
              <a:t>Mid to upper class</a:t>
            </a:r>
          </a:p>
          <a:p>
            <a:r>
              <a:rPr lang="en-US" sz="2000" dirty="0"/>
              <a:t>Married, average age is 50</a:t>
            </a:r>
          </a:p>
          <a:p>
            <a:r>
              <a:rPr lang="en-US" sz="2000" dirty="0"/>
              <a:t>Volunteering: the environment and creating a better world</a:t>
            </a:r>
          </a:p>
          <a:p>
            <a:r>
              <a:rPr lang="en-US" sz="2000" dirty="0"/>
              <a:t>Education creates confidence on the water</a:t>
            </a:r>
          </a:p>
        </p:txBody>
      </p:sp>
      <p:sp>
        <p:nvSpPr>
          <p:cNvPr id="5" name="Content Placeholder 4"/>
          <p:cNvSpPr>
            <a:spLocks noGrp="1"/>
          </p:cNvSpPr>
          <p:nvPr>
            <p:ph sz="quarter" idx="11"/>
          </p:nvPr>
        </p:nvSpPr>
        <p:spPr/>
        <p:txBody>
          <a:bodyPr/>
          <a:lstStyle/>
          <a:p>
            <a:r>
              <a:rPr lang="en-US" sz="2000"/>
              <a:t>Sociable Adventurers</a:t>
            </a:r>
          </a:p>
          <a:p>
            <a:r>
              <a:rPr lang="en-US" sz="2000"/>
              <a:t>7.3 million boaters</a:t>
            </a:r>
          </a:p>
          <a:p>
            <a:r>
              <a:rPr lang="en-US" sz="2000"/>
              <a:t>Adventure-seeking</a:t>
            </a:r>
          </a:p>
          <a:p>
            <a:r>
              <a:rPr lang="en-US" sz="2000"/>
              <a:t>Activities with family</a:t>
            </a:r>
          </a:p>
          <a:p>
            <a:r>
              <a:rPr lang="en-US" sz="2000"/>
              <a:t>Above average income</a:t>
            </a:r>
          </a:p>
          <a:p>
            <a:r>
              <a:rPr lang="en-US" sz="2000"/>
              <a:t>Married, average age is 47</a:t>
            </a:r>
          </a:p>
          <a:p>
            <a:r>
              <a:rPr lang="en-US" sz="2000"/>
              <a:t>About 40% have children at home</a:t>
            </a:r>
          </a:p>
          <a:p>
            <a:r>
              <a:rPr lang="en-US" sz="2000"/>
              <a:t>Volunteering: create memories with family</a:t>
            </a:r>
          </a:p>
          <a:p>
            <a:r>
              <a:rPr lang="en-US" sz="2000"/>
              <a:t>Education for the whole family</a:t>
            </a:r>
          </a:p>
          <a:p>
            <a:endParaRPr lang="en-US" sz="2000" dirty="0"/>
          </a:p>
        </p:txBody>
      </p:sp>
      <p:pic>
        <p:nvPicPr>
          <p:cNvPr id="6" name="Picture 5"/>
          <p:cNvPicPr>
            <a:picLocks noChangeAspect="1"/>
          </p:cNvPicPr>
          <p:nvPr/>
        </p:nvPicPr>
        <p:blipFill>
          <a:blip r:embed="rId4"/>
          <a:stretch>
            <a:fillRect/>
          </a:stretch>
        </p:blipFill>
        <p:spPr>
          <a:xfrm>
            <a:off x="7669161" y="1292940"/>
            <a:ext cx="1105206" cy="1315260"/>
          </a:xfrm>
          <a:prstGeom prst="rect">
            <a:avLst/>
          </a:prstGeom>
        </p:spPr>
      </p:pic>
    </p:spTree>
    <p:extLst>
      <p:ext uri="{BB962C8B-B14F-4D97-AF65-F5344CB8AC3E}">
        <p14:creationId xmlns:p14="http://schemas.microsoft.com/office/powerpoint/2010/main" val="2092572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Stretch Market Segment</a:t>
            </a:r>
          </a:p>
        </p:txBody>
      </p:sp>
      <p:sp>
        <p:nvSpPr>
          <p:cNvPr id="3" name="Content Placeholder 2"/>
          <p:cNvSpPr>
            <a:spLocks noGrp="1"/>
          </p:cNvSpPr>
          <p:nvPr>
            <p:ph idx="1"/>
          </p:nvPr>
        </p:nvSpPr>
        <p:spPr/>
        <p:txBody>
          <a:bodyPr/>
          <a:lstStyle/>
          <a:p>
            <a:r>
              <a:rPr lang="en-US" dirty="0"/>
              <a:t>Millennials</a:t>
            </a:r>
          </a:p>
          <a:p>
            <a:r>
              <a:rPr lang="en-US" dirty="0"/>
              <a:t>Primary boating activities are paddling, fishing, and water sports</a:t>
            </a:r>
          </a:p>
          <a:p>
            <a:r>
              <a:rPr lang="en-US" dirty="0"/>
              <a:t>Do not consider themselves boaters first</a:t>
            </a:r>
          </a:p>
          <a:p>
            <a:r>
              <a:rPr lang="en-US" dirty="0"/>
              <a:t>Includes some sailors and power boaters but their busy lifestyles do not lend themselves to joining groups as members</a:t>
            </a:r>
          </a:p>
          <a:p>
            <a:endParaRPr lang="en-US" dirty="0"/>
          </a:p>
        </p:txBody>
      </p:sp>
    </p:spTree>
    <p:extLst>
      <p:ext uri="{BB962C8B-B14F-4D97-AF65-F5344CB8AC3E}">
        <p14:creationId xmlns:p14="http://schemas.microsoft.com/office/powerpoint/2010/main" val="2076531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 Segment Focus</a:t>
            </a:r>
          </a:p>
        </p:txBody>
      </p:sp>
      <p:sp>
        <p:nvSpPr>
          <p:cNvPr id="3" name="Content Placeholder 2"/>
          <p:cNvSpPr>
            <a:spLocks noGrp="1"/>
          </p:cNvSpPr>
          <p:nvPr>
            <p:ph idx="1"/>
          </p:nvPr>
        </p:nvSpPr>
        <p:spPr>
          <a:xfrm>
            <a:off x="789040" y="3800168"/>
            <a:ext cx="7772400" cy="1627239"/>
          </a:xfrm>
        </p:spPr>
        <p:txBody>
          <a:bodyPr/>
          <a:lstStyle/>
          <a:p>
            <a:pPr lvl="0"/>
            <a:r>
              <a:rPr lang="en-US" sz="2800" dirty="0"/>
              <a:t>Historical – Emphasize retention</a:t>
            </a:r>
          </a:p>
          <a:p>
            <a:pPr lvl="0"/>
            <a:r>
              <a:rPr lang="en-US" sz="2800" dirty="0"/>
              <a:t>Growth – Emphasize recruitment</a:t>
            </a:r>
          </a:p>
          <a:p>
            <a:pPr lvl="0"/>
            <a:r>
              <a:rPr lang="en-US" sz="2800" dirty="0"/>
              <a:t>Stretch – Emphasize name recognition for future</a:t>
            </a:r>
          </a:p>
        </p:txBody>
      </p:sp>
      <p:graphicFrame>
        <p:nvGraphicFramePr>
          <p:cNvPr id="5" name="Table 4"/>
          <p:cNvGraphicFramePr>
            <a:graphicFrameLocks noGrp="1"/>
          </p:cNvGraphicFramePr>
          <p:nvPr/>
        </p:nvGraphicFramePr>
        <p:xfrm>
          <a:off x="789040" y="1300941"/>
          <a:ext cx="7329947" cy="2225040"/>
        </p:xfrm>
        <a:graphic>
          <a:graphicData uri="http://schemas.openxmlformats.org/drawingml/2006/table">
            <a:tbl>
              <a:tblPr firstRow="1" bandRow="1">
                <a:effectLst>
                  <a:outerShdw blurRad="50800" dist="38100" dir="2700000" algn="tl" rotWithShape="0">
                    <a:prstClr val="black">
                      <a:alpha val="40000"/>
                    </a:prstClr>
                  </a:outerShdw>
                </a:effectLst>
                <a:tableStyleId>{21E4AEA4-8DFA-4A89-87EB-49C32662AFE0}</a:tableStyleId>
              </a:tblPr>
              <a:tblGrid>
                <a:gridCol w="2846439">
                  <a:extLst>
                    <a:ext uri="{9D8B030D-6E8A-4147-A177-3AD203B41FA5}">
                      <a16:colId xmlns:a16="http://schemas.microsoft.com/office/drawing/2014/main" val="20000"/>
                    </a:ext>
                  </a:extLst>
                </a:gridCol>
                <a:gridCol w="1437967">
                  <a:extLst>
                    <a:ext uri="{9D8B030D-6E8A-4147-A177-3AD203B41FA5}">
                      <a16:colId xmlns:a16="http://schemas.microsoft.com/office/drawing/2014/main" val="20001"/>
                    </a:ext>
                  </a:extLst>
                </a:gridCol>
                <a:gridCol w="1637070">
                  <a:extLst>
                    <a:ext uri="{9D8B030D-6E8A-4147-A177-3AD203B41FA5}">
                      <a16:colId xmlns:a16="http://schemas.microsoft.com/office/drawing/2014/main" val="20002"/>
                    </a:ext>
                  </a:extLst>
                </a:gridCol>
                <a:gridCol w="1408471">
                  <a:extLst>
                    <a:ext uri="{9D8B030D-6E8A-4147-A177-3AD203B41FA5}">
                      <a16:colId xmlns:a16="http://schemas.microsoft.com/office/drawing/2014/main" val="20003"/>
                    </a:ext>
                  </a:extLst>
                </a:gridCol>
              </a:tblGrid>
              <a:tr h="370840">
                <a:tc>
                  <a:txBody>
                    <a:bodyPr/>
                    <a:lstStyle/>
                    <a:p>
                      <a:r>
                        <a:rPr lang="en-US" dirty="0"/>
                        <a:t>Criteria</a:t>
                      </a:r>
                    </a:p>
                  </a:txBody>
                  <a:tcPr/>
                </a:tc>
                <a:tc>
                  <a:txBody>
                    <a:bodyPr/>
                    <a:lstStyle/>
                    <a:p>
                      <a:r>
                        <a:rPr lang="en-US" dirty="0"/>
                        <a:t>Historical</a:t>
                      </a:r>
                    </a:p>
                  </a:txBody>
                  <a:tcPr/>
                </a:tc>
                <a:tc>
                  <a:txBody>
                    <a:bodyPr/>
                    <a:lstStyle/>
                    <a:p>
                      <a:r>
                        <a:rPr lang="en-US" dirty="0"/>
                        <a:t>Growth</a:t>
                      </a:r>
                    </a:p>
                  </a:txBody>
                  <a:tcPr/>
                </a:tc>
                <a:tc>
                  <a:txBody>
                    <a:bodyPr/>
                    <a:lstStyle/>
                    <a:p>
                      <a:r>
                        <a:rPr lang="en-US" dirty="0"/>
                        <a:t>Stretch</a:t>
                      </a:r>
                    </a:p>
                  </a:txBody>
                  <a:tcPr/>
                </a:tc>
                <a:extLst>
                  <a:ext uri="{0D108BD9-81ED-4DB2-BD59-A6C34878D82A}">
                    <a16:rowId xmlns:a16="http://schemas.microsoft.com/office/drawing/2014/main" val="10000"/>
                  </a:ext>
                </a:extLst>
              </a:tr>
              <a:tr h="370840">
                <a:tc>
                  <a:txBody>
                    <a:bodyPr/>
                    <a:lstStyle/>
                    <a:p>
                      <a:r>
                        <a:rPr lang="en-US" b="1" dirty="0"/>
                        <a:t>Market</a:t>
                      </a:r>
                      <a:r>
                        <a:rPr lang="en-US" b="1" baseline="0" dirty="0"/>
                        <a:t> Size</a:t>
                      </a:r>
                      <a:endParaRPr lang="en-US" b="1" dirty="0"/>
                    </a:p>
                  </a:txBody>
                  <a:tcPr/>
                </a:tc>
                <a:tc>
                  <a:txBody>
                    <a:bodyPr/>
                    <a:lstStyle/>
                    <a:p>
                      <a:r>
                        <a:rPr lang="en-US" dirty="0"/>
                        <a:t>Medium</a:t>
                      </a:r>
                    </a:p>
                  </a:txBody>
                  <a:tcPr/>
                </a:tc>
                <a:tc>
                  <a:txBody>
                    <a:bodyPr/>
                    <a:lstStyle/>
                    <a:p>
                      <a:r>
                        <a:rPr lang="en-US" dirty="0"/>
                        <a:t>Large</a:t>
                      </a:r>
                    </a:p>
                  </a:txBody>
                  <a:tcPr/>
                </a:tc>
                <a:tc>
                  <a:txBody>
                    <a:bodyPr/>
                    <a:lstStyle/>
                    <a:p>
                      <a:r>
                        <a:rPr lang="en-US" dirty="0"/>
                        <a:t>Large</a:t>
                      </a:r>
                    </a:p>
                  </a:txBody>
                  <a:tcPr/>
                </a:tc>
                <a:extLst>
                  <a:ext uri="{0D108BD9-81ED-4DB2-BD59-A6C34878D82A}">
                    <a16:rowId xmlns:a16="http://schemas.microsoft.com/office/drawing/2014/main" val="10001"/>
                  </a:ext>
                </a:extLst>
              </a:tr>
              <a:tr h="370840">
                <a:tc>
                  <a:txBody>
                    <a:bodyPr/>
                    <a:lstStyle/>
                    <a:p>
                      <a:r>
                        <a:rPr lang="en-US" b="1" dirty="0"/>
                        <a:t>Growth</a:t>
                      </a:r>
                    </a:p>
                  </a:txBody>
                  <a:tcPr/>
                </a:tc>
                <a:tc>
                  <a:txBody>
                    <a:bodyPr/>
                    <a:lstStyle/>
                    <a:p>
                      <a:r>
                        <a:rPr lang="en-US" dirty="0"/>
                        <a:t>Declining</a:t>
                      </a:r>
                    </a:p>
                  </a:txBody>
                  <a:tcPr/>
                </a:tc>
                <a:tc>
                  <a:txBody>
                    <a:bodyPr/>
                    <a:lstStyle/>
                    <a:p>
                      <a:r>
                        <a:rPr lang="en-US" dirty="0"/>
                        <a:t>Stable/Growing</a:t>
                      </a:r>
                    </a:p>
                  </a:txBody>
                  <a:tcPr/>
                </a:tc>
                <a:tc>
                  <a:txBody>
                    <a:bodyPr/>
                    <a:lstStyle/>
                    <a:p>
                      <a:r>
                        <a:rPr lang="en-US" dirty="0"/>
                        <a:t>Growing</a:t>
                      </a:r>
                    </a:p>
                  </a:txBody>
                  <a:tcPr/>
                </a:tc>
                <a:extLst>
                  <a:ext uri="{0D108BD9-81ED-4DB2-BD59-A6C34878D82A}">
                    <a16:rowId xmlns:a16="http://schemas.microsoft.com/office/drawing/2014/main" val="10002"/>
                  </a:ext>
                </a:extLst>
              </a:tr>
              <a:tr h="370840">
                <a:tc>
                  <a:txBody>
                    <a:bodyPr/>
                    <a:lstStyle/>
                    <a:p>
                      <a:r>
                        <a:rPr lang="en-US" b="1" dirty="0"/>
                        <a:t>Fit to USPS now</a:t>
                      </a:r>
                    </a:p>
                  </a:txBody>
                  <a:tcPr/>
                </a:tc>
                <a:tc>
                  <a:txBody>
                    <a:bodyPr/>
                    <a:lstStyle/>
                    <a:p>
                      <a:r>
                        <a:rPr lang="en-US" dirty="0"/>
                        <a:t>Good</a:t>
                      </a:r>
                    </a:p>
                  </a:txBody>
                  <a:tcPr/>
                </a:tc>
                <a:tc>
                  <a:txBody>
                    <a:bodyPr/>
                    <a:lstStyle/>
                    <a:p>
                      <a:r>
                        <a:rPr lang="en-US" dirty="0"/>
                        <a:t>Good</a:t>
                      </a:r>
                    </a:p>
                  </a:txBody>
                  <a:tcPr/>
                </a:tc>
                <a:tc>
                  <a:txBody>
                    <a:bodyPr/>
                    <a:lstStyle/>
                    <a:p>
                      <a:r>
                        <a:rPr lang="en-US" dirty="0"/>
                        <a:t>Poor</a:t>
                      </a:r>
                    </a:p>
                  </a:txBody>
                  <a:tcPr/>
                </a:tc>
                <a:extLst>
                  <a:ext uri="{0D108BD9-81ED-4DB2-BD59-A6C34878D82A}">
                    <a16:rowId xmlns:a16="http://schemas.microsoft.com/office/drawing/2014/main" val="10003"/>
                  </a:ext>
                </a:extLst>
              </a:tr>
              <a:tr h="370840">
                <a:tc>
                  <a:txBody>
                    <a:bodyPr/>
                    <a:lstStyle/>
                    <a:p>
                      <a:r>
                        <a:rPr lang="en-US" b="1" dirty="0"/>
                        <a:t>Probability of joining</a:t>
                      </a:r>
                      <a:r>
                        <a:rPr lang="en-US" b="1" baseline="0" dirty="0"/>
                        <a:t> USPS</a:t>
                      </a:r>
                      <a:endParaRPr lang="en-US" b="1" dirty="0"/>
                    </a:p>
                  </a:txBody>
                  <a:tcPr/>
                </a:tc>
                <a:tc>
                  <a:txBody>
                    <a:bodyPr/>
                    <a:lstStyle/>
                    <a:p>
                      <a:r>
                        <a:rPr lang="en-US" dirty="0"/>
                        <a:t>Higher</a:t>
                      </a:r>
                    </a:p>
                  </a:txBody>
                  <a:tcPr/>
                </a:tc>
                <a:tc>
                  <a:txBody>
                    <a:bodyPr/>
                    <a:lstStyle/>
                    <a:p>
                      <a:r>
                        <a:rPr lang="en-US" dirty="0"/>
                        <a:t>Medium</a:t>
                      </a:r>
                    </a:p>
                  </a:txBody>
                  <a:tcPr/>
                </a:tc>
                <a:tc>
                  <a:txBody>
                    <a:bodyPr/>
                    <a:lstStyle/>
                    <a:p>
                      <a:r>
                        <a:rPr lang="en-US" dirty="0"/>
                        <a:t>Lower</a:t>
                      </a:r>
                    </a:p>
                  </a:txBody>
                  <a:tcPr/>
                </a:tc>
                <a:extLst>
                  <a:ext uri="{0D108BD9-81ED-4DB2-BD59-A6C34878D82A}">
                    <a16:rowId xmlns:a16="http://schemas.microsoft.com/office/drawing/2014/main" val="10004"/>
                  </a:ext>
                </a:extLst>
              </a:tr>
              <a:tr h="370840">
                <a:tc>
                  <a:txBody>
                    <a:bodyPr/>
                    <a:lstStyle/>
                    <a:p>
                      <a:r>
                        <a:rPr lang="en-US" b="1" dirty="0"/>
                        <a:t>Target</a:t>
                      </a:r>
                      <a:r>
                        <a:rPr lang="en-US" b="1" baseline="0" dirty="0"/>
                        <a:t> emphasis</a:t>
                      </a:r>
                      <a:endParaRPr lang="en-US" b="1" dirty="0"/>
                    </a:p>
                  </a:txBody>
                  <a:tcPr/>
                </a:tc>
                <a:tc>
                  <a:txBody>
                    <a:bodyPr/>
                    <a:lstStyle/>
                    <a:p>
                      <a:r>
                        <a:rPr lang="en-US" dirty="0"/>
                        <a:t>Medium</a:t>
                      </a:r>
                    </a:p>
                  </a:txBody>
                  <a:tcPr/>
                </a:tc>
                <a:tc>
                  <a:txBody>
                    <a:bodyPr/>
                    <a:lstStyle/>
                    <a:p>
                      <a:r>
                        <a:rPr lang="en-US" dirty="0"/>
                        <a:t>High</a:t>
                      </a:r>
                    </a:p>
                  </a:txBody>
                  <a:tcPr/>
                </a:tc>
                <a:tc>
                  <a:txBody>
                    <a:bodyPr/>
                    <a:lstStyle/>
                    <a:p>
                      <a:r>
                        <a:rPr lang="en-US" dirty="0"/>
                        <a:t>Low</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683796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New Public Image Is Required</a:t>
            </a:r>
          </a:p>
        </p:txBody>
      </p:sp>
      <p:sp>
        <p:nvSpPr>
          <p:cNvPr id="3" name="Content Placeholder 2"/>
          <p:cNvSpPr>
            <a:spLocks noGrp="1"/>
          </p:cNvSpPr>
          <p:nvPr>
            <p:ph idx="1"/>
          </p:nvPr>
        </p:nvSpPr>
        <p:spPr/>
        <p:txBody>
          <a:bodyPr/>
          <a:lstStyle/>
          <a:p>
            <a:pPr lvl="0"/>
            <a:r>
              <a:rPr lang="en-US" dirty="0"/>
              <a:t>We are an active and vibrant organization</a:t>
            </a:r>
          </a:p>
          <a:p>
            <a:pPr lvl="0"/>
            <a:r>
              <a:rPr lang="en-US" dirty="0"/>
              <a:t>We are a boating organization</a:t>
            </a:r>
          </a:p>
          <a:p>
            <a:pPr lvl="0"/>
            <a:r>
              <a:rPr lang="en-US" dirty="0"/>
              <a:t>We support our members</a:t>
            </a:r>
          </a:p>
          <a:p>
            <a:pPr lvl="1"/>
            <a:r>
              <a:rPr lang="en-US" dirty="0"/>
              <a:t>We boat together</a:t>
            </a:r>
          </a:p>
          <a:p>
            <a:pPr lvl="1"/>
            <a:r>
              <a:rPr lang="en-US" dirty="0"/>
              <a:t>We learn together</a:t>
            </a:r>
          </a:p>
          <a:p>
            <a:pPr lvl="1"/>
            <a:r>
              <a:rPr lang="en-US" dirty="0"/>
              <a:t>We help each other &amp; the boating community</a:t>
            </a:r>
          </a:p>
          <a:p>
            <a:r>
              <a:rPr lang="en-US" dirty="0"/>
              <a:t>We are welcoming and inclusive</a:t>
            </a:r>
          </a:p>
        </p:txBody>
      </p:sp>
    </p:spTree>
    <p:extLst>
      <p:ext uri="{BB962C8B-B14F-4D97-AF65-F5344CB8AC3E}">
        <p14:creationId xmlns:p14="http://schemas.microsoft.com/office/powerpoint/2010/main" val="275556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f5dd3b5eab04799935286d652a75b776e2b83c"/>
  <p:tag name="ISPRING_RESOURCE_PATHS_HASH_PRESENTER" val="39191712ec31c5d152a6e1864739caf612d62d7f"/>
</p:tagLst>
</file>

<file path=ppt/theme/theme1.xml><?xml version="1.0" encoding="utf-8"?>
<a:theme xmlns:a="http://schemas.openxmlformats.org/drawingml/2006/main" name="New Wave">
  <a:themeElements>
    <a:clrScheme name="SolStrat Briefing.po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olStrat Briefing.po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olStrat Briefing.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SolStrat Briefing.po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olStrat Briefing.po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olStrat Briefing.po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olStrat Briefing.po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SolStrat Briefing.po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BC Template" id="{05B1D7F9-0800-4DD2-B935-9DE2F153286A}" vid="{A8F88CE3-31AF-4D7A-A295-4051AE06C3B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ABC Template v2</Template>
  <TotalTime>130</TotalTime>
  <Words>891</Words>
  <Application>Microsoft Office PowerPoint</Application>
  <PresentationFormat>Letter Paper (8.5x11 in)</PresentationFormat>
  <Paragraphs>181</Paragraphs>
  <Slides>21</Slides>
  <Notes>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Comic Sans MS</vt:lpstr>
      <vt:lpstr>Times New Roman</vt:lpstr>
      <vt:lpstr>Wingdings</vt:lpstr>
      <vt:lpstr>New Wave</vt:lpstr>
      <vt:lpstr>America’s Boating Club®</vt:lpstr>
      <vt:lpstr>We All Seem to Recognize</vt:lpstr>
      <vt:lpstr>Historical Market Segment</vt:lpstr>
      <vt:lpstr>Growth Markets</vt:lpstr>
      <vt:lpstr>Growth Market</vt:lpstr>
      <vt:lpstr>Growth Market Descriptors</vt:lpstr>
      <vt:lpstr>Stretch Market Segment</vt:lpstr>
      <vt:lpstr>Market Segment Focus</vt:lpstr>
      <vt:lpstr>A New Public Image Is Required</vt:lpstr>
      <vt:lpstr>Enthusiastic Support</vt:lpstr>
      <vt:lpstr>Marketing Message</vt:lpstr>
      <vt:lpstr>Example: Recruiting Video</vt:lpstr>
      <vt:lpstr>Use of the New Name and Logo</vt:lpstr>
      <vt:lpstr>Example: Full Ad Brings It All Together</vt:lpstr>
      <vt:lpstr>Guidance for Squadrons: Marketing Guidebook</vt:lpstr>
      <vt:lpstr>Logo Usage</vt:lpstr>
      <vt:lpstr>Squadron Trade/Marketing Name</vt:lpstr>
      <vt:lpstr>Protect Your Trade Name</vt:lpstr>
      <vt:lpstr>Next Steps</vt:lpstr>
      <vt:lpstr>When?</vt:lpstr>
      <vt:lpstr>For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Paul Mermelstein</dc:creator>
  <cp:lastModifiedBy>Ron Jones</cp:lastModifiedBy>
  <cp:revision>224</cp:revision>
  <cp:lastPrinted>1999-02-11T20:37:06Z</cp:lastPrinted>
  <dcterms:created xsi:type="dcterms:W3CDTF">2014-04-13T20:07:38Z</dcterms:created>
  <dcterms:modified xsi:type="dcterms:W3CDTF">2019-10-20T23:00:35Z</dcterms:modified>
</cp:coreProperties>
</file>