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47" r:id="rId4"/>
    <p:sldId id="275" r:id="rId5"/>
    <p:sldId id="264" r:id="rId6"/>
    <p:sldId id="276" r:id="rId7"/>
    <p:sldId id="267" r:id="rId8"/>
    <p:sldId id="341" r:id="rId9"/>
    <p:sldId id="342" r:id="rId10"/>
    <p:sldId id="270" r:id="rId11"/>
    <p:sldId id="268" r:id="rId12"/>
    <p:sldId id="261" r:id="rId13"/>
    <p:sldId id="262" r:id="rId14"/>
    <p:sldId id="263" r:id="rId15"/>
    <p:sldId id="269" r:id="rId16"/>
    <p:sldId id="343" r:id="rId17"/>
    <p:sldId id="265" r:id="rId18"/>
    <p:sldId id="266" r:id="rId19"/>
    <p:sldId id="344" r:id="rId20"/>
  </p:sldIdLst>
  <p:sldSz cx="9144000" cy="6858000" type="letter"/>
  <p:notesSz cx="6858000" cy="9313863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ay K. Sandhi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D12C35"/>
    <a:srgbClr val="40566C"/>
    <a:srgbClr val="009BBB"/>
    <a:srgbClr val="00C3CC"/>
    <a:srgbClr val="00BCD0"/>
    <a:srgbClr val="00B7D0"/>
    <a:srgbClr val="00A4BB"/>
    <a:srgbClr val="007399"/>
    <a:srgbClr val="DC0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081" autoAdjust="0"/>
  </p:normalViewPr>
  <p:slideViewPr>
    <p:cSldViewPr snapToGrid="0">
      <p:cViewPr varScale="1">
        <p:scale>
          <a:sx n="88" d="100"/>
          <a:sy n="88" d="100"/>
        </p:scale>
        <p:origin x="1144" y="44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B655287-1F3F-4195-B8E1-7B154687B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DEEFB85-347C-4330-B72D-2C338817EE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4850"/>
            <a:ext cx="4640262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1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picture always haunts me. It was taken by Astronaut William Anders on the Apollo 11 Moon mission.</a:t>
            </a:r>
          </a:p>
          <a:p>
            <a:r>
              <a:rPr lang="en-US" dirty="0"/>
              <a:t>It conjures up two ideas I think we should always take into consideration,</a:t>
            </a:r>
          </a:p>
          <a:p>
            <a:pPr marL="228600" indent="-228600">
              <a:buAutoNum type="arabicParenR"/>
            </a:pPr>
            <a:r>
              <a:rPr lang="en-US" dirty="0"/>
              <a:t>To always look at things from a different perspective</a:t>
            </a:r>
          </a:p>
          <a:p>
            <a:pPr marL="228600" indent="-228600">
              <a:buAutoNum type="arabicParenR"/>
            </a:pPr>
            <a:r>
              <a:rPr lang="en-US" dirty="0"/>
              <a:t>We are all a part of this universe and are more alike than we are different</a:t>
            </a:r>
          </a:p>
          <a:p>
            <a:r>
              <a:rPr lang="en-US" dirty="0"/>
              <a:t>This is what the Marketing Committee has tried to do this year with all of the strategies we have implemented.</a:t>
            </a:r>
          </a:p>
          <a:p>
            <a:r>
              <a:rPr lang="en-US" dirty="0"/>
              <a:t>I encourage you to think “outside this world” as we consider the path our organization will take over the next few years.</a:t>
            </a:r>
          </a:p>
          <a:p>
            <a:r>
              <a:rPr lang="en-US" dirty="0"/>
              <a:t>Here is the 5 point strategy MarCom has used this year to attract new members from a National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MarCom has just received a grant from the Educational Fund to construct a new Americas Boating Club® mobile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task force is being formed to begin work right after this Governing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need input for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Goal to have it available by Saltgrass 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EFB85-347C-4330-B72D-2C338817EE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220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6125" y="1338263"/>
            <a:ext cx="3781983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4413" y="1338263"/>
            <a:ext cx="3783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799"/>
            <a:ext cx="7772400" cy="45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1" r:id="rId3"/>
    <p:sldLayoutId id="2147483657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399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•"/>
        <a:defRPr sz="3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alibri" panose="020F0502020204030204" pitchFamily="34" charset="0"/>
        <a:buChar char="‾"/>
        <a:defRPr sz="3200">
          <a:solidFill>
            <a:schemeClr val="tx1"/>
          </a:solidFill>
          <a:latin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Calibri" panose="020F0502020204030204" pitchFamily="34" charset="0"/>
        <a:buChar char="⁰"/>
        <a:defRPr sz="2400">
          <a:solidFill>
            <a:schemeClr val="tx1"/>
          </a:solidFill>
          <a:latin typeface="Calibri" pitchFamily="34" charset="0"/>
        </a:defRPr>
      </a:lvl4pPr>
      <a:lvl5pPr marL="154305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7281" y="1622834"/>
            <a:ext cx="7772400" cy="1143000"/>
          </a:xfrm>
        </p:spPr>
        <p:txBody>
          <a:bodyPr/>
          <a:lstStyle/>
          <a:p>
            <a:r>
              <a:rPr lang="en-US" dirty="0"/>
              <a:t>Report of the Marketing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453081" y="3215867"/>
            <a:ext cx="6400800" cy="1752600"/>
          </a:xfrm>
        </p:spPr>
        <p:txBody>
          <a:bodyPr/>
          <a:lstStyle/>
          <a:p>
            <a:r>
              <a:rPr lang="en-US" dirty="0"/>
              <a:t>Fall Governing Board</a:t>
            </a:r>
          </a:p>
          <a:p>
            <a:r>
              <a:rPr lang="en-US" dirty="0"/>
              <a:t>Sept 14, 2019</a:t>
            </a:r>
          </a:p>
          <a:p>
            <a:r>
              <a:rPr lang="en-US" dirty="0"/>
              <a:t>Louisville, 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C5DF0-A8BA-4EDF-B309-E475969CF7D5}"/>
              </a:ext>
            </a:extLst>
          </p:cNvPr>
          <p:cNvSpPr txBox="1"/>
          <p:nvPr/>
        </p:nvSpPr>
        <p:spPr>
          <a:xfrm>
            <a:off x="4572000" y="5341544"/>
            <a:ext cx="3815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Prepared by R/C Shirley Heald, AP</a:t>
            </a:r>
          </a:p>
        </p:txBody>
      </p:sp>
    </p:spTree>
    <p:extLst>
      <p:ext uri="{BB962C8B-B14F-4D97-AF65-F5344CB8AC3E}">
        <p14:creationId xmlns:p14="http://schemas.microsoft.com/office/powerpoint/2010/main" val="254950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9D56-9D68-4AF6-826C-B25DF04A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5138"/>
            <a:ext cx="7772400" cy="838200"/>
          </a:xfrm>
        </p:spPr>
        <p:txBody>
          <a:bodyPr/>
          <a:lstStyle/>
          <a:p>
            <a:r>
              <a:rPr lang="en-US" dirty="0"/>
              <a:t>Considers the Following in all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5ED8-D104-49AC-852F-030E0F3E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Target audience of social adventurers and outdoor enthusiasts</a:t>
            </a:r>
          </a:p>
          <a:p>
            <a:pPr lvl="1"/>
            <a:r>
              <a:rPr lang="en-US" sz="2400" dirty="0"/>
              <a:t>All types of boaters, power, sail, fishing, human power</a:t>
            </a:r>
          </a:p>
          <a:p>
            <a:pPr lvl="1"/>
            <a:r>
              <a:rPr lang="en-US" sz="2400" dirty="0"/>
              <a:t>45-60 Age range</a:t>
            </a:r>
          </a:p>
          <a:p>
            <a:pPr lvl="1"/>
            <a:r>
              <a:rPr lang="en-US" sz="2400" dirty="0"/>
              <a:t>Diversity in all photos</a:t>
            </a:r>
          </a:p>
          <a:p>
            <a:pPr lvl="1"/>
            <a:r>
              <a:rPr lang="en-US" sz="2400" dirty="0"/>
              <a:t>Folks having fun</a:t>
            </a:r>
          </a:p>
          <a:p>
            <a:pPr lvl="1"/>
            <a:r>
              <a:rPr lang="en-US" sz="2400" dirty="0"/>
              <a:t>Wearing life jackets</a:t>
            </a:r>
          </a:p>
          <a:p>
            <a:pPr lvl="1"/>
            <a:r>
              <a:rPr lang="en-US" sz="2400" dirty="0"/>
              <a:t>High resolution pictures</a:t>
            </a:r>
          </a:p>
          <a:p>
            <a:pPr lvl="1"/>
            <a:r>
              <a:rPr lang="en-US" sz="2400" dirty="0"/>
              <a:t>Minimizing alcohol consumption</a:t>
            </a:r>
          </a:p>
        </p:txBody>
      </p:sp>
    </p:spTree>
    <p:extLst>
      <p:ext uri="{BB962C8B-B14F-4D97-AF65-F5344CB8AC3E}">
        <p14:creationId xmlns:p14="http://schemas.microsoft.com/office/powerpoint/2010/main" val="35197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1B861D-721A-4002-86BC-CCEC0F03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6" y="1280160"/>
            <a:ext cx="7757768" cy="1952095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5B9E5A-39F3-485A-BDC6-44664DE4461F}"/>
              </a:ext>
            </a:extLst>
          </p:cNvPr>
          <p:cNvSpPr/>
          <p:nvPr/>
        </p:nvSpPr>
        <p:spPr bwMode="auto">
          <a:xfrm>
            <a:off x="0" y="0"/>
            <a:ext cx="9144000" cy="12801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66102-6A8B-4B35-B308-AE606FB9273A}"/>
              </a:ext>
            </a:extLst>
          </p:cNvPr>
          <p:cNvSpPr/>
          <p:nvPr/>
        </p:nvSpPr>
        <p:spPr bwMode="auto">
          <a:xfrm>
            <a:off x="4689" y="5984524"/>
            <a:ext cx="9144000" cy="8734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 – Home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65CB7-1842-4996-B632-D1060E6D2DDE}"/>
              </a:ext>
            </a:extLst>
          </p:cNvPr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26B1-E09D-4792-9342-CD39B46B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1.52824 " pathEditMode="relative" rAng="0" ptsTypes="AA">
                                      <p:cBhvr>
                                        <p:cTn id="6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1B861D-721A-4002-86BC-CCEC0F03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6" y="1280160"/>
            <a:ext cx="7757768" cy="1952094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5B9E5A-39F3-485A-BDC6-44664DE4461F}"/>
              </a:ext>
            </a:extLst>
          </p:cNvPr>
          <p:cNvSpPr/>
          <p:nvPr/>
        </p:nvSpPr>
        <p:spPr bwMode="auto">
          <a:xfrm>
            <a:off x="0" y="0"/>
            <a:ext cx="9144000" cy="12801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66102-6A8B-4B35-B308-AE606FB9273A}"/>
              </a:ext>
            </a:extLst>
          </p:cNvPr>
          <p:cNvSpPr/>
          <p:nvPr/>
        </p:nvSpPr>
        <p:spPr bwMode="auto">
          <a:xfrm>
            <a:off x="4689" y="5984524"/>
            <a:ext cx="9144000" cy="8734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 – Learn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65CB7-1842-4996-B632-D1060E6D2DDE}"/>
              </a:ext>
            </a:extLst>
          </p:cNvPr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26B1-E09D-4792-9342-CD39B46B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93958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1B861D-721A-4002-86BC-CCEC0F03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6" y="1280160"/>
            <a:ext cx="7757768" cy="1952094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5B9E5A-39F3-485A-BDC6-44664DE4461F}"/>
              </a:ext>
            </a:extLst>
          </p:cNvPr>
          <p:cNvSpPr/>
          <p:nvPr/>
        </p:nvSpPr>
        <p:spPr bwMode="auto">
          <a:xfrm>
            <a:off x="0" y="0"/>
            <a:ext cx="9144000" cy="12801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66102-6A8B-4B35-B308-AE606FB9273A}"/>
              </a:ext>
            </a:extLst>
          </p:cNvPr>
          <p:cNvSpPr/>
          <p:nvPr/>
        </p:nvSpPr>
        <p:spPr bwMode="auto">
          <a:xfrm>
            <a:off x="4689" y="5984524"/>
            <a:ext cx="9144000" cy="8734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 – Engage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65CB7-1842-4996-B632-D1060E6D2DDE}"/>
              </a:ext>
            </a:extLst>
          </p:cNvPr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26B1-E09D-4792-9342-CD39B46B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1.69606 " pathEditMode="relative" rAng="0" ptsTypes="AA">
                                      <p:cBhvr>
                                        <p:cTn id="6" dur="10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1B861D-721A-4002-86BC-CCEC0F03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6" y="1280160"/>
            <a:ext cx="7757768" cy="1952094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5B9E5A-39F3-485A-BDC6-44664DE4461F}"/>
              </a:ext>
            </a:extLst>
          </p:cNvPr>
          <p:cNvSpPr/>
          <p:nvPr/>
        </p:nvSpPr>
        <p:spPr bwMode="auto">
          <a:xfrm>
            <a:off x="0" y="0"/>
            <a:ext cx="9144000" cy="12801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66102-6A8B-4B35-B308-AE606FB9273A}"/>
              </a:ext>
            </a:extLst>
          </p:cNvPr>
          <p:cNvSpPr/>
          <p:nvPr/>
        </p:nvSpPr>
        <p:spPr bwMode="auto">
          <a:xfrm>
            <a:off x="4689" y="5984524"/>
            <a:ext cx="9144000" cy="8734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 – Connect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65CB7-1842-4996-B632-D1060E6D2DDE}"/>
              </a:ext>
            </a:extLst>
          </p:cNvPr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26B1-E09D-4792-9342-CD39B46B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1.36018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1B861D-721A-4002-86BC-CCEC0F03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16" y="1280160"/>
            <a:ext cx="7757768" cy="1952094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5B9E5A-39F3-485A-BDC6-44664DE4461F}"/>
              </a:ext>
            </a:extLst>
          </p:cNvPr>
          <p:cNvSpPr/>
          <p:nvPr/>
        </p:nvSpPr>
        <p:spPr bwMode="auto">
          <a:xfrm>
            <a:off x="0" y="0"/>
            <a:ext cx="9144000" cy="12801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66102-6A8B-4B35-B308-AE606FB9273A}"/>
              </a:ext>
            </a:extLst>
          </p:cNvPr>
          <p:cNvSpPr/>
          <p:nvPr/>
        </p:nvSpPr>
        <p:spPr bwMode="auto">
          <a:xfrm>
            <a:off x="4689" y="5984524"/>
            <a:ext cx="9144000" cy="87347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Update – Join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65CB7-1842-4996-B632-D1060E6D2DDE}"/>
              </a:ext>
            </a:extLst>
          </p:cNvPr>
          <p:cNvCxnSpPr/>
          <p:nvPr/>
        </p:nvCxnSpPr>
        <p:spPr bwMode="auto">
          <a:xfrm flipV="1">
            <a:off x="678484" y="6027725"/>
            <a:ext cx="7772400" cy="14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26B1-E09D-4792-9342-CD39B46B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417" y="6163664"/>
            <a:ext cx="3833165" cy="6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79953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F59-6922-4936-BC42-1B0F5ED8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Language Ad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5F88-2DCB-4407-97C1-09A78B5E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 individuals with browsers set to Spanish</a:t>
            </a:r>
          </a:p>
          <a:p>
            <a:r>
              <a:rPr lang="en-US" dirty="0"/>
              <a:t>Digital marketing campaign in select markets</a:t>
            </a:r>
          </a:p>
          <a:p>
            <a:r>
              <a:rPr lang="en-US" dirty="0"/>
              <a:t>Reached over 15M viewers</a:t>
            </a:r>
          </a:p>
          <a:p>
            <a:r>
              <a:rPr lang="en-US" dirty="0"/>
              <a:t>Created a lot of dialogue in this demographic</a:t>
            </a:r>
          </a:p>
          <a:p>
            <a:r>
              <a:rPr lang="en-US" dirty="0"/>
              <a:t>Still need to keep knocking on the door</a:t>
            </a:r>
          </a:p>
        </p:txBody>
      </p:sp>
    </p:spTree>
    <p:extLst>
      <p:ext uri="{BB962C8B-B14F-4D97-AF65-F5344CB8AC3E}">
        <p14:creationId xmlns:p14="http://schemas.microsoft.com/office/powerpoint/2010/main" val="204043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92D39-F922-4B7B-AF5B-54B4D9CF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00" y="2000176"/>
            <a:ext cx="3810196" cy="317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61E30-C4AD-472A-A63F-93373BF2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00" y="2000176"/>
            <a:ext cx="3810196" cy="3175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D0C4F-A0E0-4587-973A-28E03BB3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04" y="2000176"/>
            <a:ext cx="3810196" cy="3175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0D92F-BCCC-4841-8794-1D3EF9A31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04" y="2000176"/>
            <a:ext cx="3810196" cy="3175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EAF9C-97E5-4EDD-AC88-55455CCA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Ad Campaign – Carmen</a:t>
            </a:r>
          </a:p>
        </p:txBody>
      </p:sp>
    </p:spTree>
    <p:extLst>
      <p:ext uri="{BB962C8B-B14F-4D97-AF65-F5344CB8AC3E}">
        <p14:creationId xmlns:p14="http://schemas.microsoft.com/office/powerpoint/2010/main" val="37147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92D39-F922-4B7B-AF5B-54B4D9CF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00" y="2000176"/>
            <a:ext cx="3810196" cy="317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61E30-C4AD-472A-A63F-93373BF2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00" y="2000176"/>
            <a:ext cx="3810196" cy="3175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D0C4F-A0E0-4587-973A-28E03BB3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03" y="2000176"/>
            <a:ext cx="3810196" cy="3175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0D92F-BCCC-4841-8794-1D3EF9A31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04" y="2000176"/>
            <a:ext cx="3810196" cy="3175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EAF9C-97E5-4EDD-AC88-55455CCA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Ad Campaign – Diego</a:t>
            </a:r>
          </a:p>
        </p:txBody>
      </p:sp>
    </p:spTree>
    <p:extLst>
      <p:ext uri="{BB962C8B-B14F-4D97-AF65-F5344CB8AC3E}">
        <p14:creationId xmlns:p14="http://schemas.microsoft.com/office/powerpoint/2010/main" val="15729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DFB2-D554-44FB-B2ED-B3A1E743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751840"/>
            <a:ext cx="7772400" cy="838200"/>
          </a:xfrm>
        </p:spPr>
        <p:txBody>
          <a:bodyPr/>
          <a:lstStyle/>
          <a:p>
            <a:r>
              <a:rPr lang="en-US" sz="3600" dirty="0"/>
              <a:t>What’s Next?</a:t>
            </a:r>
            <a:br>
              <a:rPr lang="en-US" sz="3600" dirty="0"/>
            </a:br>
            <a:r>
              <a:rPr lang="en-US" sz="3600" dirty="0"/>
              <a:t>America’s Boating Club Mobile App!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C245111-2476-4CC2-8B16-B88164EC6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371600"/>
            <a:ext cx="2651760" cy="5303520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AF394-F52E-4340-AF3C-5BF71D270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890" y="3337560"/>
            <a:ext cx="1885950" cy="1371600"/>
          </a:xfrm>
          <a:prstGeom prst="rect">
            <a:avLst/>
          </a:prstGeom>
          <a:scene3d>
            <a:camera prst="isometricTopUp"/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395772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838200"/>
          </a:xfrm>
        </p:spPr>
        <p:txBody>
          <a:bodyPr/>
          <a:lstStyle/>
          <a:p>
            <a:r>
              <a:rPr lang="en-US" dirty="0"/>
              <a:t>Earthrise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C171CA3-ED44-4D6A-974E-3D821A299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932" y="914400"/>
            <a:ext cx="62416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6887-E9CB-48A3-998A-2646635A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Tagline Trademark Status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0C817AC-C647-430D-933E-38A40E808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9412"/>
            <a:ext cx="6400800" cy="4114800"/>
          </a:xfrm>
        </p:spPr>
      </p:pic>
    </p:spTree>
    <p:extLst>
      <p:ext uri="{BB962C8B-B14F-4D97-AF65-F5344CB8AC3E}">
        <p14:creationId xmlns:p14="http://schemas.microsoft.com/office/powerpoint/2010/main" val="260682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E7F0E-5B04-4CE5-9CA0-C3A1862C7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808" y="933512"/>
            <a:ext cx="4629184" cy="35361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2E4706-3176-4F17-B906-C409C4588A5D}"/>
              </a:ext>
            </a:extLst>
          </p:cNvPr>
          <p:cNvGrpSpPr/>
          <p:nvPr/>
        </p:nvGrpSpPr>
        <p:grpSpPr>
          <a:xfrm>
            <a:off x="3444130" y="2050530"/>
            <a:ext cx="2258870" cy="381479"/>
            <a:chOff x="3444130" y="2050530"/>
            <a:chExt cx="2258870" cy="381479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44BD333A-6503-4EBF-B5B9-2DD96737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130" y="2050530"/>
              <a:ext cx="2258870" cy="381479"/>
            </a:xfrm>
            <a:prstGeom prst="rect">
              <a:avLst/>
            </a:prstGeom>
            <a:effectLst>
              <a:outerShdw blurRad="177800" dir="5400000" sx="75000" sy="75000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1C40B3FD-DEBA-4770-B496-27B4FA91FA4A}"/>
                </a:ext>
              </a:extLst>
            </p:cNvPr>
            <p:cNvSpPr txBox="1">
              <a:spLocks/>
            </p:cNvSpPr>
            <p:nvPr/>
          </p:nvSpPr>
          <p:spPr>
            <a:xfrm>
              <a:off x="3936155" y="2084930"/>
              <a:ext cx="1268084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chemeClr val="bg1"/>
                  </a:solidFill>
                </a:rPr>
                <a:t>ATTRACT</a:t>
              </a:r>
              <a:endParaRPr lang="en-US" sz="1300" b="1" kern="0" dirty="0">
                <a:solidFill>
                  <a:srgbClr val="40566C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F30222-BB6C-454F-936A-B8046798A353}"/>
              </a:ext>
            </a:extLst>
          </p:cNvPr>
          <p:cNvGrpSpPr/>
          <p:nvPr/>
        </p:nvGrpSpPr>
        <p:grpSpPr>
          <a:xfrm>
            <a:off x="3589864" y="2566236"/>
            <a:ext cx="1967403" cy="381479"/>
            <a:chOff x="3589864" y="2566236"/>
            <a:chExt cx="1967403" cy="3814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A9C832-3805-47CF-AE47-63F12F87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864" y="2566236"/>
              <a:ext cx="1967403" cy="381479"/>
            </a:xfrm>
            <a:prstGeom prst="rect">
              <a:avLst/>
            </a:prstGeom>
            <a:effectLst>
              <a:outerShdw blurRad="177800" dir="5400000" sx="75000" sy="75000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362E2A5D-13AF-4BD8-AA23-4E76CC5AD29C}"/>
                </a:ext>
              </a:extLst>
            </p:cNvPr>
            <p:cNvSpPr txBox="1">
              <a:spLocks/>
            </p:cNvSpPr>
            <p:nvPr/>
          </p:nvSpPr>
          <p:spPr>
            <a:xfrm>
              <a:off x="3936155" y="2600896"/>
              <a:ext cx="1268084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INTEREST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5BF009-FF03-43CA-9C10-F7A1FC1782EF}"/>
              </a:ext>
            </a:extLst>
          </p:cNvPr>
          <p:cNvGrpSpPr/>
          <p:nvPr/>
        </p:nvGrpSpPr>
        <p:grpSpPr>
          <a:xfrm>
            <a:off x="3731311" y="3081942"/>
            <a:ext cx="1684508" cy="377193"/>
            <a:chOff x="3731311" y="3081942"/>
            <a:chExt cx="1684508" cy="3771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04B969-5ADA-44D1-B379-643A0AD9D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311" y="3081942"/>
              <a:ext cx="1684508" cy="377193"/>
            </a:xfrm>
            <a:prstGeom prst="rect">
              <a:avLst/>
            </a:prstGeom>
            <a:effectLst>
              <a:outerShdw blurRad="177800" dir="5400000" sx="75000" sy="75000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C03D3073-46D7-447E-B618-5DF0F8C923EB}"/>
                </a:ext>
              </a:extLst>
            </p:cNvPr>
            <p:cNvSpPr txBox="1">
              <a:spLocks/>
            </p:cNvSpPr>
            <p:nvPr/>
          </p:nvSpPr>
          <p:spPr>
            <a:xfrm>
              <a:off x="3936155" y="3122750"/>
              <a:ext cx="1268084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ENGAGE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C0CD07-3939-4479-96FE-E12D911D7E6D}"/>
              </a:ext>
            </a:extLst>
          </p:cNvPr>
          <p:cNvGrpSpPr/>
          <p:nvPr/>
        </p:nvGrpSpPr>
        <p:grpSpPr>
          <a:xfrm>
            <a:off x="3877044" y="3593363"/>
            <a:ext cx="1393042" cy="377193"/>
            <a:chOff x="3877044" y="3593363"/>
            <a:chExt cx="1393042" cy="3771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EEF3E6-51E9-4CB8-A115-186090632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044" y="3593363"/>
              <a:ext cx="1393042" cy="377193"/>
            </a:xfrm>
            <a:prstGeom prst="rect">
              <a:avLst/>
            </a:prstGeom>
            <a:effectLst>
              <a:outerShdw blurRad="114300" dir="5400000" sx="75000" sy="75000" rotWithShape="0">
                <a:prstClr val="black">
                  <a:alpha val="50000"/>
                </a:prstClr>
              </a:outerShdw>
            </a:effectLst>
          </p:spPr>
        </p:pic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FF9AA16A-3BDC-4708-937A-6EF0088D87BB}"/>
                </a:ext>
              </a:extLst>
            </p:cNvPr>
            <p:cNvSpPr txBox="1">
              <a:spLocks/>
            </p:cNvSpPr>
            <p:nvPr/>
          </p:nvSpPr>
          <p:spPr>
            <a:xfrm>
              <a:off x="3936155" y="3629204"/>
              <a:ext cx="1268084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chemeClr val="bg1"/>
                  </a:solidFill>
                </a:rPr>
                <a:t>CONNECT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Membership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58AD86-2A71-4C49-ADCA-1BBF7060D062}"/>
              </a:ext>
            </a:extLst>
          </p:cNvPr>
          <p:cNvSpPr txBox="1">
            <a:spLocks/>
          </p:cNvSpPr>
          <p:nvPr/>
        </p:nvSpPr>
        <p:spPr>
          <a:xfrm>
            <a:off x="2438143" y="1427764"/>
            <a:ext cx="4264108" cy="42846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1500" b="1" kern="0" dirty="0">
                <a:solidFill>
                  <a:srgbClr val="40566C"/>
                </a:solidFill>
              </a:rPr>
              <a:t>5-POINT NATIONAL MARKETING STRATEGY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F38F6A9-F041-4671-9DEB-CAF2B3C72375}"/>
              </a:ext>
            </a:extLst>
          </p:cNvPr>
          <p:cNvSpPr txBox="1">
            <a:spLocks/>
          </p:cNvSpPr>
          <p:nvPr/>
        </p:nvSpPr>
        <p:spPr>
          <a:xfrm>
            <a:off x="6083614" y="4910500"/>
            <a:ext cx="2376505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kern="0" dirty="0">
                <a:solidFill>
                  <a:srgbClr val="40566C"/>
                </a:solidFill>
              </a:rPr>
              <a:t>Providing Activities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9EB16E-00C1-478A-8C0A-DC4903D39F62}"/>
              </a:ext>
            </a:extLst>
          </p:cNvPr>
          <p:cNvGrpSpPr/>
          <p:nvPr/>
        </p:nvGrpSpPr>
        <p:grpSpPr>
          <a:xfrm>
            <a:off x="5170805" y="2047827"/>
            <a:ext cx="3246862" cy="274320"/>
            <a:chOff x="5170805" y="2047827"/>
            <a:chExt cx="3246862" cy="2743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DB262B-4E3D-4383-88F7-81211E59F6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0805" y="2219417"/>
              <a:ext cx="105230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566C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64A52200-E466-4B35-A519-B71911AC6A2E}"/>
                </a:ext>
              </a:extLst>
            </p:cNvPr>
            <p:cNvSpPr txBox="1">
              <a:spLocks/>
            </p:cNvSpPr>
            <p:nvPr/>
          </p:nvSpPr>
          <p:spPr>
            <a:xfrm>
              <a:off x="6223107" y="2047827"/>
              <a:ext cx="2194560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Phase 2 Ad Campaign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1AFDD8-DBD0-429E-98F7-6CD9AEEF3DF8}"/>
              </a:ext>
            </a:extLst>
          </p:cNvPr>
          <p:cNvGrpSpPr/>
          <p:nvPr/>
        </p:nvGrpSpPr>
        <p:grpSpPr>
          <a:xfrm>
            <a:off x="5170805" y="2563793"/>
            <a:ext cx="3246862" cy="274320"/>
            <a:chOff x="5170805" y="2563793"/>
            <a:chExt cx="3246862" cy="2743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BAA825-40E1-436E-8788-8EA5E367C6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0805" y="2731856"/>
              <a:ext cx="105230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566C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2E699491-45F6-4E32-874D-A10B4358B7D1}"/>
                </a:ext>
              </a:extLst>
            </p:cNvPr>
            <p:cNvSpPr txBox="1">
              <a:spLocks/>
            </p:cNvSpPr>
            <p:nvPr/>
          </p:nvSpPr>
          <p:spPr>
            <a:xfrm>
              <a:off x="6223107" y="2563793"/>
              <a:ext cx="2194560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New Website / Call to Action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9A24D6-1DB2-4083-B26E-5EB2178473A3}"/>
              </a:ext>
            </a:extLst>
          </p:cNvPr>
          <p:cNvGrpSpPr/>
          <p:nvPr/>
        </p:nvGrpSpPr>
        <p:grpSpPr>
          <a:xfrm>
            <a:off x="5170805" y="3085647"/>
            <a:ext cx="3492910" cy="274320"/>
            <a:chOff x="5170805" y="3085647"/>
            <a:chExt cx="3492910" cy="2743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97C0C3-5731-4225-8305-02D77F0B34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0805" y="3244295"/>
              <a:ext cx="105230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566C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A254D180-0C5D-440C-94E6-163C12CA1F96}"/>
                </a:ext>
              </a:extLst>
            </p:cNvPr>
            <p:cNvSpPr txBox="1">
              <a:spLocks/>
            </p:cNvSpPr>
            <p:nvPr/>
          </p:nvSpPr>
          <p:spPr>
            <a:xfrm>
              <a:off x="6223106" y="3085647"/>
              <a:ext cx="2440609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Collateral / POP / Face to Face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0E3EA2-26B3-43A3-A5A7-13750881C86D}"/>
              </a:ext>
            </a:extLst>
          </p:cNvPr>
          <p:cNvGrpSpPr/>
          <p:nvPr/>
        </p:nvGrpSpPr>
        <p:grpSpPr>
          <a:xfrm>
            <a:off x="5170805" y="3592101"/>
            <a:ext cx="3246862" cy="274320"/>
            <a:chOff x="5170805" y="3592101"/>
            <a:chExt cx="3246862" cy="2743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503C25-A2F2-49E5-B71F-D45EA22E95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70805" y="3765525"/>
              <a:ext cx="105230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40566C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BAC3E608-4CF9-41DF-B08F-856CA44FD944}"/>
                </a:ext>
              </a:extLst>
            </p:cNvPr>
            <p:cNvSpPr txBox="1">
              <a:spLocks/>
            </p:cNvSpPr>
            <p:nvPr/>
          </p:nvSpPr>
          <p:spPr>
            <a:xfrm>
              <a:off x="6223107" y="3592101"/>
              <a:ext cx="2194560" cy="27432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5000"/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085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50000"/>
                <a:buFont typeface="Calibri" panose="020F0502020204030204" pitchFamily="34" charset="0"/>
                <a:buChar char="‾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4287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60000"/>
                <a:buFont typeface="Calibri" panose="020F0502020204030204" pitchFamily="34" charset="0"/>
                <a:buChar char="⁰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15430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2288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6860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432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0045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ts val="2600"/>
                </a:spcBef>
                <a:buNone/>
              </a:pPr>
              <a:r>
                <a:rPr lang="en-US" sz="1300" b="1" kern="0" dirty="0">
                  <a:solidFill>
                    <a:srgbClr val="40566C"/>
                  </a:solidFill>
                </a:rPr>
                <a:t>Social Media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3121CFC-D319-4029-A669-79802E122FFF}"/>
              </a:ext>
            </a:extLst>
          </p:cNvPr>
          <p:cNvSpPr txBox="1">
            <a:spLocks/>
          </p:cNvSpPr>
          <p:nvPr/>
        </p:nvSpPr>
        <p:spPr>
          <a:xfrm>
            <a:off x="6083614" y="5121065"/>
            <a:ext cx="2376505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kern="0" dirty="0">
                <a:solidFill>
                  <a:srgbClr val="40566C"/>
                </a:solidFill>
              </a:rPr>
              <a:t>Mentoring</a:t>
            </a:r>
            <a:endParaRPr lang="en-US" sz="1300" b="1" kern="0" dirty="0">
              <a:solidFill>
                <a:srgbClr val="D12C35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8479C1B-EE00-4EB5-A238-1A84712D6E72}"/>
              </a:ext>
            </a:extLst>
          </p:cNvPr>
          <p:cNvSpPr txBox="1">
            <a:spLocks/>
          </p:cNvSpPr>
          <p:nvPr/>
        </p:nvSpPr>
        <p:spPr>
          <a:xfrm>
            <a:off x="6083614" y="5331629"/>
            <a:ext cx="2376505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kern="0" dirty="0">
                <a:solidFill>
                  <a:srgbClr val="40566C"/>
                </a:solidFill>
              </a:rPr>
              <a:t>Inclusion</a:t>
            </a:r>
            <a:endParaRPr lang="en-US" sz="1300" b="1" kern="0" dirty="0">
              <a:solidFill>
                <a:srgbClr val="D12C35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BC3F6EA-9855-4BAC-9CD3-AD69EC66053F}"/>
              </a:ext>
            </a:extLst>
          </p:cNvPr>
          <p:cNvSpPr txBox="1">
            <a:spLocks/>
          </p:cNvSpPr>
          <p:nvPr/>
        </p:nvSpPr>
        <p:spPr>
          <a:xfrm>
            <a:off x="6083614" y="4699935"/>
            <a:ext cx="2376505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kern="0" dirty="0">
                <a:solidFill>
                  <a:srgbClr val="40566C"/>
                </a:solidFill>
              </a:rPr>
              <a:t>Demonstrate </a:t>
            </a:r>
            <a:r>
              <a:rPr lang="en-US" sz="1300" b="1" kern="0" dirty="0">
                <a:solidFill>
                  <a:srgbClr val="D12C35"/>
                </a:solidFill>
              </a:rPr>
              <a:t>VALUE </a:t>
            </a:r>
            <a:r>
              <a:rPr lang="en-US" sz="1300" b="1" kern="0" dirty="0">
                <a:solidFill>
                  <a:srgbClr val="40566C"/>
                </a:solidFill>
              </a:rPr>
              <a:t>by</a:t>
            </a:r>
            <a:endParaRPr lang="en-US" sz="1300" b="1" kern="0" dirty="0">
              <a:solidFill>
                <a:srgbClr val="D12C35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4F0A42-CD81-4550-990A-48CC4FD03113}"/>
              </a:ext>
            </a:extLst>
          </p:cNvPr>
          <p:cNvSpPr txBox="1">
            <a:spLocks/>
          </p:cNvSpPr>
          <p:nvPr/>
        </p:nvSpPr>
        <p:spPr>
          <a:xfrm>
            <a:off x="5235534" y="4248538"/>
            <a:ext cx="2286000" cy="365760"/>
          </a:xfrm>
          <a:prstGeom prst="rect">
            <a:avLst/>
          </a:prstGeom>
          <a:solidFill>
            <a:srgbClr val="E4002B"/>
          </a:solidFill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33413" indent="0" algn="ctr">
              <a:buNone/>
            </a:pPr>
            <a:r>
              <a:rPr lang="en-US" sz="1500" b="1" kern="0" dirty="0">
                <a:solidFill>
                  <a:schemeClr val="bg1"/>
                </a:solidFill>
              </a:rPr>
              <a:t>LOCAL CLUBS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AABC6635-45A4-4B90-8FB5-F3EE7E727B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19" y="4317999"/>
            <a:ext cx="1314460" cy="66199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EAFC60E-BE07-4443-9CAE-BF7606712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49" y="4404021"/>
            <a:ext cx="184310" cy="4457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9DDA0F-FF5C-4AF9-A251-0BFF1F12B9E6}"/>
              </a:ext>
            </a:extLst>
          </p:cNvPr>
          <p:cNvSpPr/>
          <p:nvPr/>
        </p:nvSpPr>
        <p:spPr bwMode="auto">
          <a:xfrm>
            <a:off x="4542281" y="4149306"/>
            <a:ext cx="1342826" cy="6051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B08A55F-345C-4059-807B-1CAC8BF90EFD}"/>
              </a:ext>
            </a:extLst>
          </p:cNvPr>
          <p:cNvSpPr txBox="1">
            <a:spLocks/>
          </p:cNvSpPr>
          <p:nvPr/>
        </p:nvSpPr>
        <p:spPr>
          <a:xfrm>
            <a:off x="5919610" y="5000771"/>
            <a:ext cx="2376505" cy="8846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alibri" panose="020F0502020204030204" pitchFamily="34" charset="0"/>
              <a:buChar char="‾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Calibri" panose="020F0502020204030204" pitchFamily="34" charset="0"/>
              <a:buChar char="⁰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00" b="1" kern="0" dirty="0">
                <a:solidFill>
                  <a:srgbClr val="40566C"/>
                </a:solidFill>
              </a:rPr>
              <a:t>If you are not able </a:t>
            </a:r>
            <a:br>
              <a:rPr lang="en-US" sz="1300" b="1" kern="0" dirty="0">
                <a:solidFill>
                  <a:srgbClr val="40566C"/>
                </a:solidFill>
              </a:rPr>
            </a:br>
            <a:r>
              <a:rPr lang="en-US" sz="1300" b="1" kern="0" dirty="0">
                <a:solidFill>
                  <a:srgbClr val="40566C"/>
                </a:solidFill>
              </a:rPr>
              <a:t>to demonstrate value, </a:t>
            </a:r>
            <a:br>
              <a:rPr lang="en-US" sz="1300" b="1" kern="0" dirty="0">
                <a:solidFill>
                  <a:srgbClr val="40566C"/>
                </a:solidFill>
              </a:rPr>
            </a:br>
            <a:r>
              <a:rPr lang="en-US" sz="1300" b="1" kern="0" dirty="0">
                <a:solidFill>
                  <a:srgbClr val="40566C"/>
                </a:solidFill>
              </a:rPr>
              <a:t>they will walk away</a:t>
            </a:r>
            <a:endParaRPr lang="en-US" sz="1300" b="1" kern="0" dirty="0">
              <a:solidFill>
                <a:srgbClr val="D12C35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4BA940-C094-427F-ADEF-C4A0A39F18BA}"/>
              </a:ext>
            </a:extLst>
          </p:cNvPr>
          <p:cNvGrpSpPr/>
          <p:nvPr/>
        </p:nvGrpSpPr>
        <p:grpSpPr>
          <a:xfrm>
            <a:off x="4493996" y="4366839"/>
            <a:ext cx="834435" cy="483691"/>
            <a:chOff x="3516234" y="4366839"/>
            <a:chExt cx="834435" cy="483691"/>
          </a:xfrm>
        </p:grpSpPr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55DEBEFF-8DD9-410E-8584-1881BB3FF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876" y="4366839"/>
              <a:ext cx="262793" cy="483691"/>
            </a:xfrm>
            <a:prstGeom prst="rect">
              <a:avLst/>
            </a:prstGeom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74FCBAB9-62F2-4360-92B2-1EC67E05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055" y="4366839"/>
              <a:ext cx="262793" cy="483691"/>
            </a:xfrm>
            <a:prstGeom prst="rect">
              <a:avLst/>
            </a:prstGeom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C7F62471-7FE1-4F6C-B925-CB4158A3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234" y="4366839"/>
              <a:ext cx="262793" cy="483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1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21076 -0.0009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4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7" grpId="0"/>
      <p:bldP spid="47" grpId="1"/>
      <p:bldP spid="48" grpId="0"/>
      <p:bldP spid="48" grpId="1"/>
      <p:bldP spid="49" grpId="0"/>
      <p:bldP spid="49" grpId="1"/>
      <p:bldP spid="15" grpId="0" animBg="1"/>
      <p:bldP spid="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3DF0-4A25-48BC-9C7B-3A198BC6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National Ad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C667-FAAC-4EF4-8458-EDA58973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1" y="1720361"/>
            <a:ext cx="7772400" cy="4518356"/>
          </a:xfrm>
        </p:spPr>
        <p:txBody>
          <a:bodyPr/>
          <a:lstStyle/>
          <a:p>
            <a:r>
              <a:rPr lang="en-US" dirty="0"/>
              <a:t>“Call to Action”</a:t>
            </a:r>
          </a:p>
          <a:p>
            <a:r>
              <a:rPr lang="en-US" dirty="0"/>
              <a:t>Beyond the class theme</a:t>
            </a:r>
          </a:p>
          <a:p>
            <a:r>
              <a:rPr lang="en-US" dirty="0"/>
              <a:t>100% Digital</a:t>
            </a:r>
          </a:p>
          <a:p>
            <a:r>
              <a:rPr lang="en-US" dirty="0"/>
              <a:t>Will emphasize more social media and </a:t>
            </a:r>
            <a:r>
              <a:rPr lang="en-US" dirty="0" err="1"/>
              <a:t>enewsletter</a:t>
            </a:r>
            <a:r>
              <a:rPr lang="en-US" dirty="0"/>
              <a:t> platforms than print</a:t>
            </a:r>
          </a:p>
          <a:p>
            <a:r>
              <a:rPr lang="en-US" dirty="0"/>
              <a:t>Will show diversity, having fun, and being safe doing it</a:t>
            </a:r>
          </a:p>
        </p:txBody>
      </p:sp>
    </p:spTree>
    <p:extLst>
      <p:ext uri="{BB962C8B-B14F-4D97-AF65-F5344CB8AC3E}">
        <p14:creationId xmlns:p14="http://schemas.microsoft.com/office/powerpoint/2010/main" val="32124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D4D92D39-F922-4B7B-AF5B-54B4D9CF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63" y="1206386"/>
            <a:ext cx="5334274" cy="4445228"/>
          </a:xfrm>
          <a:prstGeom prst="rect">
            <a:avLst/>
          </a:prstGeom>
        </p:spPr>
      </p:pic>
      <p:pic>
        <p:nvPicPr>
          <p:cNvPr id="5" name="Picture 4" descr="A picture containing sky&#10;&#10;Description automatically generated">
            <a:extLst>
              <a:ext uri="{FF2B5EF4-FFF2-40B4-BE49-F238E27FC236}">
                <a16:creationId xmlns:a16="http://schemas.microsoft.com/office/drawing/2014/main" id="{44961E30-C4AD-472A-A63F-93373BF2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63" y="1206386"/>
            <a:ext cx="5334274" cy="4445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E5AC6-BEAF-4DBA-A5FB-C785C66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Ad Campaign</a:t>
            </a:r>
          </a:p>
        </p:txBody>
      </p:sp>
    </p:spTree>
    <p:extLst>
      <p:ext uri="{BB962C8B-B14F-4D97-AF65-F5344CB8AC3E}">
        <p14:creationId xmlns:p14="http://schemas.microsoft.com/office/powerpoint/2010/main" val="26532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02A35B15-77AA-4D55-AB14-F4233E80B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3" y="1671238"/>
            <a:ext cx="4218628" cy="3515523"/>
          </a:xfrm>
          <a:prstGeom prst="rect">
            <a:avLst/>
          </a:prstGeom>
        </p:spPr>
      </p:pic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86B9D261-E284-437A-9626-0D35FBD74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42" y="1671238"/>
            <a:ext cx="4218628" cy="351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2A1B8-7E59-4AE9-9582-79B819F2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Ad Campaign</a:t>
            </a:r>
          </a:p>
        </p:txBody>
      </p:sp>
    </p:spTree>
    <p:extLst>
      <p:ext uri="{BB962C8B-B14F-4D97-AF65-F5344CB8AC3E}">
        <p14:creationId xmlns:p14="http://schemas.microsoft.com/office/powerpoint/2010/main" val="239456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050F-1C20-427F-BC9F-413AC046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Digital Ad Sample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7D0A0-4541-41A4-B6C8-C11B0FF93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08" y="2058621"/>
            <a:ext cx="6934200" cy="904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2F616-CBCE-4E81-AF08-44FAF545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08" y="3421917"/>
            <a:ext cx="692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52C1-9E8A-4DDD-97B7-88AA94D3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America’s Boating Club New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4CEE-B66A-458F-B3B3-715BEA9CA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Builds on Phase I ads with </a:t>
            </a:r>
            <a:r>
              <a:rPr lang="en-US" sz="2800" i="1" dirty="0">
                <a:solidFill>
                  <a:srgbClr val="FF0000"/>
                </a:solidFill>
              </a:rPr>
              <a:t>Learn, Engage, Connect </a:t>
            </a:r>
            <a:r>
              <a:rPr lang="en-US" sz="2800" dirty="0"/>
              <a:t>theme.</a:t>
            </a:r>
          </a:p>
          <a:p>
            <a:r>
              <a:rPr lang="en-US" sz="2800" dirty="0"/>
              <a:t>Phase II ads will now land on a new website designed to have the same look, feel, and message as the ads.</a:t>
            </a:r>
          </a:p>
          <a:p>
            <a:r>
              <a:rPr lang="en-US" sz="2800" dirty="0"/>
              <a:t>Features Nationally Recognized Educational Classes.</a:t>
            </a:r>
          </a:p>
          <a:p>
            <a:r>
              <a:rPr lang="en-US" sz="2800" dirty="0"/>
              <a:t>Features an inclusive, “</a:t>
            </a:r>
            <a:r>
              <a:rPr lang="en-US" sz="2800" i="1" dirty="0"/>
              <a:t>beyond the class” </a:t>
            </a:r>
            <a:r>
              <a:rPr lang="en-US" sz="2800" dirty="0"/>
              <a:t>recreational boating experience at the local club level.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85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ISPRING_RESOURCE_PATHS_HASH_PRESENTER" val="39191712ec31c5d152a6e1864739caf612d62d7f"/>
</p:tagLst>
</file>

<file path=ppt/theme/theme1.xml><?xml version="1.0" encoding="utf-8"?>
<a:theme xmlns:a="http://schemas.openxmlformats.org/drawingml/2006/main" name="New Wave">
  <a:themeElements>
    <a:clrScheme name="SolStrat Briefing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lStrat Briefing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lStrat Briefing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lStrat Briefing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Club PPT Template.pptx" id="{CDA87D8D-C613-4148-B7E5-2D3C44FA0592}" vid="{AEEAB9D8-ADB3-4D9D-87E6-229310FBE4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486</Words>
  <Application>Microsoft Office PowerPoint</Application>
  <PresentationFormat>Letter Paper (8.5x11 in)</PresentationFormat>
  <Paragraphs>78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New Wave</vt:lpstr>
      <vt:lpstr>Report of the Marketing Committee</vt:lpstr>
      <vt:lpstr>Earthrise</vt:lpstr>
      <vt:lpstr>New Tagline Trademark Status</vt:lpstr>
      <vt:lpstr>Driving Membership</vt:lpstr>
      <vt:lpstr>Phase II National Ad Campaign</vt:lpstr>
      <vt:lpstr>Phase II Ad Campaign</vt:lpstr>
      <vt:lpstr>Phase II Ad Campaign</vt:lpstr>
      <vt:lpstr>Animated Digital Ad Sample</vt:lpstr>
      <vt:lpstr>America’s Boating Club New Website</vt:lpstr>
      <vt:lpstr>Considers the Following in all Pictures</vt:lpstr>
      <vt:lpstr>Website Update – Home</vt:lpstr>
      <vt:lpstr>Website Update – Learn</vt:lpstr>
      <vt:lpstr>Website Update – Engage</vt:lpstr>
      <vt:lpstr>Website Update – Connect</vt:lpstr>
      <vt:lpstr>Website Update – Join</vt:lpstr>
      <vt:lpstr>Spanish Language Ad Campaign</vt:lpstr>
      <vt:lpstr>Spanish Ad Campaign – Carmen</vt:lpstr>
      <vt:lpstr>Spanish Ad Campaign – Diego</vt:lpstr>
      <vt:lpstr>What’s Next? America’s Boating Club Mobile App!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Mermelstein</dc:creator>
  <cp:lastModifiedBy>Shirley Heald</cp:lastModifiedBy>
  <cp:revision>250</cp:revision>
  <cp:lastPrinted>1999-02-11T20:37:06Z</cp:lastPrinted>
  <dcterms:created xsi:type="dcterms:W3CDTF">2014-04-13T20:07:38Z</dcterms:created>
  <dcterms:modified xsi:type="dcterms:W3CDTF">2019-09-14T12:49:01Z</dcterms:modified>
</cp:coreProperties>
</file>