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70" r:id="rId2"/>
    <p:sldId id="256" r:id="rId3"/>
    <p:sldId id="257" r:id="rId4"/>
    <p:sldId id="258" r:id="rId5"/>
    <p:sldId id="261" r:id="rId6"/>
    <p:sldId id="267" r:id="rId7"/>
    <p:sldId id="262" r:id="rId8"/>
    <p:sldId id="263" r:id="rId9"/>
    <p:sldId id="259" r:id="rId10"/>
    <p:sldId id="264" r:id="rId11"/>
    <p:sldId id="265" r:id="rId12"/>
    <p:sldId id="269"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ADA"/>
    <a:srgbClr val="4F98BD"/>
    <a:srgbClr val="C4D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74775" autoAdjust="0"/>
  </p:normalViewPr>
  <p:slideViewPr>
    <p:cSldViewPr>
      <p:cViewPr varScale="1">
        <p:scale>
          <a:sx n="96" d="100"/>
          <a:sy n="96" d="100"/>
        </p:scale>
        <p:origin x="1236"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548"/>
    </p:cViewPr>
  </p:sorterViewPr>
  <p:notesViewPr>
    <p:cSldViewPr>
      <p:cViewPr varScale="1">
        <p:scale>
          <a:sx n="70" d="100"/>
          <a:sy n="70" d="100"/>
        </p:scale>
        <p:origin x="23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912AAF-ADBB-4C0E-849A-C588C5935DB3}" type="datetimeFigureOut">
              <a:rPr lang="en-US" smtClean="0"/>
              <a:t>1/30/2019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7A4FF8-C195-449F-A240-382763C2B2DA}" type="slidenum">
              <a:rPr lang="en-US" smtClean="0"/>
              <a:t>‹#›</a:t>
            </a:fld>
            <a:endParaRPr lang="en-US"/>
          </a:p>
        </p:txBody>
      </p:sp>
    </p:spTree>
    <p:extLst>
      <p:ext uri="{BB962C8B-B14F-4D97-AF65-F5344CB8AC3E}">
        <p14:creationId xmlns:p14="http://schemas.microsoft.com/office/powerpoint/2010/main" val="1126112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332CE-09C6-4544-A6D0-25ED87B0B052}" type="datetimeFigureOut">
              <a:rPr lang="en-US" smtClean="0"/>
              <a:t>1/30/2019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0E4F8-13A8-4A0C-9760-5BA39FEF1785}" type="slidenum">
              <a:rPr lang="en-US" smtClean="0"/>
              <a:t>‹#›</a:t>
            </a:fld>
            <a:endParaRPr lang="en-US"/>
          </a:p>
        </p:txBody>
      </p:sp>
    </p:spTree>
    <p:extLst>
      <p:ext uri="{BB962C8B-B14F-4D97-AF65-F5344CB8AC3E}">
        <p14:creationId xmlns:p14="http://schemas.microsoft.com/office/powerpoint/2010/main" val="19000229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Mermelstein has shown what National is doing for the overall look of USPS, let’s review what can be done at the squadron level</a:t>
            </a:r>
          </a:p>
          <a:p>
            <a:endParaRPr lang="en-US" dirty="0"/>
          </a:p>
          <a:p>
            <a:r>
              <a:rPr lang="en-US" dirty="0" smtClean="0"/>
              <a:t>Karl is helping you hold classes</a:t>
            </a:r>
          </a:p>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1</a:t>
            </a:fld>
            <a:endParaRPr lang="en-US"/>
          </a:p>
        </p:txBody>
      </p:sp>
    </p:spTree>
    <p:extLst>
      <p:ext uri="{BB962C8B-B14F-4D97-AF65-F5344CB8AC3E}">
        <p14:creationId xmlns:p14="http://schemas.microsoft.com/office/powerpoint/2010/main" val="49872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just doesn’t take long to get a story to send out</a:t>
            </a:r>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10</a:t>
            </a:fld>
            <a:endParaRPr lang="en-US"/>
          </a:p>
        </p:txBody>
      </p:sp>
    </p:spTree>
    <p:extLst>
      <p:ext uri="{BB962C8B-B14F-4D97-AF65-F5344CB8AC3E}">
        <p14:creationId xmlns:p14="http://schemas.microsoft.com/office/powerpoint/2010/main" val="405228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vital to add non members to your distribution lists. Over two years we have captured emails of over 2,000 non members from </a:t>
            </a:r>
            <a:r>
              <a:rPr lang="en-US" dirty="0" err="1" smtClean="0"/>
              <a:t>cybermembers</a:t>
            </a:r>
            <a:r>
              <a:rPr lang="en-US" dirty="0" smtClean="0"/>
              <a:t>,</a:t>
            </a:r>
            <a:r>
              <a:rPr lang="en-US" baseline="0" dirty="0" smtClean="0"/>
              <a:t> friends of members, enquiries, even boat club websites and put </a:t>
            </a:r>
            <a:r>
              <a:rPr lang="en-US" dirty="0" smtClean="0"/>
              <a:t>on</a:t>
            </a:r>
            <a:r>
              <a:rPr lang="en-US" baseline="0" dirty="0" smtClean="0"/>
              <a:t> different lists that receive appropriate </a:t>
            </a:r>
            <a:r>
              <a:rPr lang="en-US" baseline="0" dirty="0" err="1" smtClean="0"/>
              <a:t>eblasts</a:t>
            </a:r>
            <a:r>
              <a:rPr lang="en-US" baseline="0" dirty="0" smtClean="0"/>
              <a:t>. Some get invitations to our events, some to our parties, and all to our ABC3 class.</a:t>
            </a:r>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11</a:t>
            </a:fld>
            <a:endParaRPr lang="en-US"/>
          </a:p>
        </p:txBody>
      </p:sp>
    </p:spTree>
    <p:extLst>
      <p:ext uri="{BB962C8B-B14F-4D97-AF65-F5344CB8AC3E}">
        <p14:creationId xmlns:p14="http://schemas.microsoft.com/office/powerpoint/2010/main" val="211955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marketing plan was implemented in 2015. We had a false</a:t>
            </a:r>
            <a:r>
              <a:rPr lang="en-US" baseline="0" dirty="0" smtClean="0"/>
              <a:t> spike in membership numbers by using the free trial members, but didn’t repeat that in 2016.  Our numbers as of Oct 2017 are now a realistic 152. Two other squadrons within ten miles of us, so with the same demographics, have not attracted the students that we have.  They have not copied our marketing.</a:t>
            </a:r>
            <a:endParaRPr lang="en-US" dirty="0" smtClean="0"/>
          </a:p>
          <a:p>
            <a:r>
              <a:rPr lang="en-US" dirty="0" smtClean="0"/>
              <a:t>Membership had a false spike with trial members</a:t>
            </a:r>
          </a:p>
          <a:p>
            <a:r>
              <a:rPr lang="en-US" dirty="0" smtClean="0"/>
              <a:t>BUT is now at 152 thanks to our membership involvement</a:t>
            </a:r>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12</a:t>
            </a:fld>
            <a:endParaRPr lang="en-US"/>
          </a:p>
        </p:txBody>
      </p:sp>
    </p:spTree>
    <p:extLst>
      <p:ext uri="{BB962C8B-B14F-4D97-AF65-F5344CB8AC3E}">
        <p14:creationId xmlns:p14="http://schemas.microsoft.com/office/powerpoint/2010/main" val="123973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13</a:t>
            </a:fld>
            <a:endParaRPr lang="en-US"/>
          </a:p>
        </p:txBody>
      </p:sp>
    </p:spTree>
    <p:extLst>
      <p:ext uri="{BB962C8B-B14F-4D97-AF65-F5344CB8AC3E}">
        <p14:creationId xmlns:p14="http://schemas.microsoft.com/office/powerpoint/2010/main" val="336666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Mermelstein has shown what National is doing for the overall look of USPS, let’s review what can be done at the squadron level</a:t>
            </a:r>
          </a:p>
          <a:p>
            <a:endParaRPr lang="en-US" dirty="0"/>
          </a:p>
          <a:p>
            <a:r>
              <a:rPr lang="en-US" dirty="0" smtClean="0"/>
              <a:t>Karl is helping you hold classes</a:t>
            </a:r>
          </a:p>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2</a:t>
            </a:fld>
            <a:endParaRPr lang="en-US"/>
          </a:p>
        </p:txBody>
      </p:sp>
    </p:spTree>
    <p:extLst>
      <p:ext uri="{BB962C8B-B14F-4D97-AF65-F5344CB8AC3E}">
        <p14:creationId xmlns:p14="http://schemas.microsoft.com/office/powerpoint/2010/main" val="216451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establish the dates, create the class schedule and post on HQ800, then create this flyer.  Each week we spend an hour reviewing what needs to be done. Our flyers are distributed one month ahead of class.</a:t>
            </a:r>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3</a:t>
            </a:fld>
            <a:endParaRPr lang="en-US"/>
          </a:p>
        </p:txBody>
      </p:sp>
    </p:spTree>
    <p:extLst>
      <p:ext uri="{BB962C8B-B14F-4D97-AF65-F5344CB8AC3E}">
        <p14:creationId xmlns:p14="http://schemas.microsoft.com/office/powerpoint/2010/main" val="402119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same flyer for everything.  Ask the audience ‘Where are the Boaters’ and they will mention marinas, yacht clubs, docks. So say ‘Boaters are first regular</a:t>
            </a:r>
            <a:r>
              <a:rPr lang="en-US" baseline="0" dirty="0" smtClean="0"/>
              <a:t> people, doing regular things . . . ‘</a:t>
            </a:r>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4</a:t>
            </a:fld>
            <a:endParaRPr lang="en-US"/>
          </a:p>
        </p:txBody>
      </p:sp>
    </p:spTree>
    <p:extLst>
      <p:ext uri="{BB962C8B-B14F-4D97-AF65-F5344CB8AC3E}">
        <p14:creationId xmlns:p14="http://schemas.microsoft.com/office/powerpoint/2010/main" val="361757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Boaters</a:t>
            </a:r>
            <a:r>
              <a:rPr lang="en-US" baseline="0" dirty="0" smtClean="0"/>
              <a:t> are commuters so post at train stations. They drink coffee; coffee shops have bulletin boards.  Our vessel safety check examiners always have a pile of flyers with them.  And the usual marinas, dive shops, yacht clubs etc.</a:t>
            </a:r>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5</a:t>
            </a:fld>
            <a:endParaRPr lang="en-US"/>
          </a:p>
        </p:txBody>
      </p:sp>
    </p:spTree>
    <p:extLst>
      <p:ext uri="{BB962C8B-B14F-4D97-AF65-F5344CB8AC3E}">
        <p14:creationId xmlns:p14="http://schemas.microsoft.com/office/powerpoint/2010/main" val="364517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Boaters go with their families to the library.  Yes, boaters have their hair cut.  The</a:t>
            </a:r>
            <a:r>
              <a:rPr lang="en-US" baseline="0" dirty="0" smtClean="0"/>
              <a:t> Town Hall boating department may have a counter for the flyers.  Does your town dump have a place?  We have five town docks, and the marine police always take a bunch of flyers to post for us or hand out.</a:t>
            </a:r>
            <a:endParaRPr lang="en-US" dirty="0" smtClean="0"/>
          </a:p>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6</a:t>
            </a:fld>
            <a:endParaRPr lang="en-US"/>
          </a:p>
        </p:txBody>
      </p:sp>
    </p:spTree>
    <p:extLst>
      <p:ext uri="{BB962C8B-B14F-4D97-AF65-F5344CB8AC3E}">
        <p14:creationId xmlns:p14="http://schemas.microsoft.com/office/powerpoint/2010/main" val="422774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exponentially. For each key person in an organization flyers can go to over 2,000 people</a:t>
            </a:r>
          </a:p>
          <a:p>
            <a:r>
              <a:rPr lang="en-US" dirty="0" smtClean="0"/>
              <a:t>Our Rex</a:t>
            </a:r>
            <a:r>
              <a:rPr lang="en-US" baseline="0" dirty="0" smtClean="0"/>
              <a:t> M</a:t>
            </a:r>
            <a:r>
              <a:rPr lang="en-US" dirty="0" smtClean="0"/>
              <a:t>arine’s newsletter goes to over 6,000 boaters once</a:t>
            </a:r>
            <a:r>
              <a:rPr lang="en-US" baseline="0" dirty="0" smtClean="0"/>
              <a:t> a week </a:t>
            </a:r>
            <a:r>
              <a:rPr lang="en-US" dirty="0" smtClean="0"/>
              <a:t>for two months prior to our </a:t>
            </a:r>
            <a:r>
              <a:rPr lang="en-US" dirty="0" err="1" smtClean="0"/>
              <a:t>classes.The</a:t>
            </a:r>
            <a:r>
              <a:rPr lang="en-US" dirty="0" smtClean="0"/>
              <a:t> town’s Parks &amp; Rec newsletter posts</a:t>
            </a:r>
            <a:r>
              <a:rPr lang="en-US" baseline="0" dirty="0" smtClean="0"/>
              <a:t> for us.  We get on the police website and newsletter and Facebook page.</a:t>
            </a:r>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7</a:t>
            </a:fld>
            <a:endParaRPr lang="en-US"/>
          </a:p>
        </p:txBody>
      </p:sp>
    </p:spTree>
    <p:extLst>
      <p:ext uri="{BB962C8B-B14F-4D97-AF65-F5344CB8AC3E}">
        <p14:creationId xmlns:p14="http://schemas.microsoft.com/office/powerpoint/2010/main" val="337633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is definitely exponential marketing. Get your members to like/re-post/share.</a:t>
            </a:r>
            <a:r>
              <a:rPr lang="en-US" baseline="0" dirty="0" smtClean="0"/>
              <a:t> NextDoor.com is throughout the U.S. and a friendly, neighborhood site.</a:t>
            </a:r>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8</a:t>
            </a:fld>
            <a:endParaRPr lang="en-US"/>
          </a:p>
        </p:txBody>
      </p:sp>
    </p:spTree>
    <p:extLst>
      <p:ext uri="{BB962C8B-B14F-4D97-AF65-F5344CB8AC3E}">
        <p14:creationId xmlns:p14="http://schemas.microsoft.com/office/powerpoint/2010/main" val="23948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bother with details and certainly don’t call it the ABC3 Class which is unknown to the public.</a:t>
            </a:r>
            <a:r>
              <a:rPr lang="en-US" baseline="0" dirty="0" smtClean="0"/>
              <a:t> </a:t>
            </a:r>
            <a:r>
              <a:rPr lang="en-US" dirty="0" smtClean="0"/>
              <a:t>At least 15 students per class see the</a:t>
            </a:r>
            <a:r>
              <a:rPr lang="en-US" baseline="0" dirty="0" smtClean="0"/>
              <a:t> one outside this member’s house</a:t>
            </a:r>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9</a:t>
            </a:fld>
            <a:endParaRPr lang="en-US"/>
          </a:p>
        </p:txBody>
      </p:sp>
    </p:spTree>
    <p:extLst>
      <p:ext uri="{BB962C8B-B14F-4D97-AF65-F5344CB8AC3E}">
        <p14:creationId xmlns:p14="http://schemas.microsoft.com/office/powerpoint/2010/main" val="368239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11B8A-158B-46DD-B38D-2E5D66C7BB97}"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7206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80F2E-055B-4767-AEB5-D64589288828}"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156444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04F9-265D-400F-9195-D03B339989D5}"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91255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386EF-F037-45AC-A818-413A42760139}"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95356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4E11AB-051B-4A36-8B02-601E2B67EF43}"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106765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375B83-ED64-4F3B-937E-74C7627069B7}"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42071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B429B5-2059-448A-BB24-EDC653CD4C40}" type="datetime1">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63930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5F497-1081-47B5-989B-CFDC40274E40}" type="datetime1">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223270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E2A1B-EE13-447D-9B65-BB71DDA6FC62}" type="datetime1">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228957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335B4-D8FB-42D8-8E5A-1FEEFAC28AC9}"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119260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59073-D4EA-4E90-BA7F-C78E21AE821B}"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312504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6E8A9-85AE-4BEC-A285-4E4009DBC16F}" type="datetime1">
              <a:rPr lang="en-US" smtClean="0"/>
              <a:t>1/30/2019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3A1AE-4400-45D5-BEBA-47DAF39E9F2B}" type="slidenum">
              <a:rPr lang="en-US" smtClean="0"/>
              <a:t>‹#›</a:t>
            </a:fld>
            <a:endParaRPr lang="en-US"/>
          </a:p>
        </p:txBody>
      </p:sp>
    </p:spTree>
    <p:extLst>
      <p:ext uri="{BB962C8B-B14F-4D97-AF65-F5344CB8AC3E}">
        <p14:creationId xmlns:p14="http://schemas.microsoft.com/office/powerpoint/2010/main" val="344690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fi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fif"/><Relationship Id="rId4" Type="http://schemas.openxmlformats.org/officeDocument/2006/relationships/image" Target="../media/image7.pn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fif"/><Relationship Id="rId4" Type="http://schemas.openxmlformats.org/officeDocument/2006/relationships/image" Target="../media/image15.jfi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4724" y="1837055"/>
            <a:ext cx="8839200" cy="1323439"/>
          </a:xfrm>
          <a:prstGeom prst="rect">
            <a:avLst/>
          </a:prstGeom>
          <a:noFill/>
        </p:spPr>
        <p:txBody>
          <a:bodyPr wrap="square" rtlCol="0">
            <a:spAutoFit/>
          </a:bodyPr>
          <a:lstStyle/>
          <a:p>
            <a:pPr marL="742950" lvl="1" indent="-285750">
              <a:buFont typeface="Arial" pitchFamily="34" charset="0"/>
              <a:buChar char="•"/>
            </a:pPr>
            <a:endParaRPr lang="en-US" sz="3200" dirty="0"/>
          </a:p>
          <a:p>
            <a:endParaRPr lang="en-US" sz="2400" dirty="0" smtClean="0"/>
          </a:p>
          <a:p>
            <a:endParaRPr lang="en-US" sz="2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29469"/>
            <a:ext cx="960120" cy="640080"/>
          </a:xfrm>
          <a:prstGeom prst="rect">
            <a:avLst/>
          </a:prstGeom>
        </p:spPr>
      </p:pic>
      <p:sp>
        <p:nvSpPr>
          <p:cNvPr id="4" name="Rectangle 3"/>
          <p:cNvSpPr/>
          <p:nvPr/>
        </p:nvSpPr>
        <p:spPr>
          <a:xfrm>
            <a:off x="1915830" y="695791"/>
            <a:ext cx="5204053" cy="646331"/>
          </a:xfrm>
          <a:prstGeom prst="rect">
            <a:avLst/>
          </a:prstGeom>
        </p:spPr>
        <p:txBody>
          <a:bodyPr wrap="none">
            <a:spAutoFit/>
          </a:bodyPr>
          <a:lstStyle/>
          <a:p>
            <a:r>
              <a:rPr lang="en-US" sz="3600" b="1" dirty="0" smtClean="0"/>
              <a:t>    2017 </a:t>
            </a:r>
            <a:r>
              <a:rPr lang="en-US" sz="3600" b="1" dirty="0"/>
              <a:t>D2 </a:t>
            </a:r>
            <a:r>
              <a:rPr lang="en-US" sz="3600" b="1" dirty="0" smtClean="0"/>
              <a:t>Fall </a:t>
            </a:r>
            <a:r>
              <a:rPr lang="en-US" sz="3600" b="1" dirty="0"/>
              <a:t>Conference</a:t>
            </a:r>
            <a:endParaRPr lang="en-US" sz="3600" dirty="0"/>
          </a:p>
        </p:txBody>
      </p:sp>
      <p:sp>
        <p:nvSpPr>
          <p:cNvPr id="5" name="Rectangle 4"/>
          <p:cNvSpPr/>
          <p:nvPr/>
        </p:nvSpPr>
        <p:spPr>
          <a:xfrm>
            <a:off x="914401" y="2778264"/>
            <a:ext cx="7772399" cy="3354765"/>
          </a:xfrm>
          <a:prstGeom prst="rect">
            <a:avLst/>
          </a:prstGeom>
        </p:spPr>
        <p:txBody>
          <a:bodyPr wrap="square">
            <a:spAutoFit/>
          </a:bodyPr>
          <a:lstStyle/>
          <a:p>
            <a:pPr algn="ctr"/>
            <a:r>
              <a:rPr lang="en-US" sz="6000" b="1" dirty="0"/>
              <a:t>Proven Marketing </a:t>
            </a:r>
            <a:r>
              <a:rPr lang="en-US" sz="6000" b="1" dirty="0" smtClean="0"/>
              <a:t> </a:t>
            </a:r>
          </a:p>
          <a:p>
            <a:pPr algn="r"/>
            <a:endParaRPr lang="en-US" sz="2400" b="1" dirty="0" smtClean="0"/>
          </a:p>
          <a:p>
            <a:pPr algn="r"/>
            <a:endParaRPr lang="en-US" sz="2400" b="1" dirty="0" smtClean="0"/>
          </a:p>
          <a:p>
            <a:pPr algn="r"/>
            <a:endParaRPr lang="en-US" sz="2400" b="1" dirty="0" smtClean="0"/>
          </a:p>
          <a:p>
            <a:pPr algn="r"/>
            <a:endParaRPr lang="en-US" sz="2400" b="1" dirty="0"/>
          </a:p>
          <a:p>
            <a:pPr algn="r"/>
            <a:r>
              <a:rPr lang="en-US" sz="2400" b="1" dirty="0" smtClean="0"/>
              <a:t>Susan Ryan, JN</a:t>
            </a:r>
          </a:p>
          <a:p>
            <a:pPr algn="r"/>
            <a:r>
              <a:rPr lang="en-US" sz="1600" b="1" dirty="0"/>
              <a:t>Past </a:t>
            </a:r>
            <a:r>
              <a:rPr lang="en-US" sz="1600" b="1" dirty="0" smtClean="0"/>
              <a:t>District 2 </a:t>
            </a:r>
            <a:r>
              <a:rPr lang="en-US" sz="1600" b="1" dirty="0"/>
              <a:t>Commander</a:t>
            </a:r>
          </a:p>
          <a:p>
            <a:pPr algn="r"/>
            <a:r>
              <a:rPr lang="en-US" sz="1600" b="1" dirty="0" smtClean="0"/>
              <a:t>GreenwichSquadron@gmail.com</a:t>
            </a:r>
            <a:endParaRPr lang="en-US" sz="1600" dirty="0"/>
          </a:p>
        </p:txBody>
      </p:sp>
      <p:pic>
        <p:nvPicPr>
          <p:cNvPr id="8" name="Picture 7" descr="C:\Users\Paul\Documents\Pauls Stuff\Sailing\USPS\National Marketing Committee\PROJECTS\Americas Boating Club\Logos\ABClub logos 2019\ABC LOGO RGB files\PNG RGB files\ABC LOGO V 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664" y="507134"/>
            <a:ext cx="1388745" cy="892810"/>
          </a:xfrm>
          <a:prstGeom prst="rect">
            <a:avLst/>
          </a:prstGeom>
          <a:noFill/>
          <a:ln>
            <a:noFill/>
          </a:ln>
        </p:spPr>
      </p:pic>
    </p:spTree>
    <p:extLst>
      <p:ext uri="{BB962C8B-B14F-4D97-AF65-F5344CB8AC3E}">
        <p14:creationId xmlns:p14="http://schemas.microsoft.com/office/powerpoint/2010/main" val="386606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22860"/>
            <a:ext cx="7705124" cy="978553"/>
          </a:xfrm>
        </p:spPr>
        <p:txBody>
          <a:bodyPr>
            <a:normAutofit/>
          </a:bodyPr>
          <a:lstStyle/>
          <a:p>
            <a:r>
              <a:rPr lang="en-US" sz="4800" b="1" dirty="0" smtClean="0"/>
              <a:t>Traditional Press</a:t>
            </a:r>
            <a:endParaRPr lang="en-US" sz="4800" dirty="0"/>
          </a:p>
        </p:txBody>
      </p:sp>
      <p:sp>
        <p:nvSpPr>
          <p:cNvPr id="10" name="TextBox 9"/>
          <p:cNvSpPr txBox="1"/>
          <p:nvPr/>
        </p:nvSpPr>
        <p:spPr>
          <a:xfrm>
            <a:off x="533400" y="1001413"/>
            <a:ext cx="8529938" cy="5262979"/>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Calibri" panose="020F0502020204030204" pitchFamily="34" charset="0"/>
                <a:ea typeface="Calibri" panose="020F0502020204030204" pitchFamily="34" charset="0"/>
                <a:cs typeface="Times New Roman" panose="02020603050405020304" pitchFamily="18" charset="0"/>
              </a:rPr>
              <a:t>Each year we write up a boating story from  National’s website, with a graphic, and send to those who report on boating in our local papers</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r>
              <a:rPr lang="en-US" sz="3200" dirty="0" smtClean="0">
                <a:latin typeface="Calibri" panose="020F0502020204030204" pitchFamily="34" charset="0"/>
                <a:ea typeface="Calibri" panose="020F0502020204030204" pitchFamily="34" charset="0"/>
                <a:cs typeface="Times New Roman" panose="02020603050405020304" pitchFamily="18" charset="0"/>
              </a:rPr>
              <a:t>This year we used ‘Educate your Crew’ with accident statistics from the US Coast Guard</a:t>
            </a:r>
          </a:p>
          <a:p>
            <a:r>
              <a:rPr lang="en-US" sz="3200" dirty="0" smtClean="0">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smtClean="0">
                <a:latin typeface="Calibri" panose="020F0502020204030204" pitchFamily="34" charset="0"/>
                <a:ea typeface="Calibri" panose="020F0502020204030204" pitchFamily="34" charset="0"/>
                <a:cs typeface="Times New Roman" panose="02020603050405020304" pitchFamily="18" charset="0"/>
              </a:rPr>
              <a:t>			Also published in the brochure                  Greenwich Boat Show</a:t>
            </a:r>
          </a:p>
          <a:p>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smtClean="0">
                <a:latin typeface="Calibri" panose="020F0502020204030204" pitchFamily="34" charset="0"/>
                <a:ea typeface="Calibri" panose="020F0502020204030204" pitchFamily="34" charset="0"/>
                <a:cs typeface="Times New Roman" panose="02020603050405020304" pitchFamily="18" charset="0"/>
              </a:rPr>
              <a:t>                                       brochure</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023360"/>
            <a:ext cx="3291840" cy="2468880"/>
          </a:xfrm>
          <a:prstGeom prst="rect">
            <a:avLst/>
          </a:prstGeom>
        </p:spPr>
      </p:pic>
      <p:sp>
        <p:nvSpPr>
          <p:cNvPr id="3" name="TextBox 2"/>
          <p:cNvSpPr txBox="1"/>
          <p:nvPr/>
        </p:nvSpPr>
        <p:spPr>
          <a:xfrm>
            <a:off x="8445353" y="6264392"/>
            <a:ext cx="457200"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3833183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9800" y="439710"/>
            <a:ext cx="4648200" cy="583547"/>
          </a:xfrm>
        </p:spPr>
        <p:txBody>
          <a:bodyPr>
            <a:normAutofit fontScale="90000"/>
          </a:bodyPr>
          <a:lstStyle/>
          <a:p>
            <a:r>
              <a:rPr lang="en-US" sz="5300" b="1" dirty="0" smtClean="0"/>
              <a:t>Key Points</a:t>
            </a:r>
            <a:r>
              <a:rPr lang="en-US" sz="2800" b="1" dirty="0" smtClean="0"/>
              <a:t/>
            </a:r>
            <a:br>
              <a:rPr lang="en-US" sz="2800" b="1" dirty="0" smtClean="0"/>
            </a:br>
            <a:endParaRPr lang="en-US" sz="2800" dirty="0"/>
          </a:p>
        </p:txBody>
      </p:sp>
      <p:sp>
        <p:nvSpPr>
          <p:cNvPr id="10" name="TextBox 9"/>
          <p:cNvSpPr txBox="1"/>
          <p:nvPr/>
        </p:nvSpPr>
        <p:spPr>
          <a:xfrm>
            <a:off x="381000" y="990600"/>
            <a:ext cx="8610600" cy="6247864"/>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latin typeface="Calibri" panose="020F0502020204030204" pitchFamily="34" charset="0"/>
                <a:ea typeface="Calibri" panose="020F0502020204030204" pitchFamily="34" charset="0"/>
                <a:cs typeface="Times New Roman" panose="02020603050405020304" pitchFamily="18" charset="0"/>
              </a:rPr>
              <a:t>For maximum impact</a:t>
            </a:r>
          </a:p>
          <a:p>
            <a:pPr marL="914400" lvl="1" indent="-457200">
              <a:buFont typeface="Courier New" panose="02070309020205020404" pitchFamily="49" charset="0"/>
              <a:buChar char="o"/>
            </a:pPr>
            <a:r>
              <a:rPr lang="en-US" sz="3200" dirty="0" smtClean="0">
                <a:latin typeface="Calibri" panose="020F0502020204030204" pitchFamily="34" charset="0"/>
                <a:ea typeface="Calibri" panose="020F0502020204030204" pitchFamily="34" charset="0"/>
                <a:cs typeface="Times New Roman" panose="02020603050405020304" pitchFamily="18" charset="0"/>
              </a:rPr>
              <a:t>Keep all flyers simple – and punchy</a:t>
            </a:r>
          </a:p>
          <a:p>
            <a:pPr marL="457200" indent="-457200">
              <a:buFont typeface="Arial" panose="020B0604020202020204" pitchFamily="34" charset="0"/>
              <a:buChar char="•"/>
            </a:pPr>
            <a:r>
              <a:rPr lang="en-US" sz="3200" b="1" dirty="0" smtClean="0">
                <a:latin typeface="Calibri" panose="020F0502020204030204" pitchFamily="34" charset="0"/>
                <a:ea typeface="Calibri" panose="020F0502020204030204" pitchFamily="34" charset="0"/>
                <a:cs typeface="Times New Roman" panose="02020603050405020304" pitchFamily="18" charset="0"/>
              </a:rPr>
              <a:t>To reduce labor</a:t>
            </a:r>
          </a:p>
          <a:p>
            <a:pPr marL="914400" lvl="1" indent="-457200">
              <a:buFont typeface="Courier New" panose="02070309020205020404" pitchFamily="49" charset="0"/>
              <a:buChar char="o"/>
            </a:pPr>
            <a:r>
              <a:rPr lang="en-US" sz="3200" dirty="0" smtClean="0">
                <a:latin typeface="Calibri" panose="020F0502020204030204" pitchFamily="34" charset="0"/>
                <a:ea typeface="Calibri" panose="020F0502020204030204" pitchFamily="34" charset="0"/>
                <a:cs typeface="Times New Roman" panose="02020603050405020304" pitchFamily="18" charset="0"/>
              </a:rPr>
              <a:t>Use same material over and over </a:t>
            </a:r>
          </a:p>
          <a:p>
            <a:pPr marL="914400" lvl="1" indent="-457200">
              <a:buFont typeface="Courier New" panose="02070309020205020404" pitchFamily="49" charset="0"/>
              <a:buChar char="o"/>
            </a:pPr>
            <a:r>
              <a:rPr lang="en-US" sz="3200" dirty="0" smtClean="0">
                <a:latin typeface="Calibri" panose="020F0502020204030204" pitchFamily="34" charset="0"/>
                <a:ea typeface="Calibri" panose="020F0502020204030204" pitchFamily="34" charset="0"/>
                <a:cs typeface="Times New Roman" panose="02020603050405020304" pitchFamily="18" charset="0"/>
              </a:rPr>
              <a:t>Use same material in different formats</a:t>
            </a:r>
          </a:p>
          <a:p>
            <a:pPr marL="457200" indent="-457200">
              <a:buFont typeface="Arial" panose="020B0604020202020204" pitchFamily="34" charset="0"/>
              <a:buChar char="•"/>
            </a:pPr>
            <a:r>
              <a:rPr lang="en-US" sz="3200" b="1" dirty="0" smtClean="0">
                <a:latin typeface="Calibri" panose="020F0502020204030204" pitchFamily="34" charset="0"/>
                <a:ea typeface="Calibri" panose="020F0502020204030204" pitchFamily="34" charset="0"/>
                <a:cs typeface="Times New Roman" panose="02020603050405020304" pitchFamily="18" charset="0"/>
              </a:rPr>
              <a:t>Relationships</a:t>
            </a:r>
          </a:p>
          <a:p>
            <a:pPr marL="914400" lvl="1" indent="-457200">
              <a:buFont typeface="Courier New" panose="02070309020205020404" pitchFamily="49" charset="0"/>
              <a:buChar char="o"/>
            </a:pPr>
            <a:r>
              <a:rPr lang="en-US" sz="3200" dirty="0" smtClean="0">
                <a:latin typeface="Calibri" panose="020F0502020204030204" pitchFamily="34" charset="0"/>
                <a:ea typeface="Calibri" panose="020F0502020204030204" pitchFamily="34" charset="0"/>
                <a:cs typeface="Times New Roman" panose="02020603050405020304" pitchFamily="18" charset="0"/>
              </a:rPr>
              <a:t>Build key contacts in boating community</a:t>
            </a:r>
          </a:p>
          <a:p>
            <a:pPr marL="914400" lvl="1" indent="-457200">
              <a:buFont typeface="Courier New" panose="02070309020205020404" pitchFamily="49" charset="0"/>
              <a:buChar char="o"/>
            </a:pPr>
            <a:r>
              <a:rPr lang="en-US" sz="3200" dirty="0" smtClean="0">
                <a:latin typeface="Calibri" panose="020F0502020204030204" pitchFamily="34" charset="0"/>
                <a:ea typeface="Calibri" panose="020F0502020204030204" pitchFamily="34" charset="0"/>
                <a:cs typeface="Times New Roman" panose="02020603050405020304" pitchFamily="18" charset="0"/>
              </a:rPr>
              <a:t>Know your local press</a:t>
            </a:r>
          </a:p>
          <a:p>
            <a:pPr marL="914400" lvl="1" indent="-457200">
              <a:buFont typeface="Courier New" panose="02070309020205020404" pitchFamily="49" charset="0"/>
              <a:buChar char="o"/>
            </a:pPr>
            <a:r>
              <a:rPr lang="en-US" sz="3200" dirty="0" smtClean="0">
                <a:latin typeface="Calibri" panose="020F0502020204030204" pitchFamily="34" charset="0"/>
                <a:ea typeface="Calibri" panose="020F0502020204030204" pitchFamily="34" charset="0"/>
                <a:cs typeface="Times New Roman" panose="02020603050405020304" pitchFamily="18" charset="0"/>
              </a:rPr>
              <a:t>Use your members’ outreach</a:t>
            </a:r>
          </a:p>
          <a:p>
            <a:pPr marL="457200" indent="-457200">
              <a:buFont typeface="Arial" panose="020B0604020202020204" pitchFamily="34" charset="0"/>
              <a:buChar char="•"/>
            </a:pPr>
            <a:r>
              <a:rPr lang="en-US" sz="3200" b="1" dirty="0" smtClean="0">
                <a:latin typeface="Calibri" panose="020F0502020204030204" pitchFamily="34" charset="0"/>
                <a:ea typeface="Calibri" panose="020F0502020204030204" pitchFamily="34" charset="0"/>
                <a:cs typeface="Times New Roman" panose="02020603050405020304" pitchFamily="18" charset="0"/>
              </a:rPr>
              <a:t>Keep track of Non Members who boat</a:t>
            </a:r>
          </a:p>
          <a:p>
            <a:pPr marL="914400" lvl="1" indent="-457200">
              <a:buFont typeface="Courier New" panose="02070309020205020404" pitchFamily="49" charset="0"/>
              <a:buChar char="o"/>
            </a:pPr>
            <a:r>
              <a:rPr lang="en-US" sz="3200" dirty="0" smtClean="0">
                <a:latin typeface="Calibri" panose="020F0502020204030204" pitchFamily="34" charset="0"/>
                <a:ea typeface="Calibri" panose="020F0502020204030204" pitchFamily="34" charset="0"/>
                <a:cs typeface="Times New Roman" panose="02020603050405020304" pitchFamily="18" charset="0"/>
              </a:rPr>
              <a:t>Contact me about Constant Contact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smtClean="0"/>
          </a:p>
        </p:txBody>
      </p:sp>
      <p:pic>
        <p:nvPicPr>
          <p:cNvPr id="5" name="Picture 4"/>
          <p:cNvPicPr>
            <a:picLocks noChangeAspect="1"/>
          </p:cNvPicPr>
          <p:nvPr/>
        </p:nvPicPr>
        <p:blipFill>
          <a:blip r:embed="rId3"/>
          <a:stretch>
            <a:fillRect/>
          </a:stretch>
        </p:blipFill>
        <p:spPr>
          <a:xfrm>
            <a:off x="7696200" y="5257800"/>
            <a:ext cx="1057275" cy="1028700"/>
          </a:xfrm>
          <a:prstGeom prst="rect">
            <a:avLst/>
          </a:prstGeom>
        </p:spPr>
      </p:pic>
      <p:sp>
        <p:nvSpPr>
          <p:cNvPr id="3" name="TextBox 2"/>
          <p:cNvSpPr txBox="1"/>
          <p:nvPr/>
        </p:nvSpPr>
        <p:spPr>
          <a:xfrm>
            <a:off x="8524875" y="6393150"/>
            <a:ext cx="533400"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2184377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148716"/>
            <a:ext cx="2590800" cy="830997"/>
          </a:xfrm>
          <a:prstGeom prst="rect">
            <a:avLst/>
          </a:prstGeom>
          <a:noFill/>
        </p:spPr>
        <p:txBody>
          <a:bodyPr wrap="square" rtlCol="0">
            <a:spAutoFit/>
          </a:bodyPr>
          <a:lstStyle/>
          <a:p>
            <a:r>
              <a:rPr lang="en-US" sz="4800" b="1" dirty="0" smtClean="0">
                <a:latin typeface="+mj-lt"/>
              </a:rPr>
              <a:t>RESULTS</a:t>
            </a:r>
            <a:endParaRPr lang="en-US" sz="4800" b="1" dirty="0">
              <a:latin typeface="+mj-lt"/>
            </a:endParaRPr>
          </a:p>
        </p:txBody>
      </p:sp>
      <p:pic>
        <p:nvPicPr>
          <p:cNvPr id="2" name="Picture 1"/>
          <p:cNvPicPr>
            <a:picLocks noChangeAspect="1"/>
          </p:cNvPicPr>
          <p:nvPr/>
        </p:nvPicPr>
        <p:blipFill>
          <a:blip r:embed="rId3"/>
          <a:stretch>
            <a:fillRect/>
          </a:stretch>
        </p:blipFill>
        <p:spPr>
          <a:xfrm>
            <a:off x="152400" y="990599"/>
            <a:ext cx="7620000" cy="5666933"/>
          </a:xfrm>
          <a:prstGeom prst="rect">
            <a:avLst/>
          </a:prstGeom>
        </p:spPr>
      </p:pic>
      <p:sp>
        <p:nvSpPr>
          <p:cNvPr id="5" name="TextBox 4"/>
          <p:cNvSpPr txBox="1"/>
          <p:nvPr/>
        </p:nvSpPr>
        <p:spPr>
          <a:xfrm>
            <a:off x="7331652" y="2819400"/>
            <a:ext cx="1371600" cy="1323439"/>
          </a:xfrm>
          <a:prstGeom prst="rect">
            <a:avLst/>
          </a:prstGeom>
          <a:noFill/>
        </p:spPr>
        <p:txBody>
          <a:bodyPr wrap="square" rtlCol="0">
            <a:spAutoFit/>
          </a:bodyPr>
          <a:lstStyle/>
          <a:p>
            <a:r>
              <a:rPr lang="en-US" sz="4000" b="1" dirty="0" smtClean="0">
                <a:solidFill>
                  <a:srgbClr val="FF0000"/>
                </a:solidFill>
              </a:rPr>
              <a:t>NOW</a:t>
            </a:r>
          </a:p>
          <a:p>
            <a:r>
              <a:rPr lang="en-US" sz="4000" b="1" dirty="0" smtClean="0">
                <a:solidFill>
                  <a:srgbClr val="FF0000"/>
                </a:solidFill>
              </a:rPr>
              <a:t> 152</a:t>
            </a:r>
            <a:endParaRPr lang="en-US" sz="4000" b="1" dirty="0">
              <a:solidFill>
                <a:srgbClr val="FF0000"/>
              </a:solidFill>
            </a:endParaRPr>
          </a:p>
        </p:txBody>
      </p:sp>
      <p:sp>
        <p:nvSpPr>
          <p:cNvPr id="6" name="TextBox 5"/>
          <p:cNvSpPr txBox="1"/>
          <p:nvPr/>
        </p:nvSpPr>
        <p:spPr>
          <a:xfrm>
            <a:off x="8436552" y="6299086"/>
            <a:ext cx="533400"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2541989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533399" y="381000"/>
            <a:ext cx="8229600" cy="1569660"/>
          </a:xfrm>
          <a:prstGeom prst="rect">
            <a:avLst/>
          </a:prstGeom>
          <a:noFill/>
        </p:spPr>
        <p:txBody>
          <a:bodyPr wrap="square" rtlCol="0">
            <a:spAutoFit/>
          </a:bodyPr>
          <a:lstStyle/>
          <a:p>
            <a:r>
              <a:rPr lang="en-US" sz="3200" dirty="0" smtClean="0"/>
              <a:t>Once all those students come to your classes, hold weekly sails, dynamic speaker meetings and have fun with them, because WE ARE NOW</a:t>
            </a:r>
          </a:p>
        </p:txBody>
      </p:sp>
      <p:sp>
        <p:nvSpPr>
          <p:cNvPr id="2" name="TextBox 1"/>
          <p:cNvSpPr txBox="1"/>
          <p:nvPr/>
        </p:nvSpPr>
        <p:spPr>
          <a:xfrm>
            <a:off x="8610600" y="6307574"/>
            <a:ext cx="457200" cy="369332"/>
          </a:xfrm>
          <a:prstGeom prst="rect">
            <a:avLst/>
          </a:prstGeom>
          <a:noFill/>
        </p:spPr>
        <p:txBody>
          <a:bodyPr wrap="square" rtlCol="0">
            <a:spAutoFit/>
          </a:bodyPr>
          <a:lstStyle/>
          <a:p>
            <a:r>
              <a:rPr lang="en-US" dirty="0" smtClean="0"/>
              <a:t>13</a:t>
            </a:r>
            <a:endParaRPr lang="en-US" dirty="0"/>
          </a:p>
        </p:txBody>
      </p:sp>
      <p:pic>
        <p:nvPicPr>
          <p:cNvPr id="7" name="Picture 6" descr="C:\Users\Paul\Documents\Pauls Stuff\Sailing\USPS\National Marketing Committee\PROJECTS\Americas Boating Club\Logos\ABClub logos 2019\ABC LOGO RGB files\PNG RGB files\ABC LOGO V 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286000"/>
            <a:ext cx="5215202" cy="3352800"/>
          </a:xfrm>
          <a:prstGeom prst="rect">
            <a:avLst/>
          </a:prstGeom>
          <a:solidFill>
            <a:schemeClr val="bg1"/>
          </a:solidFill>
          <a:ln w="444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2486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b="1" dirty="0" smtClean="0"/>
              <a:t>Proven </a:t>
            </a:r>
            <a:r>
              <a:rPr lang="en-US" b="1" smtClean="0"/>
              <a:t>Marketing </a:t>
            </a:r>
            <a:endParaRPr lang="en-US" dirty="0"/>
          </a:p>
        </p:txBody>
      </p:sp>
      <p:sp>
        <p:nvSpPr>
          <p:cNvPr id="10" name="TextBox 9"/>
          <p:cNvSpPr txBox="1"/>
          <p:nvPr/>
        </p:nvSpPr>
        <p:spPr>
          <a:xfrm>
            <a:off x="304800" y="1600200"/>
            <a:ext cx="8839200" cy="5755422"/>
          </a:xfrm>
          <a:prstGeom prst="rect">
            <a:avLst/>
          </a:prstGeom>
          <a:noFill/>
        </p:spPr>
        <p:txBody>
          <a:bodyPr wrap="square" rtlCol="0">
            <a:spAutoFit/>
          </a:bodyPr>
          <a:lstStyle/>
          <a:p>
            <a:pPr marL="285750" indent="-285750">
              <a:buFont typeface="Arial" pitchFamily="34" charset="0"/>
              <a:buChar char="•"/>
            </a:pPr>
            <a:r>
              <a:rPr lang="en-US" sz="3200" dirty="0" smtClean="0"/>
              <a:t>Your ABC3 classes are vital</a:t>
            </a:r>
          </a:p>
          <a:p>
            <a:pPr marL="914400" lvl="1" indent="-457200">
              <a:buFont typeface="Courier New" panose="02070309020205020404" pitchFamily="49" charset="0"/>
              <a:buChar char="o"/>
            </a:pPr>
            <a:r>
              <a:rPr lang="en-US" sz="3200" dirty="0" smtClean="0"/>
              <a:t>They bring new boaters to the squadron</a:t>
            </a:r>
          </a:p>
          <a:p>
            <a:pPr marL="914400" lvl="1" indent="-457200">
              <a:buFont typeface="Courier New" panose="02070309020205020404" pitchFamily="49" charset="0"/>
              <a:buChar char="o"/>
            </a:pPr>
            <a:r>
              <a:rPr lang="en-US" sz="3200" dirty="0" smtClean="0"/>
              <a:t>This can lead to new members</a:t>
            </a:r>
          </a:p>
          <a:p>
            <a:pPr marL="914400" lvl="1" indent="-457200">
              <a:buFont typeface="Courier New" panose="02070309020205020404" pitchFamily="49" charset="0"/>
              <a:buChar char="o"/>
            </a:pPr>
            <a:r>
              <a:rPr lang="en-US" sz="3200" dirty="0" smtClean="0"/>
              <a:t>Class promotion highlights the squadron</a:t>
            </a:r>
          </a:p>
          <a:p>
            <a:pPr marL="742950" lvl="1" indent="-285750">
              <a:buFont typeface="Arial" pitchFamily="34" charset="0"/>
              <a:buChar char="•"/>
            </a:pPr>
            <a:endParaRPr lang="en-US" sz="3200" dirty="0"/>
          </a:p>
          <a:p>
            <a:pPr marL="285750" indent="-285750">
              <a:buFont typeface="Arial" pitchFamily="34" charset="0"/>
              <a:buChar char="•"/>
            </a:pPr>
            <a:r>
              <a:rPr lang="en-US" sz="3200" dirty="0" smtClean="0"/>
              <a:t>Some D2 </a:t>
            </a:r>
            <a:r>
              <a:rPr lang="en-US" sz="3200" dirty="0"/>
              <a:t>squadrons have not had </a:t>
            </a:r>
            <a:r>
              <a:rPr lang="en-US" sz="3200" dirty="0" smtClean="0"/>
              <a:t>a </a:t>
            </a:r>
            <a:r>
              <a:rPr lang="en-US" sz="3200" dirty="0"/>
              <a:t>class this </a:t>
            </a:r>
            <a:r>
              <a:rPr lang="en-US" sz="3200" dirty="0" smtClean="0"/>
              <a:t>year</a:t>
            </a:r>
          </a:p>
          <a:p>
            <a:endParaRPr lang="en-US" sz="3200" dirty="0" smtClean="0"/>
          </a:p>
          <a:p>
            <a:pPr marL="285750" indent="-285750">
              <a:buFont typeface="Arial" pitchFamily="34" charset="0"/>
              <a:buChar char="•"/>
            </a:pPr>
            <a:r>
              <a:rPr lang="en-US" sz="3200" dirty="0" smtClean="0"/>
              <a:t>Two D2 squadrons consistently draw 50 - 60 students to all their ABC classes </a:t>
            </a:r>
          </a:p>
          <a:p>
            <a:pPr marL="285750" indent="-285750" algn="r">
              <a:buFont typeface="Arial" pitchFamily="34" charset="0"/>
              <a:buChar char="•"/>
            </a:pPr>
            <a:r>
              <a:rPr lang="en-US" sz="3200" dirty="0" smtClean="0"/>
              <a:t>Here’s how . . .</a:t>
            </a:r>
            <a:endParaRPr lang="en-US" sz="3200" dirty="0"/>
          </a:p>
          <a:p>
            <a:endParaRPr lang="en-US" sz="2400" dirty="0" smtClean="0"/>
          </a:p>
          <a:p>
            <a:endParaRPr lang="en-US" sz="2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sp>
        <p:nvSpPr>
          <p:cNvPr id="4" name="TextBox 3"/>
          <p:cNvSpPr txBox="1"/>
          <p:nvPr/>
        </p:nvSpPr>
        <p:spPr>
          <a:xfrm>
            <a:off x="8665029" y="6324600"/>
            <a:ext cx="168566" cy="369332"/>
          </a:xfrm>
          <a:prstGeom prst="rect">
            <a:avLst/>
          </a:prstGeom>
          <a:noFill/>
        </p:spPr>
        <p:txBody>
          <a:bodyPr wrap="square" rtlCol="0">
            <a:spAutoFit/>
          </a:bodyPr>
          <a:lstStyle/>
          <a:p>
            <a:r>
              <a:rPr lang="en-US" dirty="0" smtClean="0"/>
              <a:t>2</a:t>
            </a:r>
            <a:endParaRPr lang="en-US" dirty="0"/>
          </a:p>
        </p:txBody>
      </p:sp>
      <p:pic>
        <p:nvPicPr>
          <p:cNvPr id="8" name="Picture 7" descr="C:\Users\Paul\Documents\Pauls Stuff\Sailing\USPS\National Marketing Committee\PROJECTS\Americas Boating Club\Logos\ABClub logos 2019\ABC LOGO RGB files\PNG RGB files\ABC LOGO V 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664" y="507134"/>
            <a:ext cx="1388745" cy="892810"/>
          </a:xfrm>
          <a:prstGeom prst="rect">
            <a:avLst/>
          </a:prstGeom>
          <a:noFill/>
          <a:ln>
            <a:noFill/>
          </a:ln>
        </p:spPr>
      </p:pic>
    </p:spTree>
    <p:extLst>
      <p:ext uri="{BB962C8B-B14F-4D97-AF65-F5344CB8AC3E}">
        <p14:creationId xmlns:p14="http://schemas.microsoft.com/office/powerpoint/2010/main" val="2336365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2823" y="305807"/>
            <a:ext cx="7772400" cy="800100"/>
          </a:xfrm>
        </p:spPr>
        <p:txBody>
          <a:bodyPr>
            <a:noAutofit/>
          </a:bodyPr>
          <a:lstStyle/>
          <a:p>
            <a:r>
              <a:rPr lang="en-US" sz="4800" b="1" dirty="0"/>
              <a:t>S</a:t>
            </a:r>
            <a:r>
              <a:rPr lang="en-US" sz="4800" b="1" dirty="0" smtClean="0"/>
              <a:t>tart </a:t>
            </a:r>
            <a:r>
              <a:rPr lang="en-US" sz="4800" b="1" dirty="0"/>
              <a:t>E</a:t>
            </a:r>
            <a:r>
              <a:rPr lang="en-US" sz="4800" b="1" dirty="0" smtClean="0"/>
              <a:t>arly</a:t>
            </a:r>
            <a:endParaRPr lang="en-US" sz="4800" dirty="0"/>
          </a:p>
        </p:txBody>
      </p:sp>
      <p:sp>
        <p:nvSpPr>
          <p:cNvPr id="10" name="TextBox 9"/>
          <p:cNvSpPr txBox="1"/>
          <p:nvPr/>
        </p:nvSpPr>
        <p:spPr>
          <a:xfrm>
            <a:off x="1066800" y="1105907"/>
            <a:ext cx="7696200" cy="2923877"/>
          </a:xfrm>
          <a:prstGeom prst="rect">
            <a:avLst/>
          </a:prstGeom>
          <a:noFill/>
        </p:spPr>
        <p:txBody>
          <a:bodyPr wrap="square" rtlCol="0">
            <a:spAutoFit/>
          </a:bodyPr>
          <a:lstStyle/>
          <a:p>
            <a:pPr marL="285750" indent="-285750">
              <a:buFont typeface="Arial" pitchFamily="34" charset="0"/>
              <a:buChar char="•"/>
            </a:pPr>
            <a:r>
              <a:rPr lang="en-US" sz="3200" dirty="0" smtClean="0"/>
              <a:t>Marketing starts 3 months in advance</a:t>
            </a:r>
          </a:p>
          <a:p>
            <a:pPr marL="285750" indent="-285750">
              <a:buFont typeface="Arial" pitchFamily="34" charset="0"/>
              <a:buChar char="•"/>
            </a:pPr>
            <a:r>
              <a:rPr lang="en-US" sz="3200" dirty="0" smtClean="0"/>
              <a:t>Each year, the same simple flyer </a:t>
            </a:r>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r>
              <a:rPr lang="en-US" sz="2400" dirty="0" smtClean="0"/>
              <a:t> </a:t>
            </a:r>
          </a:p>
          <a:p>
            <a:endParaRPr lang="en-US" sz="2400" dirty="0" smtClean="0"/>
          </a:p>
        </p:txBody>
      </p:sp>
      <p:pic>
        <p:nvPicPr>
          <p:cNvPr id="4" name="Picture 3"/>
          <p:cNvPicPr>
            <a:picLocks noChangeAspect="1"/>
          </p:cNvPicPr>
          <p:nvPr/>
        </p:nvPicPr>
        <p:blipFill>
          <a:blip r:embed="rId3">
            <a:duotone>
              <a:prstClr val="black"/>
              <a:schemeClr val="accent3">
                <a:tint val="45000"/>
                <a:satMod val="400000"/>
              </a:schemeClr>
            </a:duotone>
          </a:blip>
          <a:stretch>
            <a:fillRect/>
          </a:stretch>
        </p:blipFill>
        <p:spPr>
          <a:xfrm>
            <a:off x="1295400" y="2209800"/>
            <a:ext cx="6475295" cy="4572000"/>
          </a:xfrm>
          <a:prstGeom prst="rect">
            <a:avLst/>
          </a:prstGeom>
          <a:solidFill>
            <a:srgbClr val="FFFF00">
              <a:alpha val="94000"/>
            </a:srgbClr>
          </a:solidFill>
          <a:ln>
            <a:solidFill>
              <a:schemeClr val="accent3">
                <a:shade val="95000"/>
                <a:satMod val="105000"/>
              </a:schemeClr>
            </a:solidFill>
          </a:ln>
        </p:spPr>
      </p:pic>
      <p:sp>
        <p:nvSpPr>
          <p:cNvPr id="3" name="TextBox 2"/>
          <p:cNvSpPr txBox="1"/>
          <p:nvPr/>
        </p:nvSpPr>
        <p:spPr>
          <a:xfrm>
            <a:off x="8610600" y="6248400"/>
            <a:ext cx="454086" cy="369332"/>
          </a:xfrm>
          <a:prstGeom prst="rect">
            <a:avLst/>
          </a:prstGeom>
          <a:noFill/>
        </p:spPr>
        <p:txBody>
          <a:bodyPr wrap="square" rtlCol="0">
            <a:spAutoFit/>
          </a:bodyPr>
          <a:lstStyle/>
          <a:p>
            <a:r>
              <a:rPr lang="en-US" dirty="0" smtClean="0"/>
              <a:t>3</a:t>
            </a:r>
            <a:endParaRPr lang="en-US" dirty="0"/>
          </a:p>
        </p:txBody>
      </p:sp>
      <p:cxnSp>
        <p:nvCxnSpPr>
          <p:cNvPr id="6" name="Straight Arrow Connector 5"/>
          <p:cNvCxnSpPr/>
          <p:nvPr/>
        </p:nvCxnSpPr>
        <p:spPr>
          <a:xfrm flipH="1">
            <a:off x="1447800" y="2514600"/>
            <a:ext cx="990600"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00200" y="2438400"/>
            <a:ext cx="685800" cy="76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71600" y="3048000"/>
            <a:ext cx="3048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descr="C:\Users\Paul\Documents\Pauls Stuff\Sailing\USPS\National Marketing Committee\PROJECTS\Americas Boating Club\Logos\ABClub logos 2019\ABC LOGO RGB files\PNG RGB files\ABC LOGO V RG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817" y="3322983"/>
            <a:ext cx="1475980" cy="948686"/>
          </a:xfrm>
          <a:prstGeom prst="rect">
            <a:avLst/>
          </a:prstGeom>
          <a:solidFill>
            <a:schemeClr val="bg1"/>
          </a:solidFill>
          <a:ln w="444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109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0309" y="-59672"/>
            <a:ext cx="9152924" cy="1359553"/>
          </a:xfrm>
        </p:spPr>
        <p:txBody>
          <a:bodyPr>
            <a:normAutofit/>
          </a:bodyPr>
          <a:lstStyle/>
          <a:p>
            <a:r>
              <a:rPr lang="en-US" sz="4800" b="1" dirty="0" smtClean="0"/>
              <a:t>Simple and Punchy</a:t>
            </a:r>
            <a:endParaRPr lang="en-US" sz="4800" dirty="0"/>
          </a:p>
        </p:txBody>
      </p:sp>
      <p:sp>
        <p:nvSpPr>
          <p:cNvPr id="10" name="TextBox 9"/>
          <p:cNvSpPr txBox="1"/>
          <p:nvPr/>
        </p:nvSpPr>
        <p:spPr>
          <a:xfrm>
            <a:off x="457200" y="1270689"/>
            <a:ext cx="8085415" cy="7755969"/>
          </a:xfrm>
          <a:prstGeom prst="rect">
            <a:avLst/>
          </a:prstGeom>
          <a:noFill/>
        </p:spPr>
        <p:txBody>
          <a:bodyPr wrap="square" rtlCol="0">
            <a:spAutoFit/>
          </a:bodyPr>
          <a:lstStyle/>
          <a:p>
            <a:pPr marL="285750" indent="-285750">
              <a:buFont typeface="Arial" pitchFamily="34" charset="0"/>
              <a:buChar char="•"/>
            </a:pPr>
            <a:r>
              <a:rPr lang="en-US" sz="3200" dirty="0" smtClean="0"/>
              <a:t>Simple; no extraneous text</a:t>
            </a:r>
          </a:p>
          <a:p>
            <a:endParaRPr lang="en-US" sz="3200" dirty="0" smtClean="0"/>
          </a:p>
          <a:p>
            <a:pPr marL="285750" indent="-285750">
              <a:buFont typeface="Arial" pitchFamily="34" charset="0"/>
              <a:buChar char="•"/>
            </a:pPr>
            <a:r>
              <a:rPr lang="en-US" sz="3200" dirty="0" smtClean="0"/>
              <a:t>Registration link goes to HQ800</a:t>
            </a:r>
          </a:p>
          <a:p>
            <a:pPr marL="285750" indent="-285750">
              <a:buFont typeface="Arial" pitchFamily="34" charset="0"/>
              <a:buChar char="•"/>
            </a:pPr>
            <a:endParaRPr lang="en-US" sz="3200" dirty="0" smtClean="0"/>
          </a:p>
          <a:p>
            <a:pPr marL="342900" indent="-342900">
              <a:buFont typeface="Arial" panose="020B0604020202020204" pitchFamily="34" charset="0"/>
              <a:buChar char="•"/>
            </a:pPr>
            <a:r>
              <a:rPr lang="en-US" sz="3200" dirty="0" smtClean="0"/>
              <a:t>Plus simple contact </a:t>
            </a:r>
            <a:r>
              <a:rPr lang="en-US" sz="3200" dirty="0"/>
              <a:t>information - an easily remembered email address for the </a:t>
            </a:r>
            <a:r>
              <a:rPr lang="en-US" sz="3200" dirty="0" smtClean="0"/>
              <a:t>squadron</a:t>
            </a:r>
            <a:endParaRPr lang="en-US" sz="3200" dirty="0"/>
          </a:p>
          <a:p>
            <a:pPr marL="342900" indent="-342900">
              <a:buFont typeface="Arial" panose="020B0604020202020204" pitchFamily="34" charset="0"/>
              <a:buChar char="•"/>
            </a:pPr>
            <a:r>
              <a:rPr lang="en-US" sz="3200" dirty="0" smtClean="0"/>
              <a:t>We </a:t>
            </a:r>
            <a:r>
              <a:rPr lang="en-US" sz="3200" dirty="0"/>
              <a:t>print </a:t>
            </a:r>
            <a:r>
              <a:rPr lang="en-US" sz="3200" dirty="0" smtClean="0"/>
              <a:t>300  </a:t>
            </a:r>
            <a:r>
              <a:rPr lang="en-US" sz="6000" dirty="0">
                <a:ln>
                  <a:solidFill>
                    <a:srgbClr val="FF0000"/>
                  </a:solidFill>
                </a:ln>
                <a:solidFill>
                  <a:srgbClr val="92D050"/>
                </a:solidFill>
                <a:effectLst>
                  <a:outerShdw blurRad="50800" dist="38100" dir="8100000" algn="tr" rotWithShape="0">
                    <a:srgbClr val="FFFF00">
                      <a:alpha val="40000"/>
                    </a:srgbClr>
                  </a:outerShdw>
                </a:effectLst>
              </a:rPr>
              <a:t>neon</a:t>
            </a:r>
            <a:r>
              <a:rPr lang="en-US" sz="3200" dirty="0" smtClean="0"/>
              <a:t>  flyers and think </a:t>
            </a:r>
          </a:p>
          <a:p>
            <a:pPr marL="342900" indent="-342900">
              <a:buFont typeface="Arial" panose="020B0604020202020204" pitchFamily="34" charset="0"/>
              <a:buChar char="•"/>
            </a:pPr>
            <a:endParaRPr lang="en-US" sz="2400" dirty="0"/>
          </a:p>
          <a:p>
            <a:pPr algn="ct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rPr>
              <a:t>WHERE ARE THE BOATERS?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r>
              <a:rPr lang="en-US" sz="2400" dirty="0" smtClean="0"/>
              <a:t> </a:t>
            </a:r>
          </a:p>
          <a:p>
            <a:endParaRPr lang="en-US" sz="2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1" y="35578"/>
            <a:ext cx="2328421" cy="1737360"/>
          </a:xfrm>
          <a:prstGeom prst="rect">
            <a:avLst/>
          </a:prstGeom>
        </p:spPr>
      </p:pic>
      <p:sp>
        <p:nvSpPr>
          <p:cNvPr id="3" name="TextBox 2"/>
          <p:cNvSpPr txBox="1"/>
          <p:nvPr/>
        </p:nvSpPr>
        <p:spPr>
          <a:xfrm>
            <a:off x="8550830" y="6324600"/>
            <a:ext cx="453307"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345272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27811" y="270668"/>
            <a:ext cx="4611189" cy="872204"/>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en-US" sz="4800" b="1" dirty="0"/>
              <a:t>3</a:t>
            </a:r>
            <a:r>
              <a:rPr lang="en-US" sz="4800" b="1" dirty="0" smtClean="0"/>
              <a:t>00 Neon Flyers</a:t>
            </a:r>
            <a:endParaRPr lang="en-US" sz="4800" dirty="0"/>
          </a:p>
        </p:txBody>
      </p:sp>
      <p:sp>
        <p:nvSpPr>
          <p:cNvPr id="10" name="TextBox 9"/>
          <p:cNvSpPr txBox="1"/>
          <p:nvPr/>
        </p:nvSpPr>
        <p:spPr>
          <a:xfrm>
            <a:off x="228600" y="1499272"/>
            <a:ext cx="8086145" cy="4524315"/>
          </a:xfrm>
          <a:prstGeom prst="rect">
            <a:avLst/>
          </a:prstGeom>
          <a:noFill/>
        </p:spPr>
        <p:txBody>
          <a:bodyPr wrap="square" rtlCol="0">
            <a:spAutoFit/>
          </a:bodyPr>
          <a:lstStyle/>
          <a:p>
            <a:pPr lvl="2"/>
            <a:r>
              <a:rPr lang="en-US" sz="2400" dirty="0" smtClean="0"/>
              <a:t>    </a:t>
            </a:r>
          </a:p>
          <a:p>
            <a:pPr marL="285750" indent="-285750">
              <a:buFont typeface="Arial" pitchFamily="34" charset="0"/>
              <a:buChar char="•"/>
            </a:pPr>
            <a:endParaRPr lang="en-US" sz="2400" dirty="0" smtClean="0"/>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r>
              <a:rPr lang="en-US" sz="2400" dirty="0"/>
              <a:t>		</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r>
              <a:rPr lang="en-US" sz="2400" dirty="0" smtClean="0"/>
              <a:t> </a:t>
            </a:r>
          </a:p>
          <a:p>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16" y="1804627"/>
            <a:ext cx="1645920" cy="16459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125" y="1579618"/>
            <a:ext cx="1382233" cy="1828800"/>
          </a:xfrm>
          <a:prstGeom prst="rect">
            <a:avLst/>
          </a:prstGeom>
          <a:effectLst>
            <a:outerShdw blurRad="50800" dist="50800" dir="5400000" algn="ctr" rotWithShape="0">
              <a:schemeClr val="accent3">
                <a:lumMod val="20000"/>
                <a:lumOff val="80000"/>
              </a:scheme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5004" y="2033259"/>
            <a:ext cx="1220401" cy="128016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35036">
            <a:off x="1185383" y="3963910"/>
            <a:ext cx="3044369" cy="73152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423" y="5048828"/>
            <a:ext cx="1669097" cy="155448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5924" y="5317564"/>
            <a:ext cx="1565434" cy="109728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3663" y="5030496"/>
            <a:ext cx="1379504" cy="118872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625046">
            <a:off x="4906401" y="3908040"/>
            <a:ext cx="2788855" cy="640080"/>
          </a:xfrm>
          <a:prstGeom prst="rect">
            <a:avLst/>
          </a:prstGeom>
        </p:spPr>
      </p:pic>
      <p:sp>
        <p:nvSpPr>
          <p:cNvPr id="3" name="TextBox 2"/>
          <p:cNvSpPr txBox="1"/>
          <p:nvPr/>
        </p:nvSpPr>
        <p:spPr>
          <a:xfrm>
            <a:off x="8610600" y="6414844"/>
            <a:ext cx="457200"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822115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68270" y="193013"/>
            <a:ext cx="4342130" cy="932531"/>
          </a:xfrm>
        </p:spPr>
        <p:style>
          <a:lnRef idx="1">
            <a:schemeClr val="accent3"/>
          </a:lnRef>
          <a:fillRef idx="2">
            <a:schemeClr val="accent3"/>
          </a:fillRef>
          <a:effectRef idx="1">
            <a:schemeClr val="accent3"/>
          </a:effectRef>
          <a:fontRef idx="minor">
            <a:schemeClr val="dk1"/>
          </a:fontRef>
        </p:style>
        <p:txBody>
          <a:bodyPr>
            <a:noAutofit/>
          </a:bodyPr>
          <a:lstStyle/>
          <a:p>
            <a:r>
              <a:rPr lang="en-US" sz="4800" b="1" dirty="0"/>
              <a:t>3</a:t>
            </a:r>
            <a:r>
              <a:rPr lang="en-US" sz="4800" b="1" dirty="0" smtClean="0"/>
              <a:t>00 Neon Flyers</a:t>
            </a:r>
            <a:endParaRPr lang="en-US" sz="4800" dirty="0"/>
          </a:p>
        </p:txBody>
      </p:sp>
      <p:sp>
        <p:nvSpPr>
          <p:cNvPr id="10" name="TextBox 9"/>
          <p:cNvSpPr txBox="1"/>
          <p:nvPr/>
        </p:nvSpPr>
        <p:spPr>
          <a:xfrm>
            <a:off x="688042" y="685800"/>
            <a:ext cx="8086145" cy="4893647"/>
          </a:xfrm>
          <a:prstGeom prst="rect">
            <a:avLst/>
          </a:prstGeom>
          <a:noFill/>
        </p:spPr>
        <p:txBody>
          <a:bodyPr wrap="square" rtlCol="0">
            <a:spAutoFit/>
          </a:bodyPr>
          <a:lstStyle/>
          <a:p>
            <a:endParaRPr lang="en-US" sz="2400" dirty="0" smtClean="0"/>
          </a:p>
          <a:p>
            <a:pPr lvl="2"/>
            <a:r>
              <a:rPr lang="en-US" sz="2400" dirty="0" smtClean="0"/>
              <a:t>    </a:t>
            </a:r>
          </a:p>
          <a:p>
            <a:pPr marL="285750" indent="-285750">
              <a:buFont typeface="Arial" pitchFamily="34" charset="0"/>
              <a:buChar char="•"/>
            </a:pPr>
            <a:endParaRPr lang="en-US" sz="2400" dirty="0" smtClean="0"/>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r>
              <a:rPr lang="en-US" sz="2400" dirty="0"/>
              <a:t>		</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r>
              <a:rPr lang="en-US" sz="2400" dirty="0" smtClean="0"/>
              <a:t> </a:t>
            </a:r>
          </a:p>
          <a:p>
            <a:endParaRPr lang="en-US" sz="2400" dirty="0" smtClean="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648" y="1725921"/>
            <a:ext cx="894701" cy="21945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41" y="1725921"/>
            <a:ext cx="2073860" cy="164592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3000" y="1674859"/>
            <a:ext cx="2286000" cy="200025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195" y="4629935"/>
            <a:ext cx="1781608" cy="201168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89247">
            <a:off x="6132373" y="4346667"/>
            <a:ext cx="2438400" cy="182880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80829">
            <a:off x="297348" y="4588034"/>
            <a:ext cx="2423663" cy="1097280"/>
          </a:xfrm>
          <a:prstGeom prst="rect">
            <a:avLst/>
          </a:prstGeom>
        </p:spPr>
      </p:pic>
      <p:sp>
        <p:nvSpPr>
          <p:cNvPr id="3" name="TextBox 2"/>
          <p:cNvSpPr txBox="1"/>
          <p:nvPr/>
        </p:nvSpPr>
        <p:spPr>
          <a:xfrm>
            <a:off x="8686800" y="6328041"/>
            <a:ext cx="457200"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3125894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429161"/>
            <a:ext cx="7772400" cy="930392"/>
          </a:xfrm>
        </p:spPr>
        <p:txBody>
          <a:bodyPr>
            <a:noAutofit/>
          </a:bodyPr>
          <a:lstStyle/>
          <a:p>
            <a:r>
              <a:rPr lang="en-US" sz="4800" b="1" dirty="0" smtClean="0"/>
              <a:t>E Flyers</a:t>
            </a:r>
            <a:endParaRPr lang="en-US" sz="4800" dirty="0"/>
          </a:p>
        </p:txBody>
      </p:sp>
      <p:sp>
        <p:nvSpPr>
          <p:cNvPr id="10" name="TextBox 9"/>
          <p:cNvSpPr txBox="1"/>
          <p:nvPr/>
        </p:nvSpPr>
        <p:spPr>
          <a:xfrm>
            <a:off x="618524" y="1524000"/>
            <a:ext cx="7848600" cy="6247864"/>
          </a:xfrm>
          <a:prstGeom prst="rect">
            <a:avLst/>
          </a:prstGeom>
          <a:noFill/>
        </p:spPr>
        <p:txBody>
          <a:bodyPr wrap="square" rtlCol="0">
            <a:spAutoFit/>
          </a:bodyPr>
          <a:lstStyle/>
          <a:p>
            <a:pPr marL="285750" indent="-285750">
              <a:buFont typeface="Arial" pitchFamily="34" charset="0"/>
              <a:buChar char="•"/>
            </a:pPr>
            <a:endParaRPr lang="en-US" sz="2400" dirty="0" smtClean="0"/>
          </a:p>
          <a:p>
            <a:pPr marL="285750" indent="-285750">
              <a:buFont typeface="Arial" pitchFamily="34" charset="0"/>
              <a:buChar char="•"/>
            </a:pPr>
            <a:r>
              <a:rPr lang="en-US" sz="3200" dirty="0" smtClean="0"/>
              <a:t> Exponential Marketing </a:t>
            </a:r>
          </a:p>
          <a:p>
            <a:pPr marL="285750" indent="-285750">
              <a:buFont typeface="Arial" pitchFamily="34" charset="0"/>
              <a:buChar char="•"/>
            </a:pPr>
            <a:endParaRPr lang="en-US" sz="3200" dirty="0" smtClean="0"/>
          </a:p>
          <a:p>
            <a:pPr marL="457200" indent="-457200">
              <a:buFont typeface="Arial" panose="020B0604020202020204" pitchFamily="34" charset="0"/>
              <a:buChar char="•"/>
            </a:pPr>
            <a:r>
              <a:rPr lang="en-US" sz="3200" dirty="0" smtClean="0">
                <a:latin typeface="Calibri" panose="020F0502020204030204" pitchFamily="34" charset="0"/>
                <a:ea typeface="Calibri" panose="020F0502020204030204" pitchFamily="34" charset="0"/>
                <a:cs typeface="Times New Roman" panose="02020603050405020304" pitchFamily="18" charset="0"/>
              </a:rPr>
              <a:t>Our members have identified a key person in 8 organizations who post these in their newsletters, on their websites etc.</a:t>
            </a:r>
          </a:p>
          <a:p>
            <a:pPr marL="457200" indent="-457200">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r>
              <a:rPr lang="en-US" sz="2400" dirty="0" smtClean="0"/>
              <a:t> </a:t>
            </a:r>
          </a:p>
          <a:p>
            <a:endParaRPr lang="en-US" sz="2400" dirty="0" smtClean="0"/>
          </a:p>
        </p:txBody>
      </p:sp>
      <p:pic>
        <p:nvPicPr>
          <p:cNvPr id="5" name="Picture 4"/>
          <p:cNvPicPr>
            <a:picLocks noChangeAspect="1"/>
          </p:cNvPicPr>
          <p:nvPr/>
        </p:nvPicPr>
        <p:blipFill>
          <a:blip r:embed="rId3"/>
          <a:stretch>
            <a:fillRect/>
          </a:stretch>
        </p:blipFill>
        <p:spPr>
          <a:xfrm>
            <a:off x="3581400" y="5257800"/>
            <a:ext cx="2314575" cy="1419225"/>
          </a:xfrm>
          <a:prstGeom prst="rect">
            <a:avLst/>
          </a:prstGeom>
        </p:spPr>
      </p:pic>
      <p:sp>
        <p:nvSpPr>
          <p:cNvPr id="6" name="TextBox 5"/>
          <p:cNvSpPr txBox="1"/>
          <p:nvPr/>
        </p:nvSpPr>
        <p:spPr>
          <a:xfrm>
            <a:off x="8477851" y="6318579"/>
            <a:ext cx="381000" cy="369332"/>
          </a:xfrm>
          <a:prstGeom prst="rect">
            <a:avLst/>
          </a:prstGeom>
          <a:noFill/>
        </p:spPr>
        <p:txBody>
          <a:bodyPr wrap="square" rtlCol="0">
            <a:spAutoFit/>
          </a:bodyPr>
          <a:lstStyle/>
          <a:p>
            <a:r>
              <a:rPr lang="en-US" dirty="0" smtClean="0"/>
              <a:t>7</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257" y="609599"/>
            <a:ext cx="492369" cy="182880"/>
          </a:xfrm>
          <a:prstGeom prst="rect">
            <a:avLst/>
          </a:prstGeom>
        </p:spPr>
      </p:pic>
      <p:cxnSp>
        <p:nvCxnSpPr>
          <p:cNvPr id="13" name="Straight Arrow Connector 12"/>
          <p:cNvCxnSpPr/>
          <p:nvPr/>
        </p:nvCxnSpPr>
        <p:spPr>
          <a:xfrm flipH="1">
            <a:off x="6172200" y="152399"/>
            <a:ext cx="1219200" cy="457200"/>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534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59453"/>
            <a:ext cx="7772400" cy="800100"/>
          </a:xfrm>
        </p:spPr>
        <p:txBody>
          <a:bodyPr>
            <a:noAutofit/>
          </a:bodyPr>
          <a:lstStyle/>
          <a:p>
            <a:r>
              <a:rPr lang="en-US" sz="4800" b="1" dirty="0" smtClean="0"/>
              <a:t>E Flyers</a:t>
            </a:r>
            <a:endParaRPr lang="en-US" sz="4800" dirty="0"/>
          </a:p>
        </p:txBody>
      </p:sp>
      <p:sp>
        <p:nvSpPr>
          <p:cNvPr id="10" name="TextBox 9"/>
          <p:cNvSpPr txBox="1"/>
          <p:nvPr/>
        </p:nvSpPr>
        <p:spPr>
          <a:xfrm>
            <a:off x="1189315" y="1570409"/>
            <a:ext cx="7277809" cy="6124754"/>
          </a:xfrm>
          <a:prstGeom prst="rect">
            <a:avLst/>
          </a:prstGeom>
          <a:noFill/>
        </p:spPr>
        <p:txBody>
          <a:bodyPr wrap="square" rtlCol="0">
            <a:spAutoFit/>
          </a:bodyPr>
          <a:lstStyle/>
          <a:p>
            <a:pPr marL="285750" indent="-285750">
              <a:buFont typeface="Arial" pitchFamily="34" charset="0"/>
              <a:buChar char="•"/>
            </a:pPr>
            <a:endParaRPr lang="en-US" sz="2400" dirty="0" smtClean="0"/>
          </a:p>
          <a:p>
            <a:pPr marL="285750" indent="-285750">
              <a:buFont typeface="Arial" pitchFamily="34" charset="0"/>
              <a:buChar char="•"/>
            </a:pPr>
            <a:r>
              <a:rPr lang="en-US" sz="3200" dirty="0" smtClean="0"/>
              <a:t>Posted on Facebook </a:t>
            </a:r>
          </a:p>
          <a:p>
            <a:pPr marL="1371600" lvl="2" indent="-457200">
              <a:buFont typeface="Courier New" panose="02070309020205020404" pitchFamily="49" charset="0"/>
              <a:buChar char="o"/>
            </a:pPr>
            <a:r>
              <a:rPr lang="en-US" sz="3200" dirty="0" smtClean="0"/>
              <a:t>Squadron </a:t>
            </a:r>
            <a:r>
              <a:rPr lang="en-US" sz="3200" dirty="0"/>
              <a:t>page</a:t>
            </a:r>
          </a:p>
          <a:p>
            <a:pPr marL="1371600" lvl="2" indent="-457200">
              <a:buFont typeface="Courier New" panose="02070309020205020404" pitchFamily="49" charset="0"/>
              <a:buChar char="o"/>
            </a:pPr>
            <a:r>
              <a:rPr lang="en-US" sz="3200" dirty="0" smtClean="0"/>
              <a:t>D2 page</a:t>
            </a:r>
          </a:p>
          <a:p>
            <a:pPr marL="1371600" lvl="2" indent="-457200">
              <a:buFont typeface="Courier New" panose="02070309020205020404" pitchFamily="49" charset="0"/>
              <a:buChar char="o"/>
            </a:pPr>
            <a:r>
              <a:rPr lang="en-US" sz="3200" dirty="0" smtClean="0"/>
              <a:t>Individual members’ pages</a:t>
            </a:r>
          </a:p>
          <a:p>
            <a:pPr lvl="2"/>
            <a:endParaRPr lang="en-US" sz="3200" dirty="0" smtClean="0"/>
          </a:p>
          <a:p>
            <a:pPr marL="285750" indent="-285750">
              <a:buFont typeface="Arial" pitchFamily="34" charset="0"/>
              <a:buChar char="•"/>
            </a:pPr>
            <a:r>
              <a:rPr lang="en-US" sz="3200" dirty="0" smtClean="0"/>
              <a:t>On digital newspapers (Patch, Voice)</a:t>
            </a:r>
          </a:p>
          <a:p>
            <a:pPr marL="285750" indent="-285750">
              <a:buFont typeface="Arial" pitchFamily="34" charset="0"/>
              <a:buChar char="•"/>
            </a:pPr>
            <a:r>
              <a:rPr lang="en-US" sz="3200" dirty="0" smtClean="0"/>
              <a:t>On neighborhood sites such as </a:t>
            </a:r>
            <a:r>
              <a:rPr lang="en-US" sz="3200" dirty="0" err="1" smtClean="0"/>
              <a:t>NextDoor</a:t>
            </a:r>
            <a:endParaRPr lang="en-US" sz="3200" dirty="0" smtClean="0"/>
          </a:p>
          <a:p>
            <a:pPr marL="285750" indent="-285750">
              <a:buFont typeface="Arial" pitchFamily="34" charset="0"/>
              <a:buChar char="•"/>
            </a:pPr>
            <a:endParaRPr lang="en-US" sz="2400" dirty="0" smtClean="0"/>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r>
              <a:rPr lang="en-US" sz="2400" dirty="0" smtClean="0"/>
              <a:t> </a:t>
            </a:r>
          </a:p>
          <a:p>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981200"/>
            <a:ext cx="1181100" cy="1181100"/>
          </a:xfrm>
          <a:prstGeom prst="rect">
            <a:avLst/>
          </a:prstGeom>
        </p:spPr>
      </p:pic>
      <p:sp>
        <p:nvSpPr>
          <p:cNvPr id="3" name="TextBox 2"/>
          <p:cNvSpPr txBox="1"/>
          <p:nvPr/>
        </p:nvSpPr>
        <p:spPr>
          <a:xfrm>
            <a:off x="8467124" y="6324600"/>
            <a:ext cx="533400" cy="369332"/>
          </a:xfrm>
          <a:prstGeom prst="rect">
            <a:avLst/>
          </a:prstGeom>
          <a:noFill/>
        </p:spPr>
        <p:txBody>
          <a:bodyPr wrap="square" rtlCol="0">
            <a:spAutoFit/>
          </a:bodyPr>
          <a:lstStyle/>
          <a:p>
            <a:r>
              <a:rPr lang="en-US" dirty="0" smtClean="0"/>
              <a:t>8</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685799"/>
            <a:ext cx="492369" cy="182880"/>
          </a:xfrm>
          <a:prstGeom prst="rect">
            <a:avLst/>
          </a:prstGeom>
        </p:spPr>
      </p:pic>
      <p:cxnSp>
        <p:nvCxnSpPr>
          <p:cNvPr id="8" name="Straight Arrow Connector 7"/>
          <p:cNvCxnSpPr/>
          <p:nvPr/>
        </p:nvCxnSpPr>
        <p:spPr>
          <a:xfrm flipH="1">
            <a:off x="6174712" y="225425"/>
            <a:ext cx="1219200" cy="457200"/>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557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59453"/>
            <a:ext cx="7772400" cy="800100"/>
          </a:xfrm>
        </p:spPr>
        <p:txBody>
          <a:bodyPr>
            <a:noAutofit/>
          </a:bodyPr>
          <a:lstStyle/>
          <a:p>
            <a:r>
              <a:rPr lang="en-US" sz="4800" b="1" dirty="0" smtClean="0"/>
              <a:t>Street Signs</a:t>
            </a:r>
            <a:endParaRPr lang="en-US" sz="4800" dirty="0"/>
          </a:p>
        </p:txBody>
      </p:sp>
      <p:sp>
        <p:nvSpPr>
          <p:cNvPr id="10" name="TextBox 9"/>
          <p:cNvSpPr txBox="1"/>
          <p:nvPr/>
        </p:nvSpPr>
        <p:spPr>
          <a:xfrm>
            <a:off x="304800" y="1445931"/>
            <a:ext cx="8382000" cy="4339650"/>
          </a:xfrm>
          <a:prstGeom prst="rect">
            <a:avLst/>
          </a:prstGeom>
          <a:noFill/>
        </p:spPr>
        <p:txBody>
          <a:bodyPr wrap="square" rtlCol="0">
            <a:spAutoFit/>
          </a:bodyPr>
          <a:lstStyle/>
          <a:p>
            <a:pPr marL="285750" indent="-285750">
              <a:buFont typeface="Arial"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Our signs are even </a:t>
            </a:r>
            <a:r>
              <a:rPr lang="en-US" sz="2800" dirty="0" smtClean="0">
                <a:latin typeface="Calibri" panose="020F0502020204030204" pitchFamily="34" charset="0"/>
                <a:ea typeface="Calibri" panose="020F0502020204030204" pitchFamily="34" charset="0"/>
                <a:cs typeface="Times New Roman" panose="02020603050405020304" pitchFamily="18" charset="0"/>
              </a:rPr>
              <a:t>simpler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We buy 4 roadside signs @$17 from Staples; put outside a yacht club, and on 3 places on way to </a:t>
            </a:r>
            <a:r>
              <a:rPr lang="en-US" sz="2800" dirty="0" smtClean="0">
                <a:latin typeface="Calibri" panose="020F0502020204030204" pitchFamily="34" charset="0"/>
                <a:ea typeface="Calibri" panose="020F0502020204030204" pitchFamily="34" charset="0"/>
                <a:cs typeface="Times New Roman" panose="02020603050405020304" pitchFamily="18" charset="0"/>
              </a:rPr>
              <a:t>Harbor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itchFamily="34" charset="0"/>
              <a:buChar char="•"/>
            </a:pPr>
            <a:endParaRPr lang="en-US" sz="2400" dirty="0"/>
          </a:p>
          <a:p>
            <a:pPr marL="342900" indent="-342900">
              <a:buFont typeface="Arial" panose="020B0604020202020204" pitchFamily="34" charset="0"/>
              <a:buChar char="•"/>
            </a:pPr>
            <a:endParaRPr lang="en-US" sz="2400" dirty="0"/>
          </a:p>
          <a:p>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r>
              <a:rPr lang="en-US" sz="2400" dirty="0" smtClean="0"/>
              <a:t> </a:t>
            </a:r>
          </a:p>
          <a:p>
            <a:endParaRPr lang="en-US" sz="2400" dirty="0" smtClean="0"/>
          </a:p>
        </p:txBody>
      </p:sp>
      <p:pic>
        <p:nvPicPr>
          <p:cNvPr id="4" name="Picture 3"/>
          <p:cNvPicPr>
            <a:picLocks noChangeAspect="1"/>
          </p:cNvPicPr>
          <p:nvPr/>
        </p:nvPicPr>
        <p:blipFill>
          <a:blip r:embed="rId3"/>
          <a:stretch>
            <a:fillRect/>
          </a:stretch>
        </p:blipFill>
        <p:spPr>
          <a:xfrm>
            <a:off x="2212089" y="3233057"/>
            <a:ext cx="4737670" cy="3291840"/>
          </a:xfrm>
          <a:prstGeom prst="rect">
            <a:avLst/>
          </a:prstGeom>
        </p:spPr>
      </p:pic>
      <p:sp>
        <p:nvSpPr>
          <p:cNvPr id="3" name="TextBox 2"/>
          <p:cNvSpPr txBox="1"/>
          <p:nvPr/>
        </p:nvSpPr>
        <p:spPr>
          <a:xfrm>
            <a:off x="8574019" y="6307574"/>
            <a:ext cx="524476" cy="369332"/>
          </a:xfrm>
          <a:prstGeom prst="rect">
            <a:avLst/>
          </a:prstGeom>
          <a:noFill/>
        </p:spPr>
        <p:txBody>
          <a:bodyPr wrap="square" rtlCol="0">
            <a:spAutoFit/>
          </a:bodyPr>
          <a:lstStyle/>
          <a:p>
            <a:r>
              <a:rPr lang="en-US" dirty="0" smtClean="0"/>
              <a:t>9</a:t>
            </a:r>
            <a:endParaRPr lang="en-US" dirty="0"/>
          </a:p>
        </p:txBody>
      </p:sp>
      <p:cxnSp>
        <p:nvCxnSpPr>
          <p:cNvPr id="6" name="Straight Connector 5"/>
          <p:cNvCxnSpPr/>
          <p:nvPr/>
        </p:nvCxnSpPr>
        <p:spPr>
          <a:xfrm>
            <a:off x="3886200" y="3810000"/>
            <a:ext cx="533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886200" y="3810000"/>
            <a:ext cx="533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4000500"/>
            <a:ext cx="1905000" cy="19050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C:\Users\Paul\Documents\Pauls Stuff\Sailing\USPS\National Marketing Committee\PROJECTS\Americas Boating Club\Logos\ABClub logos 2019\ABC LOGO RGB files\PNG RGB files\ABC LOGO V RG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699514"/>
            <a:ext cx="1475980" cy="948686"/>
          </a:xfrm>
          <a:prstGeom prst="rect">
            <a:avLst/>
          </a:prstGeom>
          <a:solidFill>
            <a:schemeClr val="bg1"/>
          </a:solidFill>
          <a:ln w="444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30205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917</Words>
  <Application>Microsoft Office PowerPoint</Application>
  <PresentationFormat>On-screen Show (4:3)</PresentationFormat>
  <Paragraphs>170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Times New Roman</vt:lpstr>
      <vt:lpstr>Office Theme</vt:lpstr>
      <vt:lpstr>PowerPoint Presentation</vt:lpstr>
      <vt:lpstr>Proven Marketing </vt:lpstr>
      <vt:lpstr>Start Early</vt:lpstr>
      <vt:lpstr>Simple and Punchy</vt:lpstr>
      <vt:lpstr>300 Neon Flyers</vt:lpstr>
      <vt:lpstr>300 Neon Flyers</vt:lpstr>
      <vt:lpstr>E Flyers</vt:lpstr>
      <vt:lpstr>E Flyers</vt:lpstr>
      <vt:lpstr>Street Signs</vt:lpstr>
      <vt:lpstr>Traditional Press</vt:lpstr>
      <vt:lpstr>Key Points </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Tribute to Howard Sklar</dc:title>
  <dc:creator>Susan</dc:creator>
  <cp:lastModifiedBy>Paul Mermelstein</cp:lastModifiedBy>
  <cp:revision>146</cp:revision>
  <dcterms:created xsi:type="dcterms:W3CDTF">2014-03-27T15:27:56Z</dcterms:created>
  <dcterms:modified xsi:type="dcterms:W3CDTF">2019-01-30T21:06:50Z</dcterms:modified>
</cp:coreProperties>
</file>