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sldIdLst>
    <p:sldId id="297" r:id="rId2"/>
    <p:sldId id="260" r:id="rId3"/>
    <p:sldId id="262" r:id="rId4"/>
    <p:sldId id="336" r:id="rId5"/>
    <p:sldId id="259" r:id="rId6"/>
    <p:sldId id="263" r:id="rId7"/>
    <p:sldId id="309" r:id="rId8"/>
    <p:sldId id="266" r:id="rId9"/>
    <p:sldId id="267" r:id="rId10"/>
    <p:sldId id="269" r:id="rId11"/>
    <p:sldId id="331" r:id="rId12"/>
    <p:sldId id="301" r:id="rId13"/>
    <p:sldId id="300" r:id="rId14"/>
    <p:sldId id="299" r:id="rId15"/>
    <p:sldId id="270" r:id="rId16"/>
    <p:sldId id="307" r:id="rId17"/>
    <p:sldId id="271" r:id="rId18"/>
    <p:sldId id="335" r:id="rId19"/>
    <p:sldId id="308" r:id="rId20"/>
    <p:sldId id="272" r:id="rId21"/>
    <p:sldId id="302" r:id="rId22"/>
    <p:sldId id="273" r:id="rId23"/>
    <p:sldId id="274" r:id="rId24"/>
    <p:sldId id="305" r:id="rId25"/>
    <p:sldId id="303" r:id="rId26"/>
    <p:sldId id="275" r:id="rId27"/>
    <p:sldId id="347" r:id="rId28"/>
    <p:sldId id="279" r:id="rId29"/>
    <p:sldId id="277" r:id="rId30"/>
    <p:sldId id="311" r:id="rId31"/>
    <p:sldId id="337" r:id="rId32"/>
    <p:sldId id="348" r:id="rId33"/>
    <p:sldId id="312" r:id="rId34"/>
    <p:sldId id="280" r:id="rId35"/>
    <p:sldId id="281" r:id="rId36"/>
    <p:sldId id="338" r:id="rId37"/>
    <p:sldId id="332" r:id="rId38"/>
    <p:sldId id="282" r:id="rId39"/>
    <p:sldId id="339" r:id="rId40"/>
    <p:sldId id="283" r:id="rId41"/>
    <p:sldId id="340" r:id="rId42"/>
    <p:sldId id="284" r:id="rId43"/>
    <p:sldId id="341" r:id="rId44"/>
    <p:sldId id="285" r:id="rId45"/>
    <p:sldId id="342" r:id="rId46"/>
    <p:sldId id="286" r:id="rId47"/>
    <p:sldId id="343" r:id="rId48"/>
    <p:sldId id="287" r:id="rId49"/>
    <p:sldId id="328" r:id="rId50"/>
    <p:sldId id="329" r:id="rId51"/>
    <p:sldId id="310" r:id="rId52"/>
    <p:sldId id="289" r:id="rId53"/>
    <p:sldId id="290" r:id="rId54"/>
    <p:sldId id="344" r:id="rId55"/>
    <p:sldId id="313" r:id="rId56"/>
    <p:sldId id="298" r:id="rId57"/>
    <p:sldId id="293" r:id="rId58"/>
    <p:sldId id="476" r:id="rId59"/>
    <p:sldId id="315" r:id="rId60"/>
    <p:sldId id="346" r:id="rId61"/>
    <p:sldId id="325" r:id="rId62"/>
    <p:sldId id="326" r:id="rId63"/>
    <p:sldId id="352" r:id="rId64"/>
    <p:sldId id="477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5" r:id="rId76"/>
    <p:sldId id="372" r:id="rId77"/>
    <p:sldId id="371" r:id="rId78"/>
    <p:sldId id="367" r:id="rId79"/>
    <p:sldId id="388" r:id="rId80"/>
    <p:sldId id="374" r:id="rId81"/>
    <p:sldId id="375" r:id="rId82"/>
    <p:sldId id="377" r:id="rId83"/>
    <p:sldId id="474" r:id="rId84"/>
    <p:sldId id="475" r:id="rId85"/>
    <p:sldId id="386" r:id="rId86"/>
    <p:sldId id="387" r:id="rId87"/>
    <p:sldId id="389" r:id="rId88"/>
    <p:sldId id="390" r:id="rId89"/>
    <p:sldId id="391" r:id="rId90"/>
    <p:sldId id="392" r:id="rId91"/>
    <p:sldId id="393" r:id="rId92"/>
    <p:sldId id="394" r:id="rId93"/>
    <p:sldId id="478" r:id="rId94"/>
    <p:sldId id="395" r:id="rId95"/>
    <p:sldId id="406" r:id="rId96"/>
    <p:sldId id="407" r:id="rId97"/>
    <p:sldId id="408" r:id="rId98"/>
    <p:sldId id="409" r:id="rId99"/>
    <p:sldId id="414" r:id="rId100"/>
    <p:sldId id="415" r:id="rId101"/>
    <p:sldId id="416" r:id="rId102"/>
    <p:sldId id="417" r:id="rId103"/>
    <p:sldId id="419" r:id="rId104"/>
    <p:sldId id="479" r:id="rId105"/>
    <p:sldId id="423" r:id="rId106"/>
    <p:sldId id="425" r:id="rId107"/>
    <p:sldId id="426" r:id="rId108"/>
    <p:sldId id="427" r:id="rId109"/>
    <p:sldId id="431" r:id="rId110"/>
    <p:sldId id="471" r:id="rId111"/>
    <p:sldId id="473" r:id="rId11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  <a:srgbClr val="002060"/>
    <a:srgbClr val="DEDEDE"/>
    <a:srgbClr val="A6C7E2"/>
    <a:srgbClr val="0000FF"/>
    <a:srgbClr val="8CB7D8"/>
    <a:srgbClr val="323232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7" autoAdjust="0"/>
    <p:restoredTop sz="40181" autoAdjust="0"/>
  </p:normalViewPr>
  <p:slideViewPr>
    <p:cSldViewPr>
      <p:cViewPr varScale="1">
        <p:scale>
          <a:sx n="26" d="100"/>
          <a:sy n="26" d="100"/>
        </p:scale>
        <p:origin x="-1842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22" y="0"/>
    </p:cViewPr>
  </p:notesTextViewPr>
  <p:sorterViewPr>
    <p:cViewPr>
      <p:scale>
        <a:sx n="79" d="100"/>
        <a:sy n="79" d="100"/>
      </p:scale>
      <p:origin x="0" y="3250"/>
    </p:cViewPr>
  </p:sorterViewPr>
  <p:notesViewPr>
    <p:cSldViewPr>
      <p:cViewPr>
        <p:scale>
          <a:sx n="69" d="100"/>
          <a:sy n="69" d="100"/>
        </p:scale>
        <p:origin x="-1467" y="65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763" cy="465455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1"/>
            <a:ext cx="3013763" cy="465455"/>
          </a:xfrm>
          <a:prstGeom prst="rect">
            <a:avLst/>
          </a:prstGeom>
        </p:spPr>
        <p:txBody>
          <a:bodyPr vert="horz" lIns="92925" tIns="46463" rIns="92925" bIns="46463" rtlCol="0"/>
          <a:lstStyle>
            <a:lvl1pPr algn="r">
              <a:defRPr sz="1200"/>
            </a:lvl1pPr>
          </a:lstStyle>
          <a:p>
            <a:r>
              <a:rPr lang="en-US" dirty="0" smtClean="0"/>
              <a:t>OTP  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5" tIns="46463" rIns="92925" bIns="464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25" tIns="46463" rIns="92925" bIns="46463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lIns="92925" tIns="46463" rIns="92925" bIns="46463" rtlCol="0" anchor="b"/>
          <a:lstStyle>
            <a:lvl1pPr algn="r">
              <a:defRPr sz="1200"/>
            </a:lvl1pPr>
          </a:lstStyle>
          <a:p>
            <a:fld id="{6D4F0F64-E42B-4F04-85AF-E1BCCD7F3F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233363" indent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690563" indent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12578D-AD2F-43CF-A8D5-D4D8067D7A8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6413" y="311150"/>
            <a:ext cx="2895600" cy="2171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2520950"/>
            <a:ext cx="59436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Welcome</a:t>
            </a:r>
            <a:r>
              <a:rPr lang="en-US" dirty="0" smtClean="0"/>
              <a:t> to the new 3 hour Operation Training Seminar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I’m D/Lt Elizabeth Dysart, JN (everyone calls me ‘Betty’).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those of you </a:t>
            </a:r>
            <a:r>
              <a:rPr lang="en-US" b="1" baseline="0" dirty="0" smtClean="0"/>
              <a:t>not familiar </a:t>
            </a:r>
            <a:r>
              <a:rPr lang="en-US" baseline="0" dirty="0" smtClean="0"/>
              <a:t>with all the various </a:t>
            </a:r>
            <a:r>
              <a:rPr lang="en-US" b="1" baseline="0" dirty="0" smtClean="0"/>
              <a:t>alphabet soup </a:t>
            </a:r>
            <a:r>
              <a:rPr lang="en-US" baseline="0" dirty="0" smtClean="0"/>
              <a:t>connected to squadron members names,  </a:t>
            </a:r>
            <a:r>
              <a:rPr lang="en-US" b="1" baseline="0" dirty="0" smtClean="0"/>
              <a:t>no worries</a:t>
            </a:r>
            <a:r>
              <a:rPr lang="en-US" baseline="0" dirty="0" smtClean="0"/>
              <a:t>.  It will all become clear to you thru the process of this seminar.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thumbnail – that which is </a:t>
            </a:r>
            <a:r>
              <a:rPr lang="en-US" b="1" baseline="0" dirty="0" smtClean="0"/>
              <a:t>before name </a:t>
            </a:r>
            <a:r>
              <a:rPr lang="en-US" baseline="0" dirty="0" smtClean="0"/>
              <a:t>– relates to the position held</a:t>
            </a:r>
          </a:p>
          <a:p>
            <a:r>
              <a:rPr lang="en-US" baseline="0" dirty="0" smtClean="0"/>
              <a:t>	 that which is </a:t>
            </a:r>
            <a:r>
              <a:rPr lang="en-US" b="1" baseline="0" dirty="0" smtClean="0"/>
              <a:t>after name </a:t>
            </a:r>
            <a:r>
              <a:rPr lang="en-US" baseline="0" dirty="0" smtClean="0"/>
              <a:t>– relates to educational achievement</a:t>
            </a:r>
          </a:p>
          <a:p>
            <a:endParaRPr lang="en-US" dirty="0"/>
          </a:p>
          <a:p>
            <a:r>
              <a:rPr lang="en-US" b="1" dirty="0" smtClean="0"/>
              <a:t>This </a:t>
            </a:r>
            <a:r>
              <a:rPr lang="en-US" dirty="0" smtClean="0"/>
              <a:t>is the </a:t>
            </a:r>
            <a:r>
              <a:rPr lang="en-US" b="1" dirty="0"/>
              <a:t>new abbreviated version</a:t>
            </a:r>
            <a:r>
              <a:rPr lang="en-US" dirty="0"/>
              <a:t> of Operations Training.  For those of you who think you are going to </a:t>
            </a:r>
            <a:r>
              <a:rPr lang="en-US" b="1" dirty="0"/>
              <a:t>get off easy – </a:t>
            </a:r>
            <a:r>
              <a:rPr lang="en-US" b="1" dirty="0" smtClean="0"/>
              <a:t>not so much</a:t>
            </a:r>
            <a:r>
              <a:rPr lang="en-US" dirty="0" smtClean="0"/>
              <a:t>.  </a:t>
            </a:r>
            <a:r>
              <a:rPr lang="en-US" dirty="0"/>
              <a:t>In the longer version, members </a:t>
            </a:r>
            <a:r>
              <a:rPr lang="en-US" b="1" dirty="0"/>
              <a:t>actually had time </a:t>
            </a:r>
            <a:r>
              <a:rPr lang="en-US" dirty="0"/>
              <a:t>to review and study the material and </a:t>
            </a:r>
            <a:r>
              <a:rPr lang="en-US" b="1" dirty="0"/>
              <a:t>assimilate some of it </a:t>
            </a:r>
            <a:r>
              <a:rPr lang="en-US" dirty="0"/>
              <a:t>before moving </a:t>
            </a:r>
            <a:r>
              <a:rPr lang="en-US" dirty="0" smtClean="0"/>
              <a:t>on.  </a:t>
            </a:r>
            <a:r>
              <a:rPr lang="en-US" b="1" dirty="0"/>
              <a:t>Not so</a:t>
            </a:r>
            <a:r>
              <a:rPr lang="en-US" dirty="0"/>
              <a:t> with this class. </a:t>
            </a:r>
            <a:r>
              <a:rPr lang="en-US" dirty="0" smtClean="0"/>
              <a:t> Its pretty much </a:t>
            </a:r>
            <a:r>
              <a:rPr lang="en-US" b="1" dirty="0" smtClean="0"/>
              <a:t>rapid fire </a:t>
            </a:r>
          </a:p>
          <a:p>
            <a:endParaRPr lang="en-US" b="1" dirty="0"/>
          </a:p>
          <a:p>
            <a:r>
              <a:rPr lang="en-US" b="1" dirty="0" smtClean="0"/>
              <a:t>You</a:t>
            </a:r>
            <a:r>
              <a:rPr lang="en-US" dirty="0" smtClean="0"/>
              <a:t> </a:t>
            </a:r>
            <a:r>
              <a:rPr lang="en-US" dirty="0"/>
              <a:t>get to </a:t>
            </a:r>
            <a:r>
              <a:rPr lang="en-US" b="1" dirty="0"/>
              <a:t>pay attention, listen fast, grab a hold</a:t>
            </a:r>
            <a:r>
              <a:rPr lang="en-US" dirty="0"/>
              <a:t> of as much as you can, and </a:t>
            </a:r>
            <a:r>
              <a:rPr lang="en-US" b="1" dirty="0"/>
              <a:t>home study </a:t>
            </a:r>
            <a:r>
              <a:rPr lang="en-US" dirty="0" smtClean="0"/>
              <a:t>‘</a:t>
            </a:r>
            <a:r>
              <a:rPr lang="en-US" b="1" dirty="0" smtClean="0"/>
              <a:t>like crazy</a:t>
            </a:r>
            <a:r>
              <a:rPr lang="en-US" dirty="0" smtClean="0"/>
              <a:t>’.  </a:t>
            </a:r>
            <a:r>
              <a:rPr lang="en-US" b="1" dirty="0"/>
              <a:t>Up to you how much </a:t>
            </a:r>
            <a:r>
              <a:rPr lang="en-US" dirty="0"/>
              <a:t>you learn.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3 hours you </a:t>
            </a:r>
            <a:r>
              <a:rPr lang="en-US" b="1" dirty="0"/>
              <a:t>cannot</a:t>
            </a:r>
            <a:r>
              <a:rPr lang="en-US" dirty="0"/>
              <a:t> learn </a:t>
            </a:r>
            <a:r>
              <a:rPr lang="en-US" b="1" dirty="0"/>
              <a:t>everything you need to know </a:t>
            </a:r>
            <a:r>
              <a:rPr lang="en-US" dirty="0"/>
              <a:t>to run a </a:t>
            </a:r>
            <a:r>
              <a:rPr lang="en-US" b="1" dirty="0"/>
              <a:t>successful </a:t>
            </a:r>
            <a:r>
              <a:rPr lang="en-US" dirty="0"/>
              <a:t>squadron, but you </a:t>
            </a:r>
            <a:r>
              <a:rPr lang="en-US" b="1" dirty="0"/>
              <a:t>can learn how and where </a:t>
            </a:r>
            <a:r>
              <a:rPr lang="en-US" dirty="0"/>
              <a:t>to find it </a:t>
            </a:r>
            <a:r>
              <a:rPr lang="en-US" dirty="0" smtClean="0"/>
              <a:t> OR  </a:t>
            </a:r>
            <a:r>
              <a:rPr lang="en-US" b="1" dirty="0" smtClean="0"/>
              <a:t>Who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ask.  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class is </a:t>
            </a:r>
            <a:r>
              <a:rPr lang="en-US" b="1" dirty="0"/>
              <a:t>NOT about leading </a:t>
            </a:r>
            <a:r>
              <a:rPr lang="en-US" dirty="0"/>
              <a:t>your </a:t>
            </a:r>
            <a:r>
              <a:rPr lang="en-US" dirty="0" smtClean="0"/>
              <a:t>squadron;  </a:t>
            </a:r>
            <a:r>
              <a:rPr lang="en-US" dirty="0"/>
              <a:t>we have the Leadership Seminars and Programs for that.  This class is </a:t>
            </a:r>
            <a:r>
              <a:rPr lang="en-US" b="1" dirty="0"/>
              <a:t>about managing </a:t>
            </a:r>
            <a:r>
              <a:rPr lang="en-US" dirty="0"/>
              <a:t>local </a:t>
            </a:r>
            <a:r>
              <a:rPr lang="en-US" b="1" dirty="0"/>
              <a:t>squadron organizations</a:t>
            </a:r>
            <a:r>
              <a:rPr lang="en-US" dirty="0"/>
              <a:t>, and </a:t>
            </a:r>
            <a:r>
              <a:rPr lang="en-US" b="1" dirty="0"/>
              <a:t>operating them successfully.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What does that mean  - </a:t>
            </a:r>
            <a:r>
              <a:rPr lang="en-US" b="1" dirty="0"/>
              <a:t>What is success?</a:t>
            </a:r>
            <a:r>
              <a:rPr lang="en-US" dirty="0"/>
              <a:t>   That’s </a:t>
            </a:r>
            <a:r>
              <a:rPr lang="en-US" b="1" dirty="0"/>
              <a:t>up to you </a:t>
            </a:r>
            <a:r>
              <a:rPr lang="en-US" dirty="0"/>
              <a:t>and </a:t>
            </a:r>
            <a:r>
              <a:rPr lang="en-US" b="1" dirty="0"/>
              <a:t>your members</a:t>
            </a:r>
            <a:r>
              <a:rPr lang="en-US" dirty="0"/>
              <a:t> to </a:t>
            </a:r>
            <a:r>
              <a:rPr lang="en-US" b="1" dirty="0"/>
              <a:t>decide</a:t>
            </a:r>
            <a:r>
              <a:rPr lang="en-US" dirty="0"/>
              <a:t>, it is </a:t>
            </a:r>
            <a:r>
              <a:rPr lang="en-US" b="1" dirty="0"/>
              <a:t>not the same </a:t>
            </a:r>
            <a:r>
              <a:rPr lang="en-US" dirty="0"/>
              <a:t>for all squadrons. 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06219" y="8693150"/>
            <a:ext cx="137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2  mins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2A23AB5-70D5-460A-B52B-F252D8573D7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are a </a:t>
            </a:r>
            <a:r>
              <a:rPr lang="en-US" b="1" dirty="0"/>
              <a:t>volunteer</a:t>
            </a:r>
            <a:r>
              <a:rPr lang="en-US" dirty="0"/>
              <a:t> organization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 is the </a:t>
            </a:r>
            <a:r>
              <a:rPr lang="en-US" b="1" dirty="0"/>
              <a:t>energy</a:t>
            </a:r>
            <a:r>
              <a:rPr lang="en-US" dirty="0"/>
              <a:t> of our </a:t>
            </a:r>
            <a:r>
              <a:rPr lang="en-US" b="1" dirty="0"/>
              <a:t>members</a:t>
            </a:r>
            <a:r>
              <a:rPr lang="en-US" dirty="0"/>
              <a:t> that </a:t>
            </a:r>
            <a:r>
              <a:rPr lang="en-US" b="1" dirty="0"/>
              <a:t>fuels our mission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Teams </a:t>
            </a:r>
            <a:r>
              <a:rPr lang="en-US" dirty="0"/>
              <a:t>work best when the members </a:t>
            </a:r>
            <a:r>
              <a:rPr lang="en-US" dirty="0" smtClean="0"/>
              <a:t>have </a:t>
            </a:r>
            <a:r>
              <a:rPr lang="en-US" dirty="0"/>
              <a:t>a </a:t>
            </a:r>
            <a:r>
              <a:rPr lang="en-US" b="1" dirty="0"/>
              <a:t>common </a:t>
            </a:r>
            <a:r>
              <a:rPr lang="en-US" b="1" dirty="0" smtClean="0"/>
              <a:t>goal   </a:t>
            </a:r>
            <a:r>
              <a:rPr lang="en-US" dirty="0" smtClean="0"/>
              <a:t>&amp;   when we take </a:t>
            </a:r>
            <a:r>
              <a:rPr lang="en-US" dirty="0"/>
              <a:t>advantage of our </a:t>
            </a:r>
            <a:r>
              <a:rPr lang="en-US" b="1" dirty="0"/>
              <a:t>differences</a:t>
            </a:r>
            <a:r>
              <a:rPr lang="en-US" dirty="0"/>
              <a:t>, by </a:t>
            </a:r>
            <a:r>
              <a:rPr lang="en-US" b="1" dirty="0"/>
              <a:t>celebrating t</a:t>
            </a:r>
            <a:r>
              <a:rPr lang="en-US" b="1" dirty="0" smtClean="0"/>
              <a:t>hose strengths</a:t>
            </a:r>
            <a:r>
              <a:rPr lang="en-US" dirty="0" smtClean="0"/>
              <a:t> </a:t>
            </a:r>
            <a:r>
              <a:rPr lang="en-US" dirty="0"/>
              <a:t>and tapping into </a:t>
            </a:r>
            <a:r>
              <a:rPr lang="en-US" dirty="0" smtClean="0"/>
              <a:t>them.   The more </a:t>
            </a:r>
            <a:r>
              <a:rPr lang="en-US" b="1" dirty="0" smtClean="0"/>
              <a:t>diverse</a:t>
            </a:r>
            <a:r>
              <a:rPr lang="en-US" dirty="0" smtClean="0"/>
              <a:t> the </a:t>
            </a:r>
            <a:r>
              <a:rPr lang="en-US" b="1" dirty="0" smtClean="0"/>
              <a:t>membership</a:t>
            </a:r>
            <a:r>
              <a:rPr lang="en-US" dirty="0" smtClean="0"/>
              <a:t>, the </a:t>
            </a:r>
            <a:r>
              <a:rPr lang="en-US" b="1" dirty="0" smtClean="0"/>
              <a:t>stronger</a:t>
            </a:r>
            <a:r>
              <a:rPr lang="en-US" dirty="0" smtClean="0"/>
              <a:t> the squadron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We are happy </a:t>
            </a:r>
            <a:r>
              <a:rPr lang="en-US" dirty="0"/>
              <a:t>to promote USPS when we realize how </a:t>
            </a:r>
            <a:r>
              <a:rPr lang="en-US" b="1" dirty="0"/>
              <a:t>valuable</a:t>
            </a:r>
            <a:r>
              <a:rPr lang="en-US" dirty="0"/>
              <a:t> our classes are and how the knowledge gained keeps members and the public alike, </a:t>
            </a:r>
            <a:r>
              <a:rPr lang="en-US" b="1" dirty="0"/>
              <a:t>out of harm’s way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 smtClean="0"/>
              <a:t>Here’s a </a:t>
            </a:r>
            <a:r>
              <a:rPr lang="en-US" b="1" dirty="0" smtClean="0"/>
              <a:t>standard evaluation model </a:t>
            </a:r>
            <a:r>
              <a:rPr lang="en-US" dirty="0" smtClean="0"/>
              <a:t>– for monitoring progress/results.  This is also sometimes used as a </a:t>
            </a:r>
            <a:r>
              <a:rPr lang="en-US" b="1" dirty="0" smtClean="0"/>
              <a:t>goal re-setting loop</a:t>
            </a:r>
            <a:r>
              <a:rPr lang="en-US" dirty="0" smtClean="0"/>
              <a:t>.</a:t>
            </a:r>
          </a:p>
          <a:p>
            <a:pPr defTabSz="929305">
              <a:defRPr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  <a:defRPr/>
            </a:pPr>
            <a:r>
              <a:rPr lang="en-US" dirty="0" smtClean="0"/>
              <a:t>List the goal, do the work, evaluate progress made (with pre-set measurement criteria),  to identify any problem areas or weaknesses.   </a:t>
            </a:r>
          </a:p>
          <a:p>
            <a:pPr>
              <a:defRPr/>
            </a:pPr>
            <a:endParaRPr lang="en-US" b="1" dirty="0"/>
          </a:p>
          <a:p>
            <a:pPr lvl="1">
              <a:defRPr/>
            </a:pPr>
            <a:r>
              <a:rPr lang="en-US" b="1" dirty="0" smtClean="0"/>
              <a:t>You can’t  fix it</a:t>
            </a:r>
            <a:r>
              <a:rPr lang="en-US" b="1" baseline="0" dirty="0" smtClean="0"/>
              <a:t>, if you don’t chart it.  </a:t>
            </a:r>
          </a:p>
          <a:p>
            <a:pPr lvl="1">
              <a:defRPr/>
            </a:pPr>
            <a:r>
              <a:rPr lang="en-US" b="1" baseline="0" dirty="0" smtClean="0"/>
              <a:t>You can’t manage it, if you can’t measure it.</a:t>
            </a:r>
            <a:endParaRPr lang="en-US" b="1" dirty="0" smtClean="0"/>
          </a:p>
          <a:p>
            <a:pPr defTabSz="929305">
              <a:defRPr/>
            </a:pPr>
            <a:endParaRPr lang="en-US" dirty="0"/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dirty="0" smtClean="0"/>
              <a:t>working</a:t>
            </a:r>
            <a:r>
              <a:rPr lang="en-US" baseline="0" dirty="0" smtClean="0"/>
              <a:t> around the loop, </a:t>
            </a:r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baseline="0" dirty="0" smtClean="0"/>
              <a:t>to develop solutions &amp;  an</a:t>
            </a:r>
            <a:r>
              <a:rPr lang="en-US" dirty="0" smtClean="0"/>
              <a:t> Action plan</a:t>
            </a:r>
            <a:endParaRPr lang="en-US" baseline="0" dirty="0" smtClean="0"/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baseline="0" dirty="0" smtClean="0"/>
              <a:t>then around again.</a:t>
            </a:r>
            <a:endParaRPr lang="en-US" dirty="0" smtClean="0"/>
          </a:p>
          <a:p>
            <a:pPr defTabSz="929305">
              <a:defRPr/>
            </a:pPr>
            <a:endParaRPr lang="en-US" dirty="0" smtClean="0"/>
          </a:p>
          <a:p>
            <a:pPr defTabSz="929305">
              <a:defRPr/>
            </a:pPr>
            <a:r>
              <a:rPr lang="en-US" dirty="0" smtClean="0"/>
              <a:t>It’s a </a:t>
            </a:r>
            <a:r>
              <a:rPr lang="en-US" b="1" dirty="0" smtClean="0"/>
              <a:t>repeating process </a:t>
            </a:r>
            <a:r>
              <a:rPr lang="en-US" dirty="0" smtClean="0"/>
              <a:t>until the goals are realized.</a:t>
            </a:r>
          </a:p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9019" y="770255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 hrs  40 mins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62521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talked</a:t>
            </a:r>
            <a:r>
              <a:rPr lang="en-US" baseline="0" dirty="0" smtClean="0"/>
              <a:t> about </a:t>
            </a:r>
            <a:r>
              <a:rPr lang="en-US" b="1" baseline="0" dirty="0" smtClean="0"/>
              <a:t>team performance </a:t>
            </a:r>
            <a:r>
              <a:rPr lang="en-US" b="0" baseline="0" dirty="0" smtClean="0"/>
              <a:t>evaluation</a:t>
            </a:r>
            <a:r>
              <a:rPr lang="en-US" b="1" baseline="0" dirty="0" smtClean="0"/>
              <a:t> </a:t>
            </a:r>
            <a:r>
              <a:rPr lang="en-US" baseline="0" dirty="0" smtClean="0"/>
              <a:t>– We also need to look at </a:t>
            </a:r>
            <a:r>
              <a:rPr lang="en-US" b="1" baseline="0" dirty="0" smtClean="0"/>
              <a:t>self-performance </a:t>
            </a:r>
            <a:r>
              <a:rPr lang="en-US" b="0" baseline="0" dirty="0" smtClean="0"/>
              <a:t>evaluation</a:t>
            </a:r>
          </a:p>
          <a:p>
            <a:pPr marL="174245" indent="-174245">
              <a:spcBef>
                <a:spcPct val="50000"/>
              </a:spcBef>
              <a:buSzPct val="90000"/>
              <a:buFont typeface="Wingdings" pitchFamily="2" charset="2"/>
              <a:buChar char="Ø"/>
            </a:pPr>
            <a:r>
              <a:rPr lang="en-US" dirty="0" smtClean="0"/>
              <a:t>Think </a:t>
            </a:r>
            <a:r>
              <a:rPr lang="en-US" dirty="0"/>
              <a:t>about what </a:t>
            </a:r>
            <a:r>
              <a:rPr lang="en-US" b="1" dirty="0"/>
              <a:t>you want </a:t>
            </a:r>
            <a:r>
              <a:rPr lang="en-US" dirty="0"/>
              <a:t>to do with your life</a:t>
            </a:r>
          </a:p>
          <a:p>
            <a:pPr marL="174245" indent="-174245">
              <a:spcBef>
                <a:spcPct val="50000"/>
              </a:spcBef>
              <a:buSzPct val="90000"/>
              <a:buFont typeface="Wingdings" pitchFamily="2" charset="2"/>
              <a:buChar char="Ø"/>
            </a:pPr>
            <a:r>
              <a:rPr lang="en-US" dirty="0"/>
              <a:t>What you’ve </a:t>
            </a:r>
            <a:r>
              <a:rPr lang="en-US" b="1" dirty="0"/>
              <a:t>done so far</a:t>
            </a:r>
            <a:r>
              <a:rPr lang="en-US" dirty="0"/>
              <a:t> to become the person you want to be</a:t>
            </a:r>
          </a:p>
          <a:p>
            <a:pPr marL="174245" indent="-174245">
              <a:spcBef>
                <a:spcPct val="50000"/>
              </a:spcBef>
              <a:buSzPct val="90000"/>
              <a:buFont typeface="Wingdings" pitchFamily="2" charset="2"/>
              <a:buChar char="Ø"/>
            </a:pPr>
            <a:r>
              <a:rPr lang="en-US" dirty="0"/>
              <a:t>What </a:t>
            </a:r>
            <a:r>
              <a:rPr lang="en-US" b="1" dirty="0"/>
              <a:t>you need </a:t>
            </a:r>
            <a:r>
              <a:rPr lang="en-US" dirty="0"/>
              <a:t>to do to make progress in </a:t>
            </a:r>
            <a:r>
              <a:rPr lang="en-US" dirty="0" smtClean="0"/>
              <a:t>your personal </a:t>
            </a:r>
            <a:r>
              <a:rPr lang="en-US" dirty="0"/>
              <a:t>growth</a:t>
            </a:r>
          </a:p>
          <a:p>
            <a:pPr marL="174245" indent="-174245">
              <a:buFont typeface="Arial" pitchFamily="34" charset="0"/>
              <a:buChar char="•"/>
            </a:pPr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r>
              <a:rPr lang="en-US" sz="1000" i="1" dirty="0"/>
              <a:t>	Click thru – let slide speak for itself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796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D08311D-6645-434A-BC23-CC2A1BE8F6F5}" type="slidenum">
              <a:rPr lang="en-US" smtClean="0"/>
              <a:pPr/>
              <a:t>102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Another </a:t>
            </a:r>
            <a:r>
              <a:rPr lang="en-US" b="1" dirty="0" smtClean="0"/>
              <a:t>officer skill</a:t>
            </a:r>
            <a:r>
              <a:rPr lang="en-US" dirty="0" smtClean="0"/>
              <a:t>  and our</a:t>
            </a:r>
            <a:r>
              <a:rPr lang="en-US" baseline="0" dirty="0" smtClean="0"/>
              <a:t> </a:t>
            </a:r>
            <a:r>
              <a:rPr lang="en-US" b="1" baseline="0" dirty="0" smtClean="0"/>
              <a:t>next topic </a:t>
            </a:r>
            <a:r>
              <a:rPr lang="en-US" baseline="0" dirty="0" smtClean="0"/>
              <a:t> -- </a:t>
            </a:r>
            <a:r>
              <a:rPr lang="en-US" b="1" baseline="0" dirty="0" smtClean="0"/>
              <a:t>Communications</a:t>
            </a:r>
          </a:p>
          <a:p>
            <a:endParaRPr lang="en-US" baseline="0" dirty="0" smtClean="0"/>
          </a:p>
          <a:p>
            <a:pPr marL="174245" indent="-174245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/>
              <a:t>We will </a:t>
            </a:r>
            <a:r>
              <a:rPr lang="en-US" b="1" dirty="0" smtClean="0"/>
              <a:t>look at </a:t>
            </a:r>
            <a:r>
              <a:rPr lang="en-US" dirty="0"/>
              <a:t>some </a:t>
            </a:r>
            <a:r>
              <a:rPr lang="en-US" b="1" dirty="0" smtClean="0"/>
              <a:t>form </a:t>
            </a:r>
            <a:r>
              <a:rPr lang="en-US" b="1" dirty="0"/>
              <a:t>&amp; function </a:t>
            </a:r>
            <a:r>
              <a:rPr lang="en-US" dirty="0"/>
              <a:t>as well as some of the </a:t>
            </a:r>
            <a:r>
              <a:rPr lang="en-US" b="1" dirty="0"/>
              <a:t>mediums</a:t>
            </a:r>
            <a:r>
              <a:rPr lang="en-US" dirty="0"/>
              <a:t>,      </a:t>
            </a:r>
            <a:r>
              <a:rPr lang="en-US" b="1" dirty="0"/>
              <a:t>Including  - - - </a:t>
            </a:r>
            <a:r>
              <a:rPr lang="en-US" b="1" dirty="0" smtClean="0"/>
              <a:t> </a:t>
            </a:r>
            <a:r>
              <a:rPr lang="en-US" dirty="0" smtClean="0"/>
              <a:t>How we </a:t>
            </a:r>
            <a:r>
              <a:rPr lang="en-US" b="1" dirty="0" smtClean="0"/>
              <a:t>convey</a:t>
            </a:r>
            <a:r>
              <a:rPr lang="en-US" dirty="0" smtClean="0"/>
              <a:t> a great deal about our </a:t>
            </a:r>
            <a:r>
              <a:rPr lang="en-US" b="1" dirty="0" smtClean="0"/>
              <a:t>thoughts</a:t>
            </a:r>
            <a:r>
              <a:rPr lang="en-US" dirty="0" smtClean="0"/>
              <a:t> and </a:t>
            </a:r>
            <a:r>
              <a:rPr lang="en-US" b="1" dirty="0" smtClean="0"/>
              <a:t>attitudes</a:t>
            </a:r>
            <a:r>
              <a:rPr lang="en-US" dirty="0" smtClean="0"/>
              <a:t> through </a:t>
            </a:r>
            <a:r>
              <a:rPr lang="en-US" b="1" dirty="0" smtClean="0"/>
              <a:t>body language</a:t>
            </a:r>
          </a:p>
          <a:p>
            <a:pPr marL="0" indent="0" eaLnBrk="0" hangingPunct="0">
              <a:spcBef>
                <a:spcPct val="50000"/>
              </a:spcBef>
              <a:buFont typeface="Arial" pitchFamily="34" charset="0"/>
              <a:buNone/>
            </a:pPr>
            <a:endParaRPr lang="en-US" b="1" dirty="0" smtClean="0"/>
          </a:p>
          <a:p>
            <a:pPr marL="169863" indent="-169863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Such </a:t>
            </a:r>
            <a:r>
              <a:rPr lang="en-US" dirty="0"/>
              <a:t>as the</a:t>
            </a:r>
            <a:r>
              <a:rPr lang="en-US" b="1" dirty="0"/>
              <a:t>  thumbs up  </a:t>
            </a:r>
            <a:r>
              <a:rPr lang="en-US" dirty="0" smtClean="0"/>
              <a:t>signal.    Then</a:t>
            </a:r>
            <a:r>
              <a:rPr lang="en-US" baseline="0" dirty="0" smtClean="0"/>
              <a:t> a class exercise</a:t>
            </a:r>
            <a:endParaRPr lang="en-US" dirty="0" smtClean="0"/>
          </a:p>
          <a:p>
            <a:pPr marL="0" indent="0"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 eaLnBrk="0" hangingPunct="0">
              <a:spcBef>
                <a:spcPct val="50000"/>
              </a:spcBef>
            </a:pPr>
            <a:endParaRPr lang="en-US" dirty="0"/>
          </a:p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4130321-2576-4EB5-A621-73DA1DE046F1}" type="slidenum">
              <a:rPr lang="en-US" smtClean="0"/>
              <a:pPr/>
              <a:t>103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b="1" dirty="0" smtClean="0"/>
              <a:t>guidelines</a:t>
            </a:r>
            <a:r>
              <a:rPr lang="en-US" dirty="0" smtClean="0"/>
              <a:t> have </a:t>
            </a:r>
            <a:r>
              <a:rPr lang="en-US" b="1" dirty="0" smtClean="0"/>
              <a:t>always applied</a:t>
            </a:r>
            <a:r>
              <a:rPr lang="en-US" baseline="0" dirty="0" smtClean="0"/>
              <a:t> to our written and oral communication, but it </a:t>
            </a:r>
            <a:r>
              <a:rPr lang="en-US" b="1" baseline="0" dirty="0" smtClean="0"/>
              <a:t>doesn’t hurt </a:t>
            </a:r>
            <a:r>
              <a:rPr lang="en-US" baseline="0" dirty="0" smtClean="0"/>
              <a:t>to </a:t>
            </a:r>
            <a:r>
              <a:rPr lang="en-US" b="1" baseline="0" dirty="0" smtClean="0"/>
              <a:t>remind</a:t>
            </a:r>
            <a:r>
              <a:rPr lang="en-US" baseline="0" dirty="0" smtClean="0"/>
              <a:t> folks to follow them </a:t>
            </a:r>
            <a:r>
              <a:rPr lang="en-US" b="1" baseline="0" dirty="0" smtClean="0"/>
              <a:t>when using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electronic mediums </a:t>
            </a:r>
            <a:r>
              <a:rPr lang="en-US" baseline="0" dirty="0" smtClean="0"/>
              <a:t>as well.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Try to </a:t>
            </a:r>
            <a:r>
              <a:rPr lang="en-US" b="1" baseline="0" dirty="0" smtClean="0"/>
              <a:t>remember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pause</a:t>
            </a:r>
            <a:r>
              <a:rPr lang="en-US" baseline="0" dirty="0" smtClean="0"/>
              <a:t> – breath – reread – </a:t>
            </a:r>
            <a:r>
              <a:rPr lang="en-US" b="1" baseline="0" dirty="0" smtClean="0"/>
              <a:t>before you send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233940" indent="-233940">
              <a:buFontTx/>
              <a:buChar char="•"/>
            </a:pPr>
            <a:endParaRPr lang="en-US" dirty="0" smtClean="0"/>
          </a:p>
          <a:p>
            <a:r>
              <a:rPr lang="en-US" b="0" dirty="0" smtClean="0"/>
              <a:t>An </a:t>
            </a:r>
            <a:r>
              <a:rPr lang="en-US" b="1" dirty="0" smtClean="0"/>
              <a:t>acknowledgement</a:t>
            </a:r>
            <a:r>
              <a:rPr lang="en-US" dirty="0" smtClean="0"/>
              <a:t> – simple ‘got it, thanks’ is </a:t>
            </a:r>
            <a:r>
              <a:rPr lang="en-US" b="1" dirty="0" smtClean="0"/>
              <a:t>always in order</a:t>
            </a:r>
            <a:r>
              <a:rPr lang="en-US" dirty="0" smtClean="0"/>
              <a:t>.</a:t>
            </a:r>
            <a:r>
              <a:rPr lang="en-US" baseline="0" dirty="0" smtClean="0"/>
              <a:t>   Be prompt in response.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Stuff happens  </a:t>
            </a:r>
            <a:r>
              <a:rPr lang="en-US" b="1" baseline="0" dirty="0" smtClean="0"/>
              <a:t>“lost in cyber-space”  </a:t>
            </a:r>
            <a:r>
              <a:rPr lang="en-US" b="0" baseline="0" dirty="0" smtClean="0"/>
              <a:t>is still an issue, although this happens </a:t>
            </a:r>
            <a:r>
              <a:rPr lang="en-US" b="1" baseline="0" dirty="0" smtClean="0"/>
              <a:t>way less </a:t>
            </a:r>
            <a:r>
              <a:rPr lang="en-US" b="0" baseline="0" dirty="0" smtClean="0"/>
              <a:t>now than in the early internet days.  </a:t>
            </a:r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pPr marL="0" lvl="2"/>
            <a:r>
              <a:rPr lang="en-US" dirty="0" smtClean="0"/>
              <a:t>You all know about NOT using </a:t>
            </a:r>
            <a:r>
              <a:rPr lang="en-US" b="1" dirty="0" smtClean="0"/>
              <a:t>all CAPS, bold or red  -</a:t>
            </a:r>
            <a:r>
              <a:rPr lang="en-US" b="1" baseline="0" dirty="0" smtClean="0"/>
              <a:t>  </a:t>
            </a:r>
            <a:r>
              <a:rPr lang="en-US" b="1" dirty="0" smtClean="0"/>
              <a:t>Right? </a:t>
            </a:r>
            <a:r>
              <a:rPr lang="en-US" dirty="0" smtClean="0"/>
              <a:t>–  </a:t>
            </a:r>
            <a:r>
              <a:rPr lang="en-US" b="1" dirty="0" smtClean="0"/>
              <a:t>taken as shouting  - Of course </a:t>
            </a:r>
            <a:r>
              <a:rPr lang="en-US" dirty="0" smtClean="0"/>
              <a:t>use </a:t>
            </a:r>
            <a:r>
              <a:rPr lang="en-US" dirty="0" smtClean="0"/>
              <a:t>them to </a:t>
            </a:r>
            <a:r>
              <a:rPr lang="en-US" dirty="0" smtClean="0"/>
              <a:t>emphasize </a:t>
            </a:r>
            <a:r>
              <a:rPr lang="en-US" b="1" dirty="0" smtClean="0"/>
              <a:t>a single word </a:t>
            </a:r>
            <a:r>
              <a:rPr lang="en-US" dirty="0" smtClean="0"/>
              <a:t>or phrase. 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“Prestige, honor, and respect” – sound familiar?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part of the Pledge we, as members of the United States Power Squadrons make,  when we or anyone else joins the organization.  Let’s review that.   </a:t>
            </a:r>
            <a:r>
              <a:rPr lang="en-US" sz="10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 thru bullets one by one – let them read)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imperative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we remember that USPS is comprised of men and women, young and old, encompassing many faiths and social disciplines.  We must always remember to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 care and appropriate decorum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presiding over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attending 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organizational function.  We must always reflect positively upon our organization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its members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also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form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 everyone around us.</a:t>
            </a:r>
          </a:p>
          <a:p>
            <a:r>
              <a:rPr lang="en-US" dirty="0" smtClean="0"/>
              <a:t>When we </a:t>
            </a:r>
            <a:r>
              <a:rPr lang="en-US" b="1" dirty="0" smtClean="0"/>
              <a:t>treat everyone </a:t>
            </a:r>
            <a:r>
              <a:rPr lang="en-US" dirty="0" smtClean="0"/>
              <a:t>with </a:t>
            </a:r>
            <a:r>
              <a:rPr lang="en-US" b="1" dirty="0" smtClean="0"/>
              <a:t>dignit</a:t>
            </a:r>
            <a:r>
              <a:rPr lang="en-US" dirty="0" smtClean="0"/>
              <a:t>y and </a:t>
            </a:r>
            <a:r>
              <a:rPr lang="en-US" b="1" dirty="0" smtClean="0"/>
              <a:t>respect</a:t>
            </a:r>
            <a:r>
              <a:rPr lang="en-US" dirty="0" smtClean="0"/>
              <a:t>, we add </a:t>
            </a:r>
            <a:r>
              <a:rPr lang="en-US" b="1" dirty="0" smtClean="0"/>
              <a:t>prestige</a:t>
            </a:r>
            <a:r>
              <a:rPr lang="en-US" dirty="0" smtClean="0"/>
              <a:t> and </a:t>
            </a:r>
            <a:r>
              <a:rPr lang="en-US" b="1" dirty="0" smtClean="0"/>
              <a:t>honor</a:t>
            </a:r>
            <a:r>
              <a:rPr lang="en-US" dirty="0" smtClean="0"/>
              <a:t> to our whole organization.   To do otherwise – does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073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72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00D4D-91E6-4C98-9EF1-B04C8C1764E8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972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337651"/>
            <a:r>
              <a:rPr lang="en-US" b="0" dirty="0" smtClean="0"/>
              <a:t>And speaking of</a:t>
            </a:r>
            <a:r>
              <a:rPr lang="en-US" b="0" baseline="0" dirty="0" smtClean="0"/>
              <a:t> our actions</a:t>
            </a:r>
            <a:r>
              <a:rPr lang="en-US" b="1" baseline="0" dirty="0" smtClean="0"/>
              <a:t>, </a:t>
            </a:r>
            <a:r>
              <a:rPr lang="en-US" b="1" dirty="0" smtClean="0"/>
              <a:t>we </a:t>
            </a:r>
            <a:r>
              <a:rPr lang="en-US" b="1" dirty="0" smtClean="0"/>
              <a:t>understand more </a:t>
            </a:r>
            <a:r>
              <a:rPr lang="en-US" dirty="0" smtClean="0"/>
              <a:t>body language than some of us think we do.  </a:t>
            </a:r>
          </a:p>
          <a:p>
            <a:pPr defTabSz="337651"/>
            <a:endParaRPr lang="en-US" b="1" dirty="0"/>
          </a:p>
          <a:p>
            <a:pPr defTabSz="337651"/>
            <a:r>
              <a:rPr lang="en-US" b="1" dirty="0" smtClean="0"/>
              <a:t>Be aware --  If your words </a:t>
            </a:r>
            <a:r>
              <a:rPr lang="en-US" dirty="0" smtClean="0"/>
              <a:t>don’t match what </a:t>
            </a:r>
            <a:r>
              <a:rPr lang="en-US" b="1" dirty="0" smtClean="0"/>
              <a:t>your body </a:t>
            </a:r>
            <a:r>
              <a:rPr lang="en-US" dirty="0" smtClean="0"/>
              <a:t>is saying – your listener will see/</a:t>
            </a:r>
            <a:r>
              <a:rPr lang="en-US" b="1" dirty="0" smtClean="0"/>
              <a:t>hear and believe </a:t>
            </a:r>
            <a:r>
              <a:rPr lang="en-US" dirty="0" smtClean="0"/>
              <a:t>your body language.</a:t>
            </a:r>
          </a:p>
          <a:p>
            <a:pPr defTabSz="337651"/>
            <a:endParaRPr lang="en-US" dirty="0" smtClean="0"/>
          </a:p>
          <a:p>
            <a:pPr marL="174245" indent="-174245" defTabSz="337651">
              <a:buFont typeface="Arial" pitchFamily="34" charset="0"/>
              <a:buChar char="•"/>
            </a:pPr>
            <a:r>
              <a:rPr lang="en-US" dirty="0" smtClean="0"/>
              <a:t>I’m rather</a:t>
            </a:r>
            <a:r>
              <a:rPr lang="en-US" baseline="0" dirty="0" smtClean="0"/>
              <a:t> fond of this fellow – this comes to mind regularly!    </a:t>
            </a:r>
          </a:p>
          <a:p>
            <a:pPr defTabSz="337651"/>
            <a:endParaRPr lang="en-US" baseline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And we can </a:t>
            </a:r>
            <a:r>
              <a:rPr lang="en-US" b="1" dirty="0"/>
              <a:t>only imagine </a:t>
            </a:r>
            <a:r>
              <a:rPr lang="en-US" dirty="0"/>
              <a:t>what brought </a:t>
            </a:r>
            <a:r>
              <a:rPr lang="en-US" b="1" dirty="0"/>
              <a:t>this on</a:t>
            </a:r>
            <a:r>
              <a:rPr lang="en-US" dirty="0"/>
              <a:t> between </a:t>
            </a:r>
            <a:r>
              <a:rPr lang="en-US" b="1" dirty="0"/>
              <a:t>these 2 disparate </a:t>
            </a:r>
            <a:r>
              <a:rPr lang="en-US" dirty="0"/>
              <a:t>expressions.   What we </a:t>
            </a:r>
            <a:r>
              <a:rPr lang="en-US" b="1" dirty="0"/>
              <a:t>can see </a:t>
            </a:r>
            <a:r>
              <a:rPr lang="en-US" dirty="0"/>
              <a:t>-  these 2 are definitely </a:t>
            </a:r>
            <a:r>
              <a:rPr lang="en-US" b="1" dirty="0"/>
              <a:t>not on same page</a:t>
            </a:r>
            <a:r>
              <a:rPr lang="en-US" dirty="0"/>
              <a:t>!</a:t>
            </a:r>
            <a:r>
              <a:rPr lang="en-US" i="1" dirty="0"/>
              <a:t> </a:t>
            </a:r>
            <a:endParaRPr lang="en-US" dirty="0"/>
          </a:p>
          <a:p>
            <a:pPr marL="174245" indent="-174245" defTabSz="33765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25219" y="6714007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43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952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2EEEEA-A8B6-42CF-95AC-2DAEAC7F7E03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8500"/>
            <a:ext cx="3508375" cy="2630488"/>
          </a:xfrm>
          <a:ln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819" y="3359150"/>
            <a:ext cx="5178737" cy="5638800"/>
          </a:xfrm>
          <a:noFill/>
          <a:ln/>
        </p:spPr>
        <p:txBody>
          <a:bodyPr/>
          <a:lstStyle/>
          <a:p>
            <a:pPr marL="174245" lvl="1">
              <a:tabLst>
                <a:tab pos="174245" algn="l"/>
              </a:tabLst>
            </a:pPr>
            <a:r>
              <a:rPr lang="en-US" b="1" dirty="0" smtClean="0"/>
              <a:t>Active Listening </a:t>
            </a:r>
            <a:r>
              <a:rPr lang="en-US" dirty="0" smtClean="0"/>
              <a:t>is hard work.  </a:t>
            </a:r>
          </a:p>
          <a:p>
            <a:pPr marL="174245" indent="-174245">
              <a:buFont typeface="Arial" pitchFamily="34" charset="0"/>
              <a:buChar char="•"/>
              <a:tabLst>
                <a:tab pos="450202" algn="l"/>
              </a:tabLst>
            </a:pPr>
            <a:r>
              <a:rPr lang="en-US" b="1" dirty="0" smtClean="0"/>
              <a:t>Hearing</a:t>
            </a:r>
            <a:r>
              <a:rPr lang="en-US" dirty="0" smtClean="0"/>
              <a:t> is just the </a:t>
            </a:r>
            <a:r>
              <a:rPr lang="en-US" b="1" dirty="0" smtClean="0"/>
              <a:t>first part</a:t>
            </a:r>
            <a:r>
              <a:rPr lang="en-US" dirty="0" smtClean="0"/>
              <a:t>.  Understanding is often the </a:t>
            </a:r>
            <a:r>
              <a:rPr lang="en-US" b="1" dirty="0" smtClean="0"/>
              <a:t>hard part</a:t>
            </a:r>
          </a:p>
          <a:p>
            <a:pPr marL="404958" lvl="1" indent="-175859">
              <a:tabLst>
                <a:tab pos="450202" algn="l"/>
              </a:tabLst>
            </a:pPr>
            <a:endParaRPr lang="en-US" sz="1200" i="1" dirty="0"/>
          </a:p>
          <a:p>
            <a:pPr marL="398463" lvl="1" indent="-173038">
              <a:tabLst>
                <a:tab pos="442981" algn="l"/>
              </a:tabLst>
            </a:pPr>
            <a:r>
              <a:rPr lang="en-US" dirty="0"/>
              <a:t>EXERCISE – You’ll need a piece of paper for this - I’ll read something and then ask 6 questions.  Number your paper 1-6.  Please try to answer as many as you can –  True or False.</a:t>
            </a:r>
          </a:p>
          <a:p>
            <a:pPr marL="221491" indent="-221491">
              <a:tabLst>
                <a:tab pos="442981" algn="l"/>
              </a:tabLst>
            </a:pPr>
            <a:endParaRPr lang="en-US" dirty="0"/>
          </a:p>
          <a:p>
            <a:pPr marL="221491" indent="-221491">
              <a:tabLst>
                <a:tab pos="442981" algn="l"/>
              </a:tabLst>
            </a:pPr>
            <a:r>
              <a:rPr lang="en-US" dirty="0"/>
              <a:t>	</a:t>
            </a:r>
            <a:r>
              <a:rPr lang="en-US" sz="1200" dirty="0"/>
              <a:t>A businessman had just turned off the lights in a store when another man appeared and demanded money.  The owner opened the cash drawer.  The contents of the cash drawer were scooped up, and the man sped away.</a:t>
            </a:r>
          </a:p>
          <a:p>
            <a:pPr marL="221491" indent="-221491">
              <a:tabLst>
                <a:tab pos="442981" algn="l"/>
              </a:tabLst>
            </a:pPr>
            <a:endParaRPr lang="en-US" sz="1200" dirty="0"/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A man appeared after the owner had turned off the lights.                                           </a:t>
            </a:r>
            <a:r>
              <a:rPr lang="en-US" sz="1200" i="1" dirty="0"/>
              <a:t>( Businessman turned off lights - maybe owner – maybe not )</a:t>
            </a:r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The robber was a man.   (</a:t>
            </a:r>
            <a:r>
              <a:rPr lang="en-US" sz="1200" i="1" dirty="0"/>
              <a:t>Could it have been a woman? )</a:t>
            </a:r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The man who open cash draw was owner.  </a:t>
            </a:r>
            <a:r>
              <a:rPr lang="en-US" sz="1200" i="1" dirty="0"/>
              <a:t>( Was owner a man? )</a:t>
            </a:r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The store owner scooped up the contents of the drawer and ran away.          </a:t>
            </a:r>
            <a:r>
              <a:rPr lang="en-US" sz="1200" dirty="0" smtClean="0"/>
              <a:t>         </a:t>
            </a:r>
            <a:r>
              <a:rPr lang="en-US" sz="1200" i="1" dirty="0" smtClean="0"/>
              <a:t>( </a:t>
            </a:r>
            <a:r>
              <a:rPr lang="en-US" sz="1200" i="1" dirty="0"/>
              <a:t>Don’t know who did scooping nor who sped away )</a:t>
            </a:r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The robber demanded money of the owner.  </a:t>
            </a:r>
            <a:r>
              <a:rPr lang="en-US" sz="1200" i="1" dirty="0"/>
              <a:t>( Was there a robbery? )</a:t>
            </a:r>
          </a:p>
          <a:p>
            <a:pPr marL="221491" indent="-221491">
              <a:buFontTx/>
              <a:buAutoNum type="arabicPeriod"/>
              <a:tabLst>
                <a:tab pos="442981" algn="l"/>
              </a:tabLst>
            </a:pPr>
            <a:r>
              <a:rPr lang="en-US" sz="1200" dirty="0"/>
              <a:t>The man who appeared did not demand money.   </a:t>
            </a:r>
            <a:r>
              <a:rPr lang="en-US" sz="1200" i="1" dirty="0"/>
              <a:t>( Yes he did. )</a:t>
            </a:r>
          </a:p>
          <a:p>
            <a:pPr>
              <a:tabLst>
                <a:tab pos="442981" algn="l"/>
              </a:tabLst>
            </a:pPr>
            <a:endParaRPr lang="en-US" i="1" dirty="0"/>
          </a:p>
          <a:p>
            <a:pPr>
              <a:tabLst>
                <a:tab pos="442981" algn="l"/>
              </a:tabLst>
            </a:pPr>
            <a:r>
              <a:rPr lang="en-US" sz="1200" b="1" dirty="0"/>
              <a:t>Let’s review the answers </a:t>
            </a:r>
            <a:r>
              <a:rPr lang="en-US" sz="1200" dirty="0"/>
              <a:t>– questions by question </a:t>
            </a:r>
          </a:p>
          <a:p>
            <a:pPr>
              <a:tabLst>
                <a:tab pos="225425" algn="l"/>
              </a:tabLst>
            </a:pPr>
            <a:r>
              <a:rPr lang="en-US" dirty="0"/>
              <a:t>	</a:t>
            </a:r>
            <a:r>
              <a:rPr lang="en-US" i="1" dirty="0"/>
              <a:t>(Note to instructor – answers are in italics &amp; </a:t>
            </a:r>
            <a:r>
              <a:rPr lang="en-US" i="1" dirty="0" err="1"/>
              <a:t>parens</a:t>
            </a:r>
            <a:r>
              <a:rPr lang="en-US" i="1" dirty="0"/>
              <a:t> after each question)</a:t>
            </a:r>
            <a:endParaRPr lang="en-US" sz="1200" i="1" dirty="0"/>
          </a:p>
          <a:p>
            <a:pPr marL="225101" indent="-225101">
              <a:tabLst>
                <a:tab pos="450202" algn="l"/>
              </a:tabLst>
            </a:pPr>
            <a:endParaRPr lang="en-US" sz="1200" dirty="0"/>
          </a:p>
          <a:p>
            <a:pPr marL="174245" indent="-174245">
              <a:buFont typeface="Arial" pitchFamily="34" charset="0"/>
              <a:buChar char="•"/>
              <a:tabLst>
                <a:tab pos="450202" algn="l"/>
              </a:tabLst>
            </a:pPr>
            <a:r>
              <a:rPr lang="en-US" b="1" dirty="0"/>
              <a:t>Research tell us</a:t>
            </a:r>
            <a:r>
              <a:rPr lang="en-US" dirty="0"/>
              <a:t>, we tend to make assumptions and ‘fill-in-the-blanks’ for that which we don’t recall.   One method to increase recall is to </a:t>
            </a:r>
            <a:r>
              <a:rPr lang="en-US" dirty="0" smtClean="0"/>
              <a:t>paraphrase what you think you heard. </a:t>
            </a:r>
          </a:p>
          <a:p>
            <a:pPr marL="225101" indent="-225101">
              <a:buFontTx/>
              <a:buAutoNum type="arabicPeriod"/>
              <a:tabLst>
                <a:tab pos="450202" algn="l"/>
              </a:tabLst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1419" y="8707668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48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60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C15F4-8D13-4DD6-9DAC-33B6836FF0D5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860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many ways to learn </a:t>
            </a:r>
            <a:r>
              <a:rPr lang="en-US" dirty="0" smtClean="0"/>
              <a:t>and </a:t>
            </a:r>
            <a:r>
              <a:rPr lang="en-US" b="1" dirty="0" smtClean="0"/>
              <a:t>recall.</a:t>
            </a:r>
          </a:p>
          <a:p>
            <a:endParaRPr lang="en-US" b="1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Like an  ARROW </a:t>
            </a:r>
            <a:r>
              <a:rPr lang="en-US" dirty="0" smtClean="0"/>
              <a:t>shot from a </a:t>
            </a:r>
            <a:r>
              <a:rPr lang="en-US" b="1" dirty="0" smtClean="0"/>
              <a:t>bow</a:t>
            </a:r>
            <a:r>
              <a:rPr lang="en-US" dirty="0" smtClean="0"/>
              <a:t>, some people can make the logical jump and </a:t>
            </a:r>
            <a:r>
              <a:rPr lang="en-US" b="1" u="none" dirty="0" smtClean="0"/>
              <a:t>go directly </a:t>
            </a:r>
            <a:r>
              <a:rPr lang="en-US" dirty="0" smtClean="0"/>
              <a:t>from </a:t>
            </a:r>
            <a:r>
              <a:rPr lang="en-US" b="1" dirty="0" smtClean="0"/>
              <a:t>point </a:t>
            </a:r>
            <a:r>
              <a:rPr lang="en-US" dirty="0" smtClean="0"/>
              <a:t>A to point F</a:t>
            </a:r>
            <a:endParaRPr lang="en-US" dirty="0"/>
          </a:p>
          <a:p>
            <a:pPr eaLnBrk="1" hangingPunct="1"/>
            <a:r>
              <a:rPr lang="en-US" dirty="0" smtClean="0"/>
              <a:t> </a:t>
            </a:r>
          </a:p>
          <a:p>
            <a:pPr marL="174245" lvl="1"/>
            <a:r>
              <a:rPr lang="en-US" dirty="0" smtClean="0"/>
              <a:t>Others may need to </a:t>
            </a:r>
            <a:r>
              <a:rPr lang="en-US" b="1" u="none" dirty="0" smtClean="0"/>
              <a:t>take it step by step  </a:t>
            </a:r>
            <a:r>
              <a:rPr lang="en-US" dirty="0" smtClean="0"/>
              <a:t>A, B ,C, D, E then F.</a:t>
            </a:r>
          </a:p>
          <a:p>
            <a:pPr eaLnBrk="1" hangingPunct="1"/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Still others may </a:t>
            </a:r>
            <a:r>
              <a:rPr lang="en-US" b="1" u="none" dirty="0" smtClean="0"/>
              <a:t>require different route</a:t>
            </a:r>
            <a:r>
              <a:rPr lang="en-US" dirty="0" smtClean="0"/>
              <a:t> with more steps (1-7) to reach the same understanding. </a:t>
            </a:r>
          </a:p>
          <a:p>
            <a:pPr eaLnBrk="1" hangingPunct="1"/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And of course </a:t>
            </a:r>
            <a:r>
              <a:rPr lang="en-US" dirty="0" smtClean="0"/>
              <a:t>- like Billy in the </a:t>
            </a:r>
            <a:r>
              <a:rPr lang="en-US" b="1" dirty="0" smtClean="0"/>
              <a:t>Sunday comics</a:t>
            </a:r>
            <a:r>
              <a:rPr lang="en-US" dirty="0" smtClean="0"/>
              <a:t>, some take a more </a:t>
            </a:r>
            <a:r>
              <a:rPr lang="en-US" b="1" dirty="0" smtClean="0"/>
              <a:t>circuitous</a:t>
            </a:r>
            <a:r>
              <a:rPr lang="en-US" dirty="0" smtClean="0"/>
              <a:t> route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When you are showing someone how to do something, include </a:t>
            </a:r>
            <a:r>
              <a:rPr lang="en-US" b="1" u="none" dirty="0" smtClean="0"/>
              <a:t>alternate approaches </a:t>
            </a:r>
            <a:r>
              <a:rPr lang="en-US" dirty="0" smtClean="0"/>
              <a:t>for those individuals.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819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AEA4A-3C4F-437D-A1AC-E488152C1C1D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242" y="4421784"/>
            <a:ext cx="5100838" cy="4189799"/>
          </a:xfrm>
          <a:noFill/>
          <a:ln/>
        </p:spPr>
        <p:txBody>
          <a:bodyPr/>
          <a:lstStyle/>
          <a:p>
            <a:pPr defTabSz="450202"/>
            <a:r>
              <a:rPr lang="en-US" dirty="0" smtClean="0"/>
              <a:t>Here are some statistics on how we remember</a:t>
            </a:r>
          </a:p>
          <a:p>
            <a:pPr defTabSz="450202"/>
            <a:r>
              <a:rPr lang="en-US" b="1" dirty="0" smtClean="0"/>
              <a:t>To get the whole story</a:t>
            </a:r>
            <a:r>
              <a:rPr lang="en-US" dirty="0" smtClean="0"/>
              <a:t>, we need to </a:t>
            </a:r>
            <a:r>
              <a:rPr lang="en-US" b="1" dirty="0" smtClean="0"/>
              <a:t>add  2</a:t>
            </a:r>
            <a:r>
              <a:rPr lang="en-US" dirty="0" smtClean="0"/>
              <a:t> new stats.</a:t>
            </a:r>
          </a:p>
          <a:p>
            <a:pPr defTabSz="450202"/>
            <a:r>
              <a:rPr lang="en-US" dirty="0" smtClean="0"/>
              <a:t> </a:t>
            </a:r>
          </a:p>
          <a:p>
            <a:pPr marL="174245" indent="-174245" defTabSz="450202">
              <a:buFont typeface="Arial" pitchFamily="34" charset="0"/>
              <a:buChar char="•"/>
            </a:pPr>
            <a:r>
              <a:rPr lang="en-US" b="1" dirty="0" smtClean="0"/>
              <a:t>Saying </a:t>
            </a:r>
            <a:r>
              <a:rPr lang="en-US" dirty="0" smtClean="0"/>
              <a:t>what we’ve learned, improves retention to 70 % - </a:t>
            </a:r>
            <a:r>
              <a:rPr lang="en-US" b="1" dirty="0" smtClean="0"/>
              <a:t>another</a:t>
            </a:r>
            <a:r>
              <a:rPr lang="en-US" b="1" baseline="0" dirty="0" smtClean="0"/>
              <a:t> reason to paraphrase </a:t>
            </a:r>
            <a:r>
              <a:rPr lang="en-US" baseline="0" dirty="0" smtClean="0"/>
              <a:t>back your understanding.</a:t>
            </a:r>
            <a:endParaRPr lang="en-US" dirty="0" smtClean="0"/>
          </a:p>
          <a:p>
            <a:pPr marL="174245" indent="-174245" defTabSz="450202">
              <a:buFont typeface="Arial" pitchFamily="34" charset="0"/>
              <a:buChar char="•"/>
            </a:pPr>
            <a:r>
              <a:rPr lang="en-US" dirty="0" smtClean="0"/>
              <a:t>90% can be achieved when we </a:t>
            </a:r>
            <a:r>
              <a:rPr lang="en-US" b="1" dirty="0" smtClean="0"/>
              <a:t>say</a:t>
            </a:r>
            <a:r>
              <a:rPr lang="en-US" dirty="0" smtClean="0"/>
              <a:t> it </a:t>
            </a:r>
            <a:r>
              <a:rPr lang="en-US" b="1" u="none" dirty="0" smtClean="0"/>
              <a:t>and</a:t>
            </a:r>
            <a:r>
              <a:rPr lang="en-US" b="1" dirty="0" smtClean="0"/>
              <a:t> do </a:t>
            </a:r>
            <a:r>
              <a:rPr lang="en-US" b="0" dirty="0" smtClean="0"/>
              <a:t>it.</a:t>
            </a:r>
          </a:p>
          <a:p>
            <a:pPr defTabSz="450202"/>
            <a:endParaRPr lang="en-US" dirty="0" smtClean="0"/>
          </a:p>
          <a:p>
            <a:pPr defTabSz="450202"/>
            <a:r>
              <a:rPr lang="en-US" b="1" dirty="0" smtClean="0"/>
              <a:t>OTW</a:t>
            </a:r>
            <a:r>
              <a:rPr lang="en-US" dirty="0" smtClean="0"/>
              <a:t> </a:t>
            </a:r>
            <a:r>
              <a:rPr lang="en-US" b="1" dirty="0" smtClean="0"/>
              <a:t>Training </a:t>
            </a:r>
            <a:r>
              <a:rPr lang="en-US" dirty="0" smtClean="0"/>
              <a:t>is effective for this reason.  The </a:t>
            </a:r>
            <a:r>
              <a:rPr lang="en-US" b="1" dirty="0" smtClean="0"/>
              <a:t>Virtual Trainer </a:t>
            </a:r>
            <a:r>
              <a:rPr lang="en-US" dirty="0" smtClean="0"/>
              <a:t>is as well.  Students get to apply what they’ve learned.  They  - - -</a:t>
            </a:r>
          </a:p>
          <a:p>
            <a:pPr defTabSz="450202"/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SAY  &amp;  DO</a:t>
            </a:r>
          </a:p>
          <a:p>
            <a:pPr defTabSz="450202"/>
            <a:endParaRPr lang="en-US" dirty="0" smtClean="0"/>
          </a:p>
          <a:p>
            <a:pPr defTabSz="450202"/>
            <a:r>
              <a:rPr lang="en-US" b="1" dirty="0" smtClean="0"/>
              <a:t>If you want to retain </a:t>
            </a:r>
            <a:r>
              <a:rPr lang="en-US" dirty="0" smtClean="0"/>
              <a:t>the knowledge you’ve gained by talking a USPS course, seminar or training - - </a:t>
            </a:r>
            <a:r>
              <a:rPr lang="en-US" b="1" dirty="0" smtClean="0"/>
              <a:t>you can hit that 90% retention </a:t>
            </a:r>
            <a:r>
              <a:rPr lang="en-US" dirty="0" smtClean="0"/>
              <a:t>figure by </a:t>
            </a:r>
            <a:r>
              <a:rPr lang="en-US" b="1" dirty="0" smtClean="0"/>
              <a:t>teaching</a:t>
            </a:r>
            <a:r>
              <a:rPr lang="en-US" dirty="0" smtClean="0"/>
              <a:t> it to others.   </a:t>
            </a:r>
          </a:p>
          <a:p>
            <a:pPr defTabSz="450202"/>
            <a:endParaRPr lang="en-US" dirty="0" smtClean="0"/>
          </a:p>
          <a:p>
            <a:pPr defTabSz="450202"/>
            <a:r>
              <a:rPr lang="en-US" dirty="0" smtClean="0"/>
              <a:t>That’s how USPS works.  </a:t>
            </a:r>
            <a:r>
              <a:rPr lang="en-US" b="1" dirty="0" smtClean="0"/>
              <a:t>We learn </a:t>
            </a:r>
            <a:r>
              <a:rPr lang="en-US" dirty="0" smtClean="0"/>
              <a:t>from the guy ahead of us, </a:t>
            </a:r>
            <a:r>
              <a:rPr lang="en-US" b="1" dirty="0" smtClean="0"/>
              <a:t>then we turn </a:t>
            </a:r>
            <a:r>
              <a:rPr lang="en-US" dirty="0" smtClean="0"/>
              <a:t>and teach the guy behind us.  Learn it and </a:t>
            </a:r>
            <a:r>
              <a:rPr lang="en-US" b="1" dirty="0" smtClean="0"/>
              <a:t>pass it on</a:t>
            </a:r>
            <a:r>
              <a:rPr lang="en-US" dirty="0" smtClean="0"/>
              <a:t>.  </a:t>
            </a:r>
          </a:p>
          <a:p>
            <a:pPr defTabSz="450202"/>
            <a:endParaRPr lang="en-US" dirty="0" smtClean="0"/>
          </a:p>
          <a:p>
            <a:pPr defTabSz="450202"/>
            <a:r>
              <a:rPr lang="en-US" dirty="0" smtClean="0"/>
              <a:t>This </a:t>
            </a:r>
            <a:r>
              <a:rPr lang="en-US" b="1" dirty="0" smtClean="0"/>
              <a:t>applies</a:t>
            </a:r>
            <a:r>
              <a:rPr lang="en-US" dirty="0" smtClean="0"/>
              <a:t> to </a:t>
            </a:r>
            <a:r>
              <a:rPr lang="en-US" b="1" dirty="0" smtClean="0"/>
              <a:t>being a Officer </a:t>
            </a:r>
            <a:r>
              <a:rPr lang="en-US" dirty="0" smtClean="0"/>
              <a:t>as well</a:t>
            </a:r>
            <a:r>
              <a:rPr lang="en-US" baseline="0" dirty="0" smtClean="0"/>
              <a:t> -  in </a:t>
            </a:r>
            <a:r>
              <a:rPr lang="en-US" b="1" baseline="0" dirty="0" smtClean="0"/>
              <a:t>management circles </a:t>
            </a:r>
            <a:r>
              <a:rPr lang="en-US" baseline="0" dirty="0" smtClean="0"/>
              <a:t>this is part of </a:t>
            </a:r>
            <a:r>
              <a:rPr lang="en-US" b="1" baseline="0" dirty="0" smtClean="0"/>
              <a:t>succession planning </a:t>
            </a:r>
            <a:r>
              <a:rPr lang="en-US" baseline="0" dirty="0" smtClean="0"/>
              <a:t>-- learn it and pass it on</a:t>
            </a:r>
            <a:endParaRPr lang="en-US" dirty="0" smtClean="0"/>
          </a:p>
          <a:p>
            <a:pPr defTabSz="450202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885632" y="8865616"/>
            <a:ext cx="1524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51.5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7E8873-A835-40F4-8759-B87DA85D1C17}" type="slidenum">
              <a:rPr lang="en-US"/>
              <a:pPr/>
              <a:t>109</a:t>
            </a:fld>
            <a:endParaRPr lang="en-US" dirty="0"/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1241" y="4344978"/>
            <a:ext cx="4946598" cy="4964122"/>
          </a:xfrm>
          <a:noFill/>
          <a:ln/>
        </p:spPr>
        <p:txBody>
          <a:bodyPr/>
          <a:lstStyle/>
          <a:p>
            <a:pPr defTabSz="450202"/>
            <a:r>
              <a:rPr lang="en-US" dirty="0" smtClean="0"/>
              <a:t>Some of you may have heard the following expression:</a:t>
            </a:r>
          </a:p>
          <a:p>
            <a:pPr defTabSz="450202"/>
            <a:r>
              <a:rPr lang="en-US" dirty="0" smtClean="0"/>
              <a:t>	</a:t>
            </a:r>
            <a:r>
              <a:rPr lang="en-US" i="1" dirty="0" smtClean="0"/>
              <a:t>I know you THINK you understand, </a:t>
            </a:r>
          </a:p>
          <a:p>
            <a:pPr defTabSz="450202"/>
            <a:r>
              <a:rPr lang="en-US" i="1" dirty="0" smtClean="0"/>
              <a:t>		what you THOUGHT I said,</a:t>
            </a:r>
          </a:p>
          <a:p>
            <a:pPr defTabSz="450202"/>
            <a:r>
              <a:rPr lang="en-US" i="1" dirty="0" smtClean="0"/>
              <a:t>	But I’m not sure,  what you HEARD,</a:t>
            </a:r>
          </a:p>
          <a:p>
            <a:pPr defTabSz="450202"/>
            <a:r>
              <a:rPr lang="en-US" i="1" dirty="0" smtClean="0"/>
              <a:t>		Is what I MEANT !</a:t>
            </a:r>
          </a:p>
          <a:p>
            <a:pPr defTabSz="450202"/>
            <a:endParaRPr lang="en-US" i="1" dirty="0" smtClean="0"/>
          </a:p>
          <a:p>
            <a:pPr defTabSz="450202"/>
            <a:r>
              <a:rPr lang="en-US" dirty="0" smtClean="0"/>
              <a:t>Effective communication has 4 stages. </a:t>
            </a:r>
          </a:p>
          <a:p>
            <a:pPr defTabSz="450202"/>
            <a:endParaRPr lang="en-US" dirty="0" smtClean="0"/>
          </a:p>
          <a:p>
            <a:pPr marL="174245" indent="-174245" defTabSz="450202">
              <a:buFont typeface="Arial" pitchFamily="34" charset="0"/>
              <a:buChar char="•"/>
            </a:pPr>
            <a:r>
              <a:rPr lang="en-US" b="1" dirty="0" smtClean="0"/>
              <a:t>Every USPS course </a:t>
            </a:r>
            <a:r>
              <a:rPr lang="en-US" dirty="0" smtClean="0"/>
              <a:t>follows this simple “Rule of 4”, and that </a:t>
            </a:r>
            <a:r>
              <a:rPr lang="en-US" b="1" dirty="0" smtClean="0"/>
              <a:t>last stage </a:t>
            </a:r>
            <a:r>
              <a:rPr lang="en-US" dirty="0" smtClean="0"/>
              <a:t>“get them to tell you”  is seen:</a:t>
            </a:r>
          </a:p>
          <a:p>
            <a:pPr lvl="1" defTabSz="450202"/>
            <a:r>
              <a:rPr lang="en-US" dirty="0" smtClean="0"/>
              <a:t> when the </a:t>
            </a:r>
            <a:r>
              <a:rPr lang="en-US" b="1" dirty="0" smtClean="0"/>
              <a:t>instructor asks </a:t>
            </a:r>
            <a:r>
              <a:rPr lang="en-US" dirty="0" smtClean="0"/>
              <a:t>the student </a:t>
            </a:r>
            <a:r>
              <a:rPr lang="en-US" b="1" dirty="0" smtClean="0"/>
              <a:t>a question </a:t>
            </a:r>
            <a:r>
              <a:rPr lang="en-US" dirty="0" smtClean="0"/>
              <a:t>in class, </a:t>
            </a:r>
          </a:p>
          <a:p>
            <a:pPr lvl="1" defTabSz="450202"/>
            <a:r>
              <a:rPr lang="en-US" dirty="0" smtClean="0"/>
              <a:t> when the students work the </a:t>
            </a:r>
            <a:r>
              <a:rPr lang="en-US" b="1" dirty="0" smtClean="0"/>
              <a:t>homework questions </a:t>
            </a:r>
            <a:r>
              <a:rPr lang="en-US" dirty="0" smtClean="0"/>
              <a:t>and </a:t>
            </a:r>
          </a:p>
          <a:p>
            <a:pPr lvl="1" defTabSz="450202"/>
            <a:r>
              <a:rPr lang="en-US" dirty="0" smtClean="0"/>
              <a:t> when the students take </a:t>
            </a:r>
            <a:r>
              <a:rPr lang="en-US" b="1" dirty="0" smtClean="0"/>
              <a:t>the EXAM</a:t>
            </a:r>
            <a:r>
              <a:rPr lang="en-US" dirty="0" smtClean="0"/>
              <a:t>.</a:t>
            </a:r>
          </a:p>
          <a:p>
            <a:pPr defTabSz="450202">
              <a:buFontTx/>
              <a:buChar char="•"/>
            </a:pPr>
            <a:endParaRPr lang="en-US" dirty="0" smtClean="0"/>
          </a:p>
          <a:p>
            <a:pPr defTabSz="450202"/>
            <a:r>
              <a:rPr lang="en-US" dirty="0" smtClean="0"/>
              <a:t>It’s a very effective model, and </a:t>
            </a:r>
            <a:r>
              <a:rPr lang="en-US" b="1" dirty="0" smtClean="0"/>
              <a:t>easily applied </a:t>
            </a:r>
            <a:r>
              <a:rPr lang="en-US" dirty="0" smtClean="0"/>
              <a:t>when working with your team (Committee</a:t>
            </a:r>
            <a:r>
              <a:rPr lang="en-US" baseline="0" dirty="0" smtClean="0"/>
              <a:t> – Department)</a:t>
            </a:r>
          </a:p>
          <a:p>
            <a:pPr defTabSz="450202"/>
            <a:endParaRPr lang="en-US" baseline="0" dirty="0" smtClean="0"/>
          </a:p>
          <a:p>
            <a:pPr defTabSz="450202"/>
            <a:r>
              <a:rPr lang="en-US" baseline="0" dirty="0" smtClean="0"/>
              <a:t>When you do this 4</a:t>
            </a:r>
            <a:r>
              <a:rPr lang="en-US" baseline="30000" dirty="0" smtClean="0"/>
              <a:t>th</a:t>
            </a:r>
            <a:r>
              <a:rPr lang="en-US" baseline="0" dirty="0" smtClean="0"/>
              <a:t> stage – you will in some cases be absolutely amazed – perhaps thinking to yourself – “</a:t>
            </a:r>
            <a:r>
              <a:rPr lang="en-US" b="1" baseline="0" dirty="0" smtClean="0"/>
              <a:t>How in heavens name </a:t>
            </a:r>
            <a:r>
              <a:rPr lang="en-US" baseline="0" dirty="0" smtClean="0"/>
              <a:t>did they </a:t>
            </a:r>
            <a:r>
              <a:rPr lang="en-US" b="1" u="none" baseline="0" dirty="0" smtClean="0"/>
              <a:t>get that</a:t>
            </a:r>
            <a:r>
              <a:rPr lang="en-US" baseline="0" dirty="0" smtClean="0"/>
              <a:t>, from what I just said?</a:t>
            </a:r>
          </a:p>
          <a:p>
            <a:pPr defTabSz="450202"/>
            <a:endParaRPr lang="en-US" baseline="0" dirty="0" smtClean="0"/>
          </a:p>
          <a:p>
            <a:pPr defTabSz="450202"/>
            <a:r>
              <a:rPr lang="en-US" baseline="0" dirty="0" smtClean="0"/>
              <a:t>Taking this </a:t>
            </a:r>
            <a:r>
              <a:rPr lang="en-US" b="1" baseline="0" dirty="0" smtClean="0"/>
              <a:t>last step </a:t>
            </a:r>
            <a:r>
              <a:rPr lang="en-US" baseline="0" dirty="0" smtClean="0"/>
              <a:t>is very important.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4421905"/>
            <a:ext cx="5563870" cy="437147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What we do is important</a:t>
            </a:r>
            <a:r>
              <a:rPr lang="en-US" dirty="0" smtClean="0"/>
              <a:t>.  </a:t>
            </a:r>
          </a:p>
          <a:p>
            <a:pPr defTabSz="280988"/>
            <a:r>
              <a:rPr lang="en-US" dirty="0" smtClean="0"/>
              <a:t>	We’ve been at it since 1914, and we’re </a:t>
            </a:r>
            <a:r>
              <a:rPr lang="en-US" u="sng" dirty="0" smtClean="0"/>
              <a:t>VERY</a:t>
            </a:r>
            <a:r>
              <a:rPr lang="en-US" dirty="0" smtClean="0"/>
              <a:t> GOOD at it.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6982F-85FD-484D-A3E4-7D5B08543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20419" y="5340350"/>
            <a:ext cx="1295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9.5 mins</a:t>
            </a:r>
            <a:endParaRPr lang="en-US" dirty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4936" indent="-29036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1441" indent="-232288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26016" indent="-232288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0593" indent="-232288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55168" indent="-232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19744" indent="-232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84322" indent="-232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48897" indent="-232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572B3-B1BA-4A56-82EA-B22F599E1C71}" type="slidenum">
              <a:rPr lang="en-US" sz="1200">
                <a:latin typeface="Times New Roman" pitchFamily="18" charset="0"/>
              </a:rPr>
              <a:pPr eaLnBrk="1" hangingPunct="1"/>
              <a:t>110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And now </a:t>
            </a:r>
            <a:r>
              <a:rPr lang="en-US" dirty="0" smtClean="0"/>
              <a:t>for your Homework assignments – there are 3 parts</a:t>
            </a:r>
          </a:p>
          <a:p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HANDOUT  #10  –  </a:t>
            </a:r>
            <a:r>
              <a:rPr lang="en-US" i="1" dirty="0"/>
              <a:t>Homework Assignments</a:t>
            </a:r>
          </a:p>
          <a:p>
            <a:r>
              <a:rPr lang="en-US" dirty="0"/>
              <a:t>    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For your </a:t>
            </a:r>
            <a:r>
              <a:rPr lang="en-US" b="1" dirty="0" smtClean="0"/>
              <a:t>Planning</a:t>
            </a:r>
            <a:r>
              <a:rPr lang="en-US" dirty="0" smtClean="0"/>
              <a:t> Assignment - Start </a:t>
            </a:r>
            <a:r>
              <a:rPr lang="en-US" dirty="0"/>
              <a:t>developing </a:t>
            </a:r>
            <a:r>
              <a:rPr lang="en-US" b="1" dirty="0"/>
              <a:t>your personal </a:t>
            </a:r>
            <a:r>
              <a:rPr lang="en-US" b="1" dirty="0" smtClean="0"/>
              <a:t>plan.  </a:t>
            </a:r>
            <a:r>
              <a:rPr lang="en-US" b="0" dirty="0" smtClean="0"/>
              <a:t>What do you want to </a:t>
            </a:r>
            <a:r>
              <a:rPr lang="en-US" b="1" dirty="0" smtClean="0"/>
              <a:t>learn </a:t>
            </a:r>
            <a:r>
              <a:rPr lang="en-US" b="0" dirty="0" smtClean="0"/>
              <a:t>– What do you want</a:t>
            </a:r>
            <a:r>
              <a:rPr lang="en-US" b="0" baseline="0" dirty="0" smtClean="0"/>
              <a:t> to </a:t>
            </a:r>
            <a:r>
              <a:rPr lang="en-US" b="1" baseline="0" dirty="0" smtClean="0"/>
              <a:t>teach</a:t>
            </a:r>
            <a:endParaRPr lang="en-US" b="1" dirty="0" smtClean="0"/>
          </a:p>
          <a:p>
            <a:pPr marL="174245" indent="-174245">
              <a:buFont typeface="Arial" pitchFamily="34" charset="0"/>
              <a:buChar char="•"/>
            </a:pPr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For your </a:t>
            </a:r>
            <a:r>
              <a:rPr lang="en-US" b="1" dirty="0"/>
              <a:t>Reading</a:t>
            </a:r>
            <a:r>
              <a:rPr lang="en-US" dirty="0"/>
              <a:t> Assignment – you will find everything on the USPS website.  Refer to your handouts from this </a:t>
            </a:r>
            <a:r>
              <a:rPr lang="en-US" dirty="0" smtClean="0"/>
              <a:t>training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For your </a:t>
            </a:r>
            <a:r>
              <a:rPr lang="en-US" b="1" dirty="0" smtClean="0"/>
              <a:t>Exploring</a:t>
            </a:r>
            <a:r>
              <a:rPr lang="en-US" dirty="0" smtClean="0"/>
              <a:t> Assignment – get to know </a:t>
            </a:r>
            <a:r>
              <a:rPr lang="en-US" b="1" dirty="0" smtClean="0"/>
              <a:t>how to find </a:t>
            </a:r>
            <a:r>
              <a:rPr lang="en-US" dirty="0" smtClean="0"/>
              <a:t>things on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new</a:t>
            </a:r>
            <a:r>
              <a:rPr lang="en-US" baseline="0" dirty="0" smtClean="0"/>
              <a:t> USPS </a:t>
            </a:r>
            <a:r>
              <a:rPr lang="en-US" b="1" baseline="0" dirty="0" smtClean="0"/>
              <a:t>website</a:t>
            </a:r>
            <a:r>
              <a:rPr lang="en-US" baseline="0" dirty="0" smtClean="0"/>
              <a:t>, and learn to navigate the </a:t>
            </a:r>
            <a:r>
              <a:rPr lang="en-US" b="1" baseline="0" dirty="0" smtClean="0"/>
              <a:t>new</a:t>
            </a:r>
            <a:r>
              <a:rPr lang="en-US" baseline="0" dirty="0" smtClean="0"/>
              <a:t> </a:t>
            </a:r>
            <a:r>
              <a:rPr lang="en-US" b="1" baseline="0" dirty="0" smtClean="0"/>
              <a:t>SailAngle</a:t>
            </a:r>
            <a:r>
              <a:rPr lang="en-US" baseline="0" dirty="0" smtClean="0"/>
              <a:t> site and using its new features.</a:t>
            </a: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??  Any questions 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72819" y="7891834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55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56FBB5-6647-4636-8AD4-C25A0336684C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4425950"/>
            <a:ext cx="5563870" cy="418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I’ve enjoyed </a:t>
            </a:r>
            <a:r>
              <a:rPr lang="en-US" dirty="0" smtClean="0"/>
              <a:t>this class and </a:t>
            </a:r>
            <a:r>
              <a:rPr lang="en-US" b="1" dirty="0" smtClean="0"/>
              <a:t>hope you did</a:t>
            </a:r>
            <a:r>
              <a:rPr lang="en-US" dirty="0" smtClean="0"/>
              <a:t>, too</a:t>
            </a:r>
          </a:p>
          <a:p>
            <a:r>
              <a:rPr lang="en-US" dirty="0" smtClean="0"/>
              <a:t>Please take a few minutes and fill out the evaluation form</a:t>
            </a:r>
          </a:p>
          <a:p>
            <a:endParaRPr lang="en-US" dirty="0" smtClean="0"/>
          </a:p>
          <a:p>
            <a:r>
              <a:rPr lang="en-US" dirty="0" smtClean="0"/>
              <a:t>Your </a:t>
            </a:r>
            <a:r>
              <a:rPr lang="en-US" dirty="0"/>
              <a:t>opinion is greatly </a:t>
            </a:r>
            <a:r>
              <a:rPr lang="en-US" dirty="0" smtClean="0"/>
              <a:t>appreciated .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Be sure to fill in your NAME </a:t>
            </a:r>
            <a:r>
              <a:rPr lang="en-US" dirty="0" smtClean="0"/>
              <a:t>and </a:t>
            </a:r>
            <a:r>
              <a:rPr lang="en-US" b="1" dirty="0" smtClean="0"/>
              <a:t>CERTIFICATE # </a:t>
            </a:r>
            <a:r>
              <a:rPr lang="en-US" dirty="0"/>
              <a:t>at bottom of </a:t>
            </a:r>
            <a:r>
              <a:rPr lang="en-US" dirty="0" smtClean="0"/>
              <a:t>form.  I need it to update your database record  and give you credit for attending today.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HANDOUT  Evaluation FORM is last page in your packet.</a:t>
            </a:r>
          </a:p>
          <a:p>
            <a:r>
              <a:rPr lang="en-US" dirty="0" smtClean="0"/>
              <a:t>When you are finished, turn in your form before you leave.</a:t>
            </a:r>
          </a:p>
          <a:p>
            <a:endParaRPr lang="en-US" dirty="0"/>
          </a:p>
          <a:p>
            <a:r>
              <a:rPr lang="en-US" dirty="0" smtClean="0"/>
              <a:t>Thanks for participating and being so attentive!</a:t>
            </a:r>
          </a:p>
          <a:p>
            <a:endParaRPr lang="en-US" dirty="0"/>
          </a:p>
          <a:p>
            <a:r>
              <a:rPr lang="en-US" dirty="0"/>
              <a:t>And YES </a:t>
            </a:r>
            <a:r>
              <a:rPr lang="en-US" b="1" dirty="0"/>
              <a:t>this seminar </a:t>
            </a:r>
            <a:r>
              <a:rPr lang="en-US" dirty="0"/>
              <a:t>will be </a:t>
            </a:r>
            <a:r>
              <a:rPr lang="en-US" b="1" dirty="0"/>
              <a:t>available for download </a:t>
            </a:r>
            <a:r>
              <a:rPr lang="en-US" dirty="0"/>
              <a:t>on LDCom webpage.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6B5DA-F0D2-404F-B7C8-FCF723B1D92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Our </a:t>
            </a:r>
            <a:r>
              <a:rPr lang="en-US" b="1" dirty="0" smtClean="0"/>
              <a:t>instructors</a:t>
            </a:r>
            <a:r>
              <a:rPr lang="en-US" dirty="0" smtClean="0"/>
              <a:t> are experienced and our </a:t>
            </a:r>
            <a:r>
              <a:rPr lang="en-US" b="1" dirty="0" smtClean="0"/>
              <a:t>materia</a:t>
            </a:r>
            <a:r>
              <a:rPr lang="en-US" dirty="0" smtClean="0"/>
              <a:t>l is continually updated.</a:t>
            </a:r>
          </a:p>
          <a:p>
            <a:endParaRPr lang="en-US" dirty="0" smtClean="0"/>
          </a:p>
          <a:p>
            <a:pPr marL="280988"/>
            <a:r>
              <a:rPr lang="en-US" dirty="0" smtClean="0"/>
              <a:t>To </a:t>
            </a:r>
            <a:r>
              <a:rPr lang="en-US" dirty="0"/>
              <a:t>stay </a:t>
            </a:r>
            <a:r>
              <a:rPr lang="en-US" b="0" dirty="0"/>
              <a:t>current</a:t>
            </a:r>
            <a:r>
              <a:rPr lang="en-US" dirty="0"/>
              <a:t>, and </a:t>
            </a:r>
            <a:r>
              <a:rPr lang="en-US" b="1" dirty="0"/>
              <a:t>learn about new</a:t>
            </a:r>
            <a:r>
              <a:rPr lang="en-US" dirty="0"/>
              <a:t> courses and seminars, visit the USPS </a:t>
            </a:r>
            <a:r>
              <a:rPr lang="en-US" b="1" dirty="0" smtClean="0"/>
              <a:t>website</a:t>
            </a:r>
            <a:r>
              <a:rPr lang="en-US" dirty="0" smtClean="0"/>
              <a:t> </a:t>
            </a:r>
            <a:r>
              <a:rPr lang="en-US" dirty="0"/>
              <a:t>often</a:t>
            </a:r>
            <a:r>
              <a:rPr lang="en-US" dirty="0" smtClean="0"/>
              <a:t>.</a:t>
            </a:r>
          </a:p>
          <a:p>
            <a:pPr marL="280988"/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Order</a:t>
            </a:r>
            <a:r>
              <a:rPr lang="en-US" baseline="0" dirty="0" smtClean="0"/>
              <a:t> and  </a:t>
            </a:r>
            <a:r>
              <a:rPr lang="en-US" b="1" baseline="0" dirty="0" smtClean="0"/>
              <a:t>home study </a:t>
            </a:r>
            <a:r>
              <a:rPr lang="en-US" baseline="0" dirty="0" smtClean="0"/>
              <a:t>the (</a:t>
            </a:r>
            <a:r>
              <a:rPr lang="en-US" b="0" i="1" baseline="0" dirty="0" smtClean="0"/>
              <a:t>Learning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)</a:t>
            </a:r>
            <a:r>
              <a:rPr lang="en-US" b="1" baseline="0" dirty="0" smtClean="0"/>
              <a:t> Guides</a:t>
            </a:r>
            <a:r>
              <a:rPr lang="en-US" dirty="0" smtClean="0"/>
              <a:t> from Ship’s Store</a:t>
            </a:r>
            <a:r>
              <a:rPr lang="en-US" baseline="0" dirty="0" smtClean="0"/>
              <a:t>  </a:t>
            </a:r>
          </a:p>
          <a:p>
            <a:endParaRPr lang="en-US" baseline="0" dirty="0" smtClean="0"/>
          </a:p>
          <a:p>
            <a:pPr marL="287338" indent="-287338"/>
            <a:r>
              <a:rPr lang="en-US" dirty="0"/>
              <a:t>	</a:t>
            </a:r>
            <a:r>
              <a:rPr lang="en-US" dirty="0" smtClean="0"/>
              <a:t>Be sure to </a:t>
            </a:r>
            <a:r>
              <a:rPr lang="en-US" b="1" dirty="0" smtClean="0"/>
              <a:t>log in </a:t>
            </a:r>
            <a:r>
              <a:rPr lang="en-US" dirty="0" smtClean="0"/>
              <a:t>– take advantage of  </a:t>
            </a:r>
            <a:r>
              <a:rPr lang="en-US" b="1" dirty="0" smtClean="0"/>
              <a:t>smaller prices </a:t>
            </a:r>
            <a:r>
              <a:rPr lang="en-US" dirty="0" smtClean="0"/>
              <a:t>for members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20347-8F6C-40D4-8360-5F3CBC16D75E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4189095"/>
          </a:xfrm>
        </p:spPr>
        <p:txBody>
          <a:bodyPr/>
          <a:lstStyle/>
          <a:p>
            <a:pPr marL="174236" indent="-174236">
              <a:buFont typeface="Arial" pitchFamily="34" charset="0"/>
              <a:buChar char="•"/>
            </a:pPr>
            <a:r>
              <a:rPr lang="en-US" b="1" dirty="0" smtClean="0"/>
              <a:t>One</a:t>
            </a:r>
            <a:r>
              <a:rPr lang="en-US" dirty="0" smtClean="0"/>
              <a:t> of the </a:t>
            </a:r>
            <a:r>
              <a:rPr lang="en-US" b="1" dirty="0" smtClean="0"/>
              <a:t>biggest</a:t>
            </a:r>
            <a:r>
              <a:rPr lang="en-US" dirty="0" smtClean="0"/>
              <a:t> Civic</a:t>
            </a:r>
            <a:r>
              <a:rPr lang="en-US" baseline="0" dirty="0" smtClean="0"/>
              <a:t> Services we perform is to </a:t>
            </a:r>
            <a:r>
              <a:rPr lang="en-US" b="1" baseline="0" dirty="0" smtClean="0"/>
              <a:t>teach</a:t>
            </a:r>
            <a:r>
              <a:rPr lang="en-US" baseline="0" dirty="0" smtClean="0"/>
              <a:t> the Boating Course.</a:t>
            </a:r>
          </a:p>
          <a:p>
            <a:pPr marL="174236" indent="-174236">
              <a:buFont typeface="Arial" pitchFamily="34" charset="0"/>
              <a:buChar char="•"/>
            </a:pPr>
            <a:endParaRPr lang="en-US" baseline="0" dirty="0" smtClean="0"/>
          </a:p>
          <a:p>
            <a:pPr marL="174236" indent="-174236">
              <a:buFont typeface="Arial" pitchFamily="34" charset="0"/>
              <a:buChar char="•"/>
            </a:pPr>
            <a:r>
              <a:rPr lang="en-US" baseline="0" dirty="0" smtClean="0"/>
              <a:t>Another is giving </a:t>
            </a:r>
            <a:r>
              <a:rPr lang="en-US" b="1" baseline="0" dirty="0" smtClean="0"/>
              <a:t>Vessel Safety </a:t>
            </a:r>
            <a:r>
              <a:rPr lang="en-US" baseline="0" dirty="0" smtClean="0"/>
              <a:t>checks.</a:t>
            </a:r>
          </a:p>
          <a:p>
            <a:pPr marL="174236" indent="-174236">
              <a:buFont typeface="Arial" pitchFamily="34" charset="0"/>
              <a:buChar char="•"/>
            </a:pPr>
            <a:endParaRPr lang="en-US" baseline="0" dirty="0" smtClean="0"/>
          </a:p>
          <a:p>
            <a:pPr marL="168275"/>
            <a:r>
              <a:rPr lang="en-US" baseline="0" dirty="0" smtClean="0"/>
              <a:t>Notice how </a:t>
            </a:r>
            <a:r>
              <a:rPr lang="en-US" b="1" baseline="0" dirty="0" smtClean="0"/>
              <a:t>both</a:t>
            </a:r>
            <a:r>
              <a:rPr lang="en-US" baseline="0" dirty="0" smtClean="0"/>
              <a:t> of these </a:t>
            </a:r>
            <a:r>
              <a:rPr lang="en-US" baseline="0" dirty="0" smtClean="0"/>
              <a:t>civic services </a:t>
            </a:r>
            <a:r>
              <a:rPr lang="en-US" baseline="0" dirty="0" smtClean="0"/>
              <a:t>also relate to the </a:t>
            </a:r>
            <a:r>
              <a:rPr lang="en-US" b="1" baseline="0" dirty="0" smtClean="0"/>
              <a:t>educational side </a:t>
            </a:r>
            <a:r>
              <a:rPr lang="en-US" baseline="0" dirty="0" smtClean="0"/>
              <a:t>of the triangle</a:t>
            </a:r>
          </a:p>
          <a:p>
            <a:pPr marL="168275"/>
            <a:endParaRPr lang="en-US" baseline="0" dirty="0" smtClean="0"/>
          </a:p>
          <a:p>
            <a:pPr marL="168275"/>
            <a:r>
              <a:rPr lang="en-US" b="1" baseline="0" dirty="0" smtClean="0"/>
              <a:t>When we do</a:t>
            </a:r>
            <a:r>
              <a:rPr lang="en-US" baseline="0" dirty="0" smtClean="0"/>
              <a:t> these things in </a:t>
            </a:r>
            <a:r>
              <a:rPr lang="en-US" b="1" baseline="0" dirty="0" smtClean="0"/>
              <a:t>teams</a:t>
            </a:r>
            <a:r>
              <a:rPr lang="en-US" baseline="0" dirty="0" smtClean="0"/>
              <a:t>, we also </a:t>
            </a:r>
            <a:r>
              <a:rPr lang="en-US" b="1" baseline="0" dirty="0" smtClean="0"/>
              <a:t>relate to the 3</a:t>
            </a:r>
            <a:r>
              <a:rPr lang="en-US" b="1" baseline="30000" dirty="0" smtClean="0"/>
              <a:t>rd</a:t>
            </a:r>
            <a:r>
              <a:rPr lang="en-US" b="1" baseline="0" dirty="0" smtClean="0"/>
              <a:t> side </a:t>
            </a:r>
            <a:r>
              <a:rPr lang="en-US" baseline="0" dirty="0" smtClean="0"/>
              <a:t>of the triangle - - fraternal boating club.  It is </a:t>
            </a:r>
            <a:r>
              <a:rPr lang="en-US" b="1" baseline="0" dirty="0" smtClean="0"/>
              <a:t>way more fun </a:t>
            </a:r>
            <a:r>
              <a:rPr lang="en-US" baseline="0" dirty="0" smtClean="0"/>
              <a:t>when we work </a:t>
            </a:r>
            <a:r>
              <a:rPr lang="en-US" b="1" baseline="0" dirty="0" smtClean="0"/>
              <a:t>with a squadron buddy or team</a:t>
            </a:r>
            <a:endParaRPr lang="en-US" b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      (Slide</a:t>
            </a:r>
            <a:r>
              <a:rPr lang="en-US" i="1" baseline="0" dirty="0" smtClean="0"/>
              <a:t> animated – automatic)</a:t>
            </a:r>
          </a:p>
          <a:p>
            <a:endParaRPr lang="en-US" i="1" baseline="0" dirty="0" smtClean="0"/>
          </a:p>
          <a:p>
            <a:r>
              <a:rPr lang="en-US" i="1" dirty="0" smtClean="0"/>
              <a:t> </a:t>
            </a:r>
            <a:r>
              <a:rPr lang="en-US" i="0" dirty="0" smtClean="0"/>
              <a:t>Of course </a:t>
            </a:r>
            <a:r>
              <a:rPr lang="en-US" b="1" i="0" dirty="0" smtClean="0"/>
              <a:t>some</a:t>
            </a:r>
            <a:r>
              <a:rPr lang="en-US" i="0" dirty="0" smtClean="0"/>
              <a:t> of the ‘fraternal’ is </a:t>
            </a:r>
            <a:r>
              <a:rPr lang="en-US" b="1" i="0" dirty="0" smtClean="0"/>
              <a:t>un-related</a:t>
            </a:r>
            <a:r>
              <a:rPr lang="en-US" i="0" dirty="0" smtClean="0"/>
              <a:t> to duties</a:t>
            </a:r>
            <a:r>
              <a:rPr lang="en-US" i="0" baseline="0" dirty="0" smtClean="0"/>
              <a:t> – some is just plain  </a:t>
            </a:r>
            <a:r>
              <a:rPr lang="en-US" b="1" i="0" baseline="0" dirty="0" smtClean="0"/>
              <a:t>FUN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20419" y="5568950"/>
            <a:ext cx="1447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11.5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93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D6019E-CFEA-4C09-A513-AFA4F6FB5043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44237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Membership is a privilege – we are a private organization</a:t>
            </a:r>
          </a:p>
          <a:p>
            <a:r>
              <a:rPr lang="en-US" dirty="0" smtClean="0"/>
              <a:t>We have </a:t>
            </a:r>
            <a:r>
              <a:rPr lang="en-US" b="1" dirty="0" smtClean="0"/>
              <a:t>several different ‘Types ‘of </a:t>
            </a:r>
            <a:r>
              <a:rPr lang="en-US" b="1" dirty="0"/>
              <a:t>Membership</a:t>
            </a:r>
          </a:p>
          <a:p>
            <a:endParaRPr lang="en-US" b="1" dirty="0"/>
          </a:p>
          <a:p>
            <a:pPr marL="168275" indent="-168275">
              <a:buFont typeface="Arial" pitchFamily="34" charset="0"/>
              <a:buChar char="•"/>
            </a:pPr>
            <a:r>
              <a:rPr lang="en-US" b="1" dirty="0"/>
              <a:t>Active </a:t>
            </a:r>
            <a:r>
              <a:rPr lang="en-US" dirty="0" smtClean="0"/>
              <a:t>Member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/>
              <a:t>Willing and able to contribute</a:t>
            </a:r>
            <a:r>
              <a:rPr lang="en-US" dirty="0" smtClean="0"/>
              <a:t>,</a:t>
            </a:r>
            <a:r>
              <a:rPr lang="en-US" baseline="0" dirty="0" smtClean="0"/>
              <a:t> accepted, and dues paid </a:t>
            </a:r>
          </a:p>
          <a:p>
            <a:pPr marL="393700" indent="-280988"/>
            <a:r>
              <a:rPr lang="en-US" dirty="0" smtClean="0"/>
              <a:t>   ~ Takes courses ~ Attends meetings ~ Holds office, elected or appointed     </a:t>
            </a:r>
          </a:p>
          <a:p>
            <a:pPr marL="393700" indent="-168275"/>
            <a:r>
              <a:rPr lang="en-US" dirty="0" smtClean="0"/>
              <a:t>~ Earns merit marks 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dirty="0" smtClean="0"/>
              <a:t>Authorized to vote </a:t>
            </a:r>
          </a:p>
          <a:p>
            <a:r>
              <a:rPr lang="en-US" b="1" baseline="0" dirty="0" smtClean="0"/>
              <a:t>   </a:t>
            </a:r>
            <a:r>
              <a:rPr lang="en-US" b="0" baseline="0" dirty="0" smtClean="0"/>
              <a:t>~</a:t>
            </a:r>
            <a:r>
              <a:rPr lang="en-US" b="1" baseline="0" dirty="0" smtClean="0"/>
              <a:t>  </a:t>
            </a:r>
            <a:r>
              <a:rPr lang="en-US" b="0" dirty="0" smtClean="0"/>
              <a:t>Active members less</a:t>
            </a:r>
            <a:r>
              <a:rPr lang="en-US" b="0" baseline="0" dirty="0" smtClean="0"/>
              <a:t> than voting age may not hold an elected position</a:t>
            </a:r>
            <a:endParaRPr lang="en-US" b="0" dirty="0" smtClean="0"/>
          </a:p>
          <a:p>
            <a:endParaRPr lang="en-US" b="1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en-US" b="1" dirty="0" smtClean="0"/>
              <a:t>Apprentice </a:t>
            </a:r>
            <a:r>
              <a:rPr lang="en-US" b="1" dirty="0"/>
              <a:t>/ Sea </a:t>
            </a:r>
            <a:r>
              <a:rPr lang="en-US" b="1" dirty="0" smtClean="0"/>
              <a:t>Scout   – </a:t>
            </a:r>
            <a:r>
              <a:rPr lang="en-US" dirty="0" smtClean="0"/>
              <a:t>   </a:t>
            </a:r>
            <a:r>
              <a:rPr lang="en-US" b="1" dirty="0" smtClean="0"/>
              <a:t>for the younger set</a:t>
            </a:r>
          </a:p>
          <a:p>
            <a:pPr lvl="1"/>
            <a:r>
              <a:rPr lang="en-US" dirty="0" smtClean="0"/>
              <a:t>Extends from age 12 to 24  </a:t>
            </a:r>
            <a:r>
              <a:rPr lang="en-US" sz="1200" i="1" dirty="0" smtClean="0"/>
              <a:t>(end of the dues year of 23</a:t>
            </a:r>
            <a:r>
              <a:rPr lang="en-US" sz="1200" i="1" baseline="30000" dirty="0" smtClean="0"/>
              <a:t>rd</a:t>
            </a:r>
            <a:r>
              <a:rPr lang="en-US" sz="1200" i="1" dirty="0" smtClean="0"/>
              <a:t> birthday</a:t>
            </a:r>
            <a:r>
              <a:rPr lang="en-US" dirty="0" smtClean="0"/>
              <a:t>)</a:t>
            </a:r>
          </a:p>
          <a:p>
            <a:pPr marL="338138" marR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~ Takes </a:t>
            </a:r>
            <a:r>
              <a:rPr lang="en-US" dirty="0"/>
              <a:t>courses </a:t>
            </a:r>
            <a:r>
              <a:rPr lang="en-US" dirty="0" smtClean="0"/>
              <a:t>~ </a:t>
            </a:r>
            <a:r>
              <a:rPr lang="en-US" dirty="0"/>
              <a:t>Attends meetings </a:t>
            </a:r>
            <a:r>
              <a:rPr lang="en-US" dirty="0" smtClean="0"/>
              <a:t> ~  </a:t>
            </a:r>
            <a:r>
              <a:rPr lang="en-US" b="1" dirty="0"/>
              <a:t>cannot</a:t>
            </a:r>
            <a:r>
              <a:rPr lang="en-US" dirty="0"/>
              <a:t> vote </a:t>
            </a:r>
            <a:r>
              <a:rPr lang="en-US" dirty="0" smtClean="0"/>
              <a:t>~ </a:t>
            </a:r>
            <a:r>
              <a:rPr lang="en-US" b="1" dirty="0" smtClean="0"/>
              <a:t>can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hold office, elective or appointed.</a:t>
            </a:r>
            <a:r>
              <a:rPr lang="en-US" dirty="0" smtClean="0"/>
              <a:t>  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   ~ </a:t>
            </a:r>
            <a:r>
              <a:rPr lang="en-US" b="1" baseline="0" dirty="0" smtClean="0"/>
              <a:t>Can serve </a:t>
            </a:r>
            <a:r>
              <a:rPr lang="en-US" baseline="0" dirty="0" smtClean="0"/>
              <a:t>on committees  -  where they </a:t>
            </a:r>
            <a:r>
              <a:rPr lang="en-US" b="1" baseline="0" dirty="0" smtClean="0"/>
              <a:t>learn the ropes</a:t>
            </a:r>
            <a:r>
              <a:rPr lang="en-US" baseline="0" dirty="0" smtClean="0"/>
              <a:t>.   </a:t>
            </a:r>
            <a:r>
              <a:rPr lang="en-US" dirty="0"/>
              <a:t> </a:t>
            </a:r>
            <a:r>
              <a:rPr lang="en-US" dirty="0" smtClean="0"/>
              <a:t>This is where </a:t>
            </a:r>
            <a:r>
              <a:rPr lang="en-US" b="1" dirty="0" smtClean="0"/>
              <a:t>a</a:t>
            </a:r>
            <a:r>
              <a:rPr lang="en-US" b="1" baseline="0" dirty="0" smtClean="0"/>
              <a:t>ll</a:t>
            </a:r>
            <a:r>
              <a:rPr lang="en-US" b="0" baseline="0" dirty="0" smtClean="0"/>
              <a:t> members should learn the ropes – on the committees</a:t>
            </a:r>
            <a:endParaRPr lang="en-US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baseline="0" dirty="0" smtClean="0"/>
              <a:t>Honorary – </a:t>
            </a:r>
            <a:r>
              <a:rPr lang="en-US" b="0" baseline="0" dirty="0" smtClean="0"/>
              <a:t>for doing something noteworthy</a:t>
            </a:r>
            <a:endParaRPr lang="en-US" b="1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baseline="0" dirty="0" smtClean="0"/>
              <a:t>Corporate</a:t>
            </a:r>
            <a:r>
              <a:rPr lang="en-US" b="0" baseline="0" dirty="0" smtClean="0"/>
              <a:t>  very limited – National BOD approved – no participation rights at local level</a:t>
            </a:r>
            <a:endParaRPr lang="en-US" b="1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D6019E-CFEA-4C09-A513-AFA4F6FB5043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various other terms </a:t>
            </a:r>
            <a:r>
              <a:rPr lang="en-US" dirty="0" smtClean="0"/>
              <a:t>describing members</a:t>
            </a:r>
            <a:r>
              <a:rPr lang="en-US" baseline="0" dirty="0" smtClean="0"/>
              <a:t> within the Types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These deal with </a:t>
            </a:r>
            <a:r>
              <a:rPr lang="en-US" b="1" dirty="0" smtClean="0"/>
              <a:t>Service and Dues </a:t>
            </a:r>
            <a:r>
              <a:rPr lang="en-US" dirty="0" smtClean="0"/>
              <a:t>categories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Senior, Life and GB Emeritus </a:t>
            </a:r>
            <a:r>
              <a:rPr lang="en-US" dirty="0" smtClean="0"/>
              <a:t>all relate to </a:t>
            </a:r>
            <a:r>
              <a:rPr lang="en-US" b="1" baseline="0" dirty="0" smtClean="0"/>
              <a:t># of MMs earned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25 Year  &amp;  Sustaining relate to </a:t>
            </a:r>
            <a:r>
              <a:rPr lang="en-US" b="1" baseline="0" dirty="0" smtClean="0"/>
              <a:t># of years </a:t>
            </a:r>
            <a:r>
              <a:rPr lang="en-US" baseline="0" dirty="0" smtClean="0"/>
              <a:t>member has </a:t>
            </a:r>
            <a:r>
              <a:rPr lang="en-US" b="1" baseline="0" dirty="0" smtClean="0"/>
              <a:t>paid dues</a:t>
            </a:r>
            <a:r>
              <a:rPr lang="en-US" baseline="0" dirty="0" smtClean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US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01419" y="6407150"/>
            <a:ext cx="14478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14.5 mins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18CDB9-81B6-407A-A15F-4DC2619622D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Membership carries </a:t>
            </a:r>
            <a:r>
              <a:rPr lang="en-US" b="1" dirty="0"/>
              <a:t>many benefits</a:t>
            </a:r>
            <a:r>
              <a:rPr lang="en-US" dirty="0" smtClean="0"/>
              <a:t>.  Some consider the </a:t>
            </a:r>
            <a:r>
              <a:rPr lang="en-US" b="1" dirty="0" smtClean="0"/>
              <a:t>intangibles to be the most important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knowledge gained</a:t>
            </a:r>
            <a:r>
              <a:rPr lang="en-US" baseline="0" dirty="0" smtClean="0"/>
              <a:t> - - - </a:t>
            </a:r>
            <a:r>
              <a:rPr lang="en-US" dirty="0" smtClean="0"/>
              <a:t>A </a:t>
            </a:r>
            <a:r>
              <a:rPr lang="en-US" dirty="0"/>
              <a:t>sense of </a:t>
            </a:r>
            <a:r>
              <a:rPr lang="en-US" dirty="0" smtClean="0"/>
              <a:t>confidence, self-worth</a:t>
            </a:r>
            <a:r>
              <a:rPr lang="en-US" dirty="0"/>
              <a:t>, </a:t>
            </a:r>
            <a:endParaRPr lang="en-US" dirty="0" smtClean="0"/>
          </a:p>
          <a:p>
            <a:pPr indent="280988"/>
            <a:r>
              <a:rPr lang="en-US" dirty="0" smtClean="0"/>
              <a:t>having </a:t>
            </a:r>
            <a:r>
              <a:rPr lang="en-US" dirty="0"/>
              <a:t>added value,  </a:t>
            </a:r>
            <a:r>
              <a:rPr lang="en-US" dirty="0" smtClean="0"/>
              <a:t>having given back - </a:t>
            </a:r>
            <a:r>
              <a:rPr lang="en-US" dirty="0"/>
              <a:t>- -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18CDB9-81B6-407A-A15F-4DC2619622D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Tangible benefits</a:t>
            </a:r>
            <a:r>
              <a:rPr lang="en-US" dirty="0" smtClean="0"/>
              <a:t> are also to be had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On the water </a:t>
            </a:r>
            <a:r>
              <a:rPr lang="en-US" dirty="0" smtClean="0"/>
              <a:t>training and activities</a:t>
            </a:r>
          </a:p>
          <a:p>
            <a:pPr marL="234950">
              <a:buFont typeface="Arial" pitchFamily="34" charset="0"/>
              <a:buNone/>
            </a:pPr>
            <a:r>
              <a:rPr lang="en-US" b="1" dirty="0" smtClean="0"/>
              <a:t> Leadership</a:t>
            </a:r>
            <a:r>
              <a:rPr lang="en-US" dirty="0" smtClean="0"/>
              <a:t> roles to fill -- </a:t>
            </a:r>
            <a:r>
              <a:rPr lang="en-US" b="1" dirty="0" smtClean="0"/>
              <a:t>skills</a:t>
            </a:r>
            <a:r>
              <a:rPr lang="en-US" dirty="0" smtClean="0"/>
              <a:t> to practice </a:t>
            </a:r>
          </a:p>
          <a:p>
            <a:pPr lvl="1"/>
            <a:r>
              <a:rPr lang="en-US" b="1" dirty="0" smtClean="0"/>
              <a:t> Management</a:t>
            </a:r>
            <a:r>
              <a:rPr lang="en-US" dirty="0" smtClean="0"/>
              <a:t> experience</a:t>
            </a:r>
            <a:r>
              <a:rPr lang="en-US" baseline="0" dirty="0" smtClean="0"/>
              <a:t> to gain </a:t>
            </a:r>
            <a:r>
              <a:rPr lang="en-US" b="1" baseline="0" dirty="0" smtClean="0"/>
              <a:t>using that skill set</a:t>
            </a:r>
            <a:r>
              <a:rPr lang="en-US" baseline="0" dirty="0" smtClean="0"/>
              <a:t>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those of you who have gotten</a:t>
            </a:r>
            <a:r>
              <a:rPr lang="en-US" b="1" dirty="0"/>
              <a:t> a promotion &amp; raise </a:t>
            </a:r>
            <a:r>
              <a:rPr lang="en-US" dirty="0"/>
              <a:t>from your </a:t>
            </a:r>
            <a:r>
              <a:rPr lang="en-US" b="1" dirty="0"/>
              <a:t>employer, </a:t>
            </a:r>
            <a:r>
              <a:rPr lang="en-US" dirty="0"/>
              <a:t>having</a:t>
            </a:r>
            <a:r>
              <a:rPr lang="en-US" b="1" dirty="0"/>
              <a:t> honed your skills in USPS - </a:t>
            </a:r>
            <a:r>
              <a:rPr lang="en-US" dirty="0"/>
              <a:t> you know what I’m talking about. </a:t>
            </a:r>
            <a:r>
              <a:rPr lang="en-US" baseline="0" dirty="0" smtClean="0"/>
              <a:t>AND  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Member Benefits </a:t>
            </a:r>
            <a:r>
              <a:rPr lang="en-US" b="1" dirty="0"/>
              <a:t>Committee </a:t>
            </a:r>
            <a:r>
              <a:rPr lang="en-US" dirty="0"/>
              <a:t>has been </a:t>
            </a:r>
            <a:r>
              <a:rPr lang="en-US" b="1" dirty="0" smtClean="0"/>
              <a:t>very</a:t>
            </a:r>
            <a:r>
              <a:rPr lang="en-US" b="1" baseline="0" dirty="0" smtClean="0"/>
              <a:t> </a:t>
            </a:r>
            <a:r>
              <a:rPr lang="en-US" dirty="0" smtClean="0"/>
              <a:t>busy </a:t>
            </a:r>
            <a:r>
              <a:rPr lang="en-US" dirty="0"/>
              <a:t>- - -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318CDB9-81B6-407A-A15F-4DC2619622D2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b="1" dirty="0" smtClean="0"/>
              <a:t>Tangible </a:t>
            </a:r>
            <a:r>
              <a:rPr lang="en-US" b="1" dirty="0"/>
              <a:t>benefits </a:t>
            </a:r>
            <a:r>
              <a:rPr lang="en-US" dirty="0"/>
              <a:t>are listed on the USPS website:</a:t>
            </a:r>
          </a:p>
          <a:p>
            <a:endParaRPr lang="en-US" dirty="0"/>
          </a:p>
          <a:p>
            <a:r>
              <a:rPr lang="en-US" dirty="0"/>
              <a:t>Here are just a few. 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 </a:t>
            </a:r>
            <a:r>
              <a:rPr lang="en-US" dirty="0"/>
              <a:t>to </a:t>
            </a:r>
            <a:r>
              <a:rPr lang="en-US" b="1" dirty="0" smtClean="0"/>
              <a:t>Member Benefits </a:t>
            </a:r>
            <a:r>
              <a:rPr lang="en-US" dirty="0" smtClean="0"/>
              <a:t>page – on USPS website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53819" y="6026150"/>
            <a:ext cx="1143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17 mins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D65BBD-5A33-432A-8720-4799F9091FFC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39665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purpose of OT  (Operations Training)  is 2-fold</a:t>
            </a:r>
          </a:p>
          <a:p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First.     For the </a:t>
            </a:r>
            <a:r>
              <a:rPr lang="en-US" b="1" dirty="0" smtClean="0"/>
              <a:t>Personal advancement </a:t>
            </a:r>
            <a:r>
              <a:rPr lang="en-US" dirty="0" smtClean="0"/>
              <a:t>of our members - We hope to </a:t>
            </a:r>
            <a:r>
              <a:rPr lang="en-US" b="1" dirty="0" smtClean="0"/>
              <a:t>encourage</a:t>
            </a:r>
            <a:r>
              <a:rPr lang="en-US" dirty="0" smtClean="0"/>
              <a:t> each of our members to become as </a:t>
            </a:r>
            <a:r>
              <a:rPr lang="en-US" b="1" dirty="0" smtClean="0"/>
              <a:t>involved</a:t>
            </a:r>
            <a:r>
              <a:rPr lang="en-US" dirty="0" smtClean="0"/>
              <a:t> as they can, so they can </a:t>
            </a:r>
            <a:r>
              <a:rPr lang="en-US" b="1" dirty="0" smtClean="0"/>
              <a:t>take advantage </a:t>
            </a:r>
            <a:r>
              <a:rPr lang="en-US" dirty="0" smtClean="0"/>
              <a:t>of all the opportunities  &amp;  benefits of membership.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OT </a:t>
            </a:r>
            <a:r>
              <a:rPr lang="en-US" dirty="0" smtClean="0"/>
              <a:t>(Operations Training) </a:t>
            </a:r>
            <a:r>
              <a:rPr lang="en-US" dirty="0"/>
              <a:t>is </a:t>
            </a:r>
            <a:r>
              <a:rPr lang="en-US" b="1" dirty="0"/>
              <a:t>for new</a:t>
            </a:r>
            <a:r>
              <a:rPr lang="en-US" dirty="0"/>
              <a:t> members </a:t>
            </a:r>
            <a:r>
              <a:rPr lang="en-US" b="1" dirty="0"/>
              <a:t>and not-new </a:t>
            </a:r>
            <a:r>
              <a:rPr lang="en-US" dirty="0"/>
              <a:t>members alike.  Participating in the program </a:t>
            </a:r>
            <a:r>
              <a:rPr lang="en-US" b="1" dirty="0"/>
              <a:t>every 4-5 years </a:t>
            </a:r>
            <a:r>
              <a:rPr lang="en-US" dirty="0"/>
              <a:t>keeps our members </a:t>
            </a:r>
            <a:r>
              <a:rPr lang="en-US" b="1" dirty="0"/>
              <a:t>up-to-date and current </a:t>
            </a:r>
            <a:r>
              <a:rPr lang="en-US" dirty="0"/>
              <a:t>with </a:t>
            </a:r>
            <a:r>
              <a:rPr lang="en-US" dirty="0" smtClean="0"/>
              <a:t>the </a:t>
            </a:r>
            <a:r>
              <a:rPr lang="en-US" dirty="0"/>
              <a:t>changes that take place, in the intervening years.</a:t>
            </a:r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Second.     </a:t>
            </a:r>
            <a:r>
              <a:rPr lang="en-US" b="1" dirty="0" smtClean="0"/>
              <a:t>Organizationally</a:t>
            </a:r>
            <a:r>
              <a:rPr lang="en-US" dirty="0" smtClean="0"/>
              <a:t>, of course we also expect our </a:t>
            </a:r>
            <a:r>
              <a:rPr lang="en-US" b="1" dirty="0" smtClean="0"/>
              <a:t>squadrons</a:t>
            </a:r>
            <a:r>
              <a:rPr lang="en-US" dirty="0" smtClean="0"/>
              <a:t> will benefits from having the </a:t>
            </a:r>
            <a:r>
              <a:rPr lang="en-US" b="1" dirty="0" smtClean="0"/>
              <a:t>skills and talents </a:t>
            </a:r>
            <a:r>
              <a:rPr lang="en-US" dirty="0" smtClean="0"/>
              <a:t>of our members brought to bear for the </a:t>
            </a:r>
            <a:r>
              <a:rPr lang="en-US" b="1" dirty="0" smtClean="0"/>
              <a:t>benefit of the squadron</a:t>
            </a:r>
            <a:r>
              <a:rPr lang="en-US" dirty="0" smtClean="0"/>
              <a:t>, and we have programs, seminars and trainings to develop and </a:t>
            </a:r>
            <a:r>
              <a:rPr lang="en-US" b="1" dirty="0" smtClean="0"/>
              <a:t>hone their skills</a:t>
            </a:r>
            <a:r>
              <a:rPr lang="en-US" dirty="0" smtClean="0"/>
              <a:t>, for this purpose.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B61ED3D-3FC9-45B4-AEB7-351CE4831B9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For some</a:t>
            </a:r>
            <a:r>
              <a:rPr lang="en-US" dirty="0"/>
              <a:t> members, being </a:t>
            </a:r>
            <a:r>
              <a:rPr lang="en-US" b="1" dirty="0"/>
              <a:t>tapped to serve </a:t>
            </a:r>
            <a:r>
              <a:rPr lang="en-US" dirty="0"/>
              <a:t>as an Officer is </a:t>
            </a:r>
            <a:r>
              <a:rPr lang="en-US" dirty="0" smtClean="0"/>
              <a:t>a member </a:t>
            </a:r>
            <a:r>
              <a:rPr lang="en-US" b="1" dirty="0" smtClean="0"/>
              <a:t>benefit</a:t>
            </a:r>
            <a:r>
              <a:rPr lang="en-US" dirty="0"/>
              <a:t>. </a:t>
            </a:r>
            <a:r>
              <a:rPr lang="en-US" dirty="0" smtClean="0"/>
              <a:t> Others </a:t>
            </a:r>
            <a:r>
              <a:rPr lang="en-US" dirty="0"/>
              <a:t>prefer to work </a:t>
            </a:r>
            <a:r>
              <a:rPr lang="en-US" dirty="0" smtClean="0"/>
              <a:t>behind-the-scenes, as worker bees.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Some officers </a:t>
            </a:r>
            <a:r>
              <a:rPr lang="en-US" dirty="0"/>
              <a:t>are </a:t>
            </a:r>
            <a:r>
              <a:rPr lang="en-US" b="1" dirty="0"/>
              <a:t>elected</a:t>
            </a:r>
            <a:r>
              <a:rPr lang="en-US" dirty="0"/>
              <a:t> by the members, while others are </a:t>
            </a:r>
            <a:r>
              <a:rPr lang="en-US" b="1" dirty="0"/>
              <a:t>appointed</a:t>
            </a:r>
            <a:r>
              <a:rPr lang="en-US" dirty="0"/>
              <a:t> </a:t>
            </a:r>
            <a:r>
              <a:rPr lang="en-US" b="1" dirty="0"/>
              <a:t>by</a:t>
            </a:r>
            <a:r>
              <a:rPr lang="en-US" dirty="0"/>
              <a:t> the </a:t>
            </a:r>
            <a:r>
              <a:rPr lang="en-US" b="1" dirty="0" smtClean="0"/>
              <a:t>ExCom</a:t>
            </a:r>
            <a:r>
              <a:rPr lang="en-US" dirty="0" smtClean="0"/>
              <a:t>, and </a:t>
            </a:r>
            <a:r>
              <a:rPr lang="en-US" b="1" dirty="0" smtClean="0"/>
              <a:t>still others </a:t>
            </a:r>
            <a:r>
              <a:rPr lang="en-US" dirty="0" smtClean="0"/>
              <a:t>by </a:t>
            </a:r>
            <a:r>
              <a:rPr lang="en-US" b="1" dirty="0" smtClean="0"/>
              <a:t>the  Cdr</a:t>
            </a:r>
            <a:r>
              <a:rPr lang="en-US" b="1" dirty="0"/>
              <a:t>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6 Bridge</a:t>
            </a:r>
            <a:r>
              <a:rPr lang="en-US" dirty="0"/>
              <a:t> Officers are </a:t>
            </a:r>
            <a:r>
              <a:rPr lang="en-US" b="1" dirty="0"/>
              <a:t>elected</a:t>
            </a:r>
            <a:r>
              <a:rPr lang="en-US" dirty="0" smtClean="0"/>
              <a:t>.</a:t>
            </a:r>
            <a:r>
              <a:rPr lang="en-US" baseline="0" dirty="0" smtClean="0"/>
              <a:t>   Notice the </a:t>
            </a:r>
            <a:r>
              <a:rPr lang="en-US" b="1" baseline="0" dirty="0" smtClean="0"/>
              <a:t>official abbreviation </a:t>
            </a:r>
            <a:r>
              <a:rPr lang="en-US" baseline="0" dirty="0" smtClean="0"/>
              <a:t>for each of these Officers (in </a:t>
            </a:r>
            <a:r>
              <a:rPr lang="en-US" baseline="0" dirty="0" err="1" smtClean="0"/>
              <a:t>parens</a:t>
            </a:r>
            <a:r>
              <a:rPr lang="en-US" baseline="0" dirty="0" smtClean="0"/>
              <a:t>) - Learn to </a:t>
            </a:r>
            <a:r>
              <a:rPr lang="en-US" b="1" baseline="0" dirty="0" smtClean="0"/>
              <a:t>recognize</a:t>
            </a:r>
            <a:r>
              <a:rPr lang="en-US" baseline="0" dirty="0" smtClean="0"/>
              <a:t> them as soon as you can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See </a:t>
            </a:r>
            <a:r>
              <a:rPr lang="en-US" dirty="0"/>
              <a:t>OM – End of Chapter 14 for list of common USPS </a:t>
            </a:r>
            <a:r>
              <a:rPr lang="en-US" dirty="0" smtClean="0"/>
              <a:t>abbreviations.  Please use these rather than making up your own.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/>
              <a:t>assistants</a:t>
            </a:r>
            <a:r>
              <a:rPr lang="en-US" dirty="0"/>
              <a:t> to the bridge are also </a:t>
            </a:r>
            <a:r>
              <a:rPr lang="en-US" b="1" dirty="0" smtClean="0"/>
              <a:t>elected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Assistants </a:t>
            </a:r>
            <a:r>
              <a:rPr lang="en-US" b="0" dirty="0" smtClean="0"/>
              <a:t>to those </a:t>
            </a:r>
            <a:r>
              <a:rPr lang="en-US" b="1" dirty="0" smtClean="0"/>
              <a:t>positions </a:t>
            </a:r>
            <a:r>
              <a:rPr lang="en-US" b="0" dirty="0" smtClean="0"/>
              <a:t>are</a:t>
            </a:r>
            <a:r>
              <a:rPr lang="en-US" b="1" dirty="0" smtClean="0"/>
              <a:t>:</a:t>
            </a:r>
            <a:endParaRPr lang="en-US" b="1" dirty="0"/>
          </a:p>
          <a:p>
            <a:pPr lvl="2"/>
            <a:r>
              <a:rPr lang="en-US" dirty="0"/>
              <a:t>Educational</a:t>
            </a:r>
          </a:p>
          <a:p>
            <a:pPr lvl="2"/>
            <a:r>
              <a:rPr lang="en-US" dirty="0"/>
              <a:t>Administrative </a:t>
            </a:r>
          </a:p>
          <a:p>
            <a:pPr lvl="2"/>
            <a:r>
              <a:rPr lang="en-US" dirty="0"/>
              <a:t>Secretary</a:t>
            </a:r>
          </a:p>
          <a:p>
            <a:pPr lvl="2"/>
            <a:r>
              <a:rPr lang="en-US" dirty="0" smtClean="0"/>
              <a:t>Treasurer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B61ED3D-3FC9-45B4-AEB7-351CE4831B9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We have </a:t>
            </a:r>
            <a:r>
              <a:rPr lang="en-US" b="1" dirty="0"/>
              <a:t>3 types </a:t>
            </a:r>
            <a:r>
              <a:rPr lang="en-US" dirty="0"/>
              <a:t>of </a:t>
            </a:r>
            <a:r>
              <a:rPr lang="en-US" b="1" dirty="0" smtClean="0"/>
              <a:t>Committees</a:t>
            </a:r>
            <a:r>
              <a:rPr lang="en-US" dirty="0" smtClean="0"/>
              <a:t>   </a:t>
            </a:r>
            <a:r>
              <a:rPr lang="en-US" sz="1000" i="1" dirty="0" smtClean="0"/>
              <a:t>(General, Standing, Departmental)</a:t>
            </a:r>
            <a:endParaRPr lang="en-US" sz="1000" i="1" dirty="0"/>
          </a:p>
          <a:p>
            <a:r>
              <a:rPr lang="en-US" dirty="0" smtClean="0"/>
              <a:t>4 </a:t>
            </a:r>
            <a:r>
              <a:rPr lang="en-US" dirty="0"/>
              <a:t>Committees are </a:t>
            </a:r>
            <a:r>
              <a:rPr lang="en-US" b="1" dirty="0"/>
              <a:t>elected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1000" i="1" dirty="0" smtClean="0"/>
              <a:t>(The 3 Generals - Audit</a:t>
            </a:r>
            <a:r>
              <a:rPr lang="en-US" sz="1000" i="1" dirty="0"/>
              <a:t>, Nominating &amp; </a:t>
            </a:r>
            <a:r>
              <a:rPr lang="en-US" sz="1000" i="1" dirty="0" smtClean="0"/>
              <a:t>Rules   &amp;   ExCom)</a:t>
            </a:r>
            <a:endParaRPr lang="en-US" sz="1000" i="1" dirty="0"/>
          </a:p>
          <a:p>
            <a:r>
              <a:rPr lang="en-US" dirty="0"/>
              <a:t>Others are </a:t>
            </a:r>
            <a:r>
              <a:rPr lang="en-US" b="1" dirty="0"/>
              <a:t>appointed</a:t>
            </a:r>
            <a:r>
              <a:rPr lang="en-US" dirty="0"/>
              <a:t>, </a:t>
            </a:r>
            <a:r>
              <a:rPr lang="en-US" dirty="0" smtClean="0"/>
              <a:t>    </a:t>
            </a:r>
            <a:r>
              <a:rPr lang="en-US" sz="1000" i="1" dirty="0" smtClean="0"/>
              <a:t>(Budget &amp; Finance, Membership</a:t>
            </a:r>
            <a:r>
              <a:rPr lang="en-US" sz="1000" i="1" dirty="0"/>
              <a:t>, LBB,  VSC, Roster, Supply)</a:t>
            </a:r>
          </a:p>
          <a:p>
            <a:r>
              <a:rPr lang="en-US" dirty="0" smtClean="0"/>
              <a:t>Committees  &amp; </a:t>
            </a:r>
            <a:r>
              <a:rPr lang="en-US" dirty="0" err="1" smtClean="0"/>
              <a:t>LBs</a:t>
            </a:r>
            <a:r>
              <a:rPr lang="en-US" dirty="0" smtClean="0"/>
              <a:t> are </a:t>
            </a:r>
            <a:r>
              <a:rPr lang="en-US" b="1" dirty="0" smtClean="0"/>
              <a:t>headed </a:t>
            </a:r>
            <a:r>
              <a:rPr lang="en-US" b="1" dirty="0"/>
              <a:t>by</a:t>
            </a:r>
            <a:r>
              <a:rPr lang="en-US" dirty="0"/>
              <a:t> </a:t>
            </a:r>
            <a:r>
              <a:rPr lang="en-US" b="1" dirty="0"/>
              <a:t>Chairs</a:t>
            </a:r>
            <a:r>
              <a:rPr lang="en-US" dirty="0"/>
              <a:t> and Assistant chairs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 smtClean="0"/>
              <a:t>Chair</a:t>
            </a:r>
            <a:r>
              <a:rPr lang="en-US" dirty="0" smtClean="0"/>
              <a:t> </a:t>
            </a:r>
            <a:r>
              <a:rPr lang="en-US" dirty="0"/>
              <a:t>of every committee </a:t>
            </a:r>
            <a:r>
              <a:rPr lang="en-US" dirty="0" smtClean="0"/>
              <a:t>&amp; LB</a:t>
            </a:r>
            <a:r>
              <a:rPr lang="en-US" baseline="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an </a:t>
            </a:r>
            <a:r>
              <a:rPr lang="en-US" b="1" dirty="0"/>
              <a:t>officer.</a:t>
            </a:r>
            <a:r>
              <a:rPr lang="en-US" dirty="0"/>
              <a:t>  Their </a:t>
            </a:r>
            <a:r>
              <a:rPr lang="en-US" b="1" dirty="0"/>
              <a:t>rank</a:t>
            </a:r>
            <a:r>
              <a:rPr lang="en-US" dirty="0"/>
              <a:t> indicating at </a:t>
            </a:r>
            <a:r>
              <a:rPr lang="en-US" b="1" dirty="0"/>
              <a:t>which level </a:t>
            </a:r>
            <a:r>
              <a:rPr lang="en-US" dirty="0"/>
              <a:t>they serve</a:t>
            </a:r>
          </a:p>
          <a:p>
            <a:pPr lvl="2"/>
            <a:r>
              <a:rPr lang="en-US" dirty="0"/>
              <a:t>Squadron  -  Lt</a:t>
            </a:r>
          </a:p>
          <a:p>
            <a:pPr lvl="2"/>
            <a:r>
              <a:rPr lang="en-US" dirty="0"/>
              <a:t>District      -  </a:t>
            </a:r>
            <a:r>
              <a:rPr lang="en-US" dirty="0" smtClean="0"/>
              <a:t>D/Lt</a:t>
            </a:r>
            <a:endParaRPr lang="en-US" dirty="0"/>
          </a:p>
          <a:p>
            <a:pPr lvl="2"/>
            <a:r>
              <a:rPr lang="en-US" dirty="0"/>
              <a:t>National    -  R/C and </a:t>
            </a:r>
            <a:r>
              <a:rPr lang="en-US" dirty="0" smtClean="0"/>
              <a:t>Stf/C</a:t>
            </a:r>
          </a:p>
          <a:p>
            <a:endParaRPr lang="en-US" dirty="0"/>
          </a:p>
          <a:p>
            <a:r>
              <a:rPr lang="en-US" b="1" dirty="0" smtClean="0"/>
              <a:t>These </a:t>
            </a:r>
            <a:r>
              <a:rPr lang="en-US" dirty="0" smtClean="0"/>
              <a:t>are the very people who will </a:t>
            </a:r>
            <a:r>
              <a:rPr lang="en-US" b="1" dirty="0" smtClean="0"/>
              <a:t>submit your name </a:t>
            </a:r>
            <a:r>
              <a:rPr lang="en-US" dirty="0" smtClean="0"/>
              <a:t>for a paycheck when you work for the organization.</a:t>
            </a:r>
          </a:p>
          <a:p>
            <a:endParaRPr lang="en-US" dirty="0"/>
          </a:p>
          <a:p>
            <a:r>
              <a:rPr lang="en-US" dirty="0" smtClean="0"/>
              <a:t>?? </a:t>
            </a:r>
            <a:r>
              <a:rPr lang="en-US" b="0" dirty="0" smtClean="0"/>
              <a:t>What is</a:t>
            </a:r>
            <a:r>
              <a:rPr lang="en-US" b="1" dirty="0" smtClean="0"/>
              <a:t> </a:t>
            </a:r>
            <a:r>
              <a:rPr lang="en-US" dirty="0" smtClean="0"/>
              <a:t>that </a:t>
            </a:r>
            <a:r>
              <a:rPr lang="en-US" b="1" dirty="0" smtClean="0"/>
              <a:t>paycheck called  </a:t>
            </a:r>
            <a:r>
              <a:rPr lang="en-US" dirty="0" smtClean="0"/>
              <a:t>??    </a:t>
            </a:r>
            <a:r>
              <a:rPr lang="en-US" sz="1100" i="1" dirty="0" smtClean="0"/>
              <a:t>(Merit Mark)</a:t>
            </a:r>
            <a:endParaRPr lang="en-US" sz="11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4696619" y="7778750"/>
            <a:ext cx="1295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20 mins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4AC1F7A-8D89-4D9B-ADF6-1128A6CB5E1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1213" y="311150"/>
            <a:ext cx="2362200" cy="17716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2063750"/>
            <a:ext cx="556387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 smtClean="0"/>
              <a:t>We earn a MM </a:t>
            </a:r>
            <a:r>
              <a:rPr lang="en-US" dirty="0" smtClean="0"/>
              <a:t>by putting our oar in the water and</a:t>
            </a:r>
            <a:r>
              <a:rPr lang="en-US" baseline="0" dirty="0" smtClean="0"/>
              <a:t> working to move the organization forward.  Whenever we work on behalf of the organization, we hope to be recognized for the effort.  If it’s deemed ‘significant’, we might earn a MM.</a:t>
            </a:r>
            <a:endParaRPr lang="en-US" u="sng" dirty="0"/>
          </a:p>
          <a:p>
            <a:endParaRPr lang="en-US" sz="1000" u="sng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Only </a:t>
            </a:r>
            <a:r>
              <a:rPr lang="en-US" b="1" dirty="0" smtClean="0"/>
              <a:t>1 </a:t>
            </a:r>
            <a:r>
              <a:rPr lang="en-US" dirty="0" smtClean="0"/>
              <a:t>is possible for the year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for </a:t>
            </a:r>
            <a:r>
              <a:rPr lang="en-US" dirty="0" smtClean="0"/>
              <a:t>new</a:t>
            </a:r>
            <a:r>
              <a:rPr lang="en-US" baseline="0" dirty="0" smtClean="0"/>
              <a:t> members</a:t>
            </a:r>
            <a:r>
              <a:rPr lang="en-US" dirty="0" smtClean="0"/>
              <a:t> </a:t>
            </a:r>
            <a:r>
              <a:rPr lang="en-US" dirty="0"/>
              <a:t>and old</a:t>
            </a:r>
            <a:r>
              <a:rPr lang="en-US" dirty="0" smtClean="0"/>
              <a:t>, alike.  Same for Potato</a:t>
            </a:r>
            <a:r>
              <a:rPr lang="en-US" baseline="0" dirty="0" smtClean="0"/>
              <a:t> </a:t>
            </a:r>
            <a:r>
              <a:rPr lang="en-US" dirty="0" smtClean="0"/>
              <a:t>peelers </a:t>
            </a:r>
            <a:r>
              <a:rPr lang="en-US" dirty="0"/>
              <a:t>and Officers (sometimes the same person)</a:t>
            </a:r>
          </a:p>
          <a:p>
            <a:endParaRPr lang="en-US" sz="100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/>
              <a:t>Each of us </a:t>
            </a:r>
            <a:r>
              <a:rPr lang="en-US" dirty="0"/>
              <a:t>is responsible for </a:t>
            </a:r>
            <a:r>
              <a:rPr lang="en-US" b="1" dirty="0"/>
              <a:t>submitting MM </a:t>
            </a:r>
            <a:r>
              <a:rPr lang="en-US" dirty="0"/>
              <a:t>report for those who serve on our </a:t>
            </a:r>
            <a:r>
              <a:rPr lang="en-US" dirty="0" smtClean="0"/>
              <a:t>committee, </a:t>
            </a:r>
            <a:r>
              <a:rPr lang="en-US" dirty="0"/>
              <a:t>or </a:t>
            </a:r>
            <a:r>
              <a:rPr lang="en-US" dirty="0" smtClean="0"/>
              <a:t>team, </a:t>
            </a:r>
            <a:r>
              <a:rPr lang="en-US" dirty="0"/>
              <a:t>or </a:t>
            </a:r>
            <a:r>
              <a:rPr lang="en-US" dirty="0" smtClean="0"/>
              <a:t>project, </a:t>
            </a:r>
            <a:r>
              <a:rPr lang="en-US" dirty="0"/>
              <a:t>or </a:t>
            </a:r>
            <a:r>
              <a:rPr lang="en-US" dirty="0" smtClean="0"/>
              <a:t>department</a:t>
            </a:r>
            <a:r>
              <a:rPr lang="en-US" baseline="0" dirty="0" smtClean="0"/>
              <a:t>  </a:t>
            </a:r>
            <a:r>
              <a:rPr lang="en-US" dirty="0" smtClean="0"/>
              <a:t>It’s </a:t>
            </a:r>
            <a:r>
              <a:rPr lang="en-US" b="1" dirty="0" smtClean="0"/>
              <a:t>important</a:t>
            </a:r>
            <a:r>
              <a:rPr lang="en-US" dirty="0" smtClean="0"/>
              <a:t> - It’s our </a:t>
            </a:r>
            <a:r>
              <a:rPr lang="en-US" b="1" dirty="0" smtClean="0"/>
              <a:t>paycheck </a:t>
            </a:r>
            <a:r>
              <a:rPr lang="en-US" b="0" dirty="0" smtClean="0"/>
              <a:t>!   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A Tip</a:t>
            </a:r>
            <a:r>
              <a:rPr lang="en-US" b="0" dirty="0" smtClean="0"/>
              <a:t> </a:t>
            </a:r>
            <a:r>
              <a:rPr lang="en-US" b="1" dirty="0" smtClean="0"/>
              <a:t>– write up </a:t>
            </a:r>
            <a:r>
              <a:rPr lang="en-US" b="0" dirty="0" smtClean="0"/>
              <a:t>who did what, </a:t>
            </a:r>
            <a:r>
              <a:rPr lang="en-US" b="1" dirty="0" smtClean="0"/>
              <a:t>at end of every</a:t>
            </a:r>
            <a:r>
              <a:rPr lang="en-US" b="0" dirty="0" smtClean="0"/>
              <a:t> event, project,</a:t>
            </a:r>
            <a:r>
              <a:rPr lang="en-US" b="0" baseline="0" dirty="0" smtClean="0"/>
              <a:t> so you don’t forget anyone.   Turning in </a:t>
            </a:r>
            <a:r>
              <a:rPr lang="en-US" b="1" baseline="0" dirty="0" smtClean="0"/>
              <a:t>Quarterly reports </a:t>
            </a:r>
            <a:r>
              <a:rPr lang="en-US" b="0" baseline="0" dirty="0" smtClean="0"/>
              <a:t>will ease the pain of the MM Chairman at the end of the MM Year in November.  </a:t>
            </a:r>
            <a:endParaRPr lang="en-US" b="0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C/C awards MMs</a:t>
            </a:r>
            <a:r>
              <a:rPr lang="en-US" dirty="0" smtClean="0"/>
              <a:t>, after reviewing the reports submitted by the squadron Cdr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?? So how much work is needed to earn a Merit  Mark??     The Chiefs </a:t>
            </a:r>
            <a:r>
              <a:rPr lang="en-US" b="1" dirty="0" smtClean="0"/>
              <a:t>won’t say!   </a:t>
            </a:r>
            <a:r>
              <a:rPr lang="en-US" i="1" dirty="0" smtClean="0"/>
              <a:t>(</a:t>
            </a:r>
            <a:r>
              <a:rPr lang="en-US" b="0" i="1" dirty="0" smtClean="0"/>
              <a:t>Minimum total 10-12-15-20 hrs on multiple events, days)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1" dirty="0" smtClean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HANDOUT # 1 </a:t>
            </a:r>
            <a:r>
              <a:rPr lang="en-US" i="1" dirty="0" smtClean="0"/>
              <a:t>MM Criteria  are </a:t>
            </a:r>
            <a:r>
              <a:rPr lang="en-US" dirty="0" smtClean="0"/>
              <a:t>Guidelines </a:t>
            </a:r>
            <a:r>
              <a:rPr lang="en-US" i="1" dirty="0" smtClean="0"/>
              <a:t>  - 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created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some years ago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by the Area Monitors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, who review the MM submissions </a:t>
            </a:r>
            <a:r>
              <a:rPr lang="en-US" dirty="0"/>
              <a:t>before they go to the Chief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/>
          </a:p>
          <a:p>
            <a:pPr marL="287338" lvl="1">
              <a:defRPr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While they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don’t cover every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situation, they do offer some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great tips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to help ensure your recommendations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‘pass muster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’, so to speak. </a:t>
            </a:r>
          </a:p>
          <a:p>
            <a:pPr marL="287338" lvl="1">
              <a:defRPr/>
            </a:pPr>
            <a:endParaRPr lang="en-US" dirty="0"/>
          </a:p>
          <a:p>
            <a:pPr marL="287338" lvl="1">
              <a:defRPr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This in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addition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to the tips in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Chapter 16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of the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OM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C55D80D-ADAB-4A0E-A87E-7FEC3B56005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When we </a:t>
            </a:r>
            <a:r>
              <a:rPr lang="en-US" b="1" dirty="0"/>
              <a:t>earn </a:t>
            </a:r>
            <a:r>
              <a:rPr lang="en-US" dirty="0"/>
              <a:t>a Merit Mark, we are </a:t>
            </a:r>
            <a:r>
              <a:rPr lang="en-US" b="1" dirty="0"/>
              <a:t>sent a Certificate</a:t>
            </a:r>
            <a:r>
              <a:rPr lang="en-US" dirty="0"/>
              <a:t>, nowadays by email.  </a:t>
            </a:r>
            <a:r>
              <a:rPr lang="en-US" dirty="0" smtClean="0"/>
              <a:t>For those with uniforms, </a:t>
            </a:r>
            <a:r>
              <a:rPr lang="en-US" b="1" dirty="0" smtClean="0"/>
              <a:t>a </a:t>
            </a:r>
            <a:r>
              <a:rPr lang="en-US" b="1" dirty="0"/>
              <a:t>single gold bar </a:t>
            </a:r>
            <a:r>
              <a:rPr lang="en-US" dirty="0" smtClean="0"/>
              <a:t>can be added to </a:t>
            </a:r>
            <a:r>
              <a:rPr lang="en-US" dirty="0"/>
              <a:t>our uniform, although most </a:t>
            </a:r>
            <a:r>
              <a:rPr lang="en-US" b="1" dirty="0"/>
              <a:t>apply</a:t>
            </a:r>
            <a:r>
              <a:rPr lang="en-US" dirty="0"/>
              <a:t> the gold bars in </a:t>
            </a:r>
            <a:r>
              <a:rPr lang="en-US" b="1" dirty="0"/>
              <a:t>multiples of 5</a:t>
            </a:r>
            <a:r>
              <a:rPr lang="en-US" dirty="0"/>
              <a:t>.   (Uniform company sells them that way.)</a:t>
            </a:r>
          </a:p>
          <a:p>
            <a:endParaRPr lang="en-US" dirty="0"/>
          </a:p>
          <a:p>
            <a:r>
              <a:rPr lang="en-US" dirty="0"/>
              <a:t>??  How many MMs </a:t>
            </a:r>
            <a:r>
              <a:rPr lang="en-US" dirty="0" smtClean="0"/>
              <a:t>to earn </a:t>
            </a:r>
            <a:r>
              <a:rPr lang="en-US" b="1" dirty="0" smtClean="0"/>
              <a:t>Senior member</a:t>
            </a:r>
            <a:r>
              <a:rPr lang="en-US" dirty="0" smtClean="0"/>
              <a:t> status?   </a:t>
            </a:r>
            <a:r>
              <a:rPr lang="en-US" b="1" i="1" u="sng" dirty="0"/>
              <a:t>5</a:t>
            </a:r>
          </a:p>
          <a:p>
            <a:endParaRPr lang="en-US" dirty="0"/>
          </a:p>
          <a:p>
            <a:r>
              <a:rPr lang="en-US" dirty="0"/>
              <a:t>??  How many MMs </a:t>
            </a:r>
            <a:r>
              <a:rPr lang="en-US" dirty="0" smtClean="0"/>
              <a:t>to earn </a:t>
            </a:r>
            <a:r>
              <a:rPr lang="en-US" b="1" dirty="0" smtClean="0"/>
              <a:t>Life member </a:t>
            </a:r>
            <a:r>
              <a:rPr lang="en-US" dirty="0" smtClean="0"/>
              <a:t>status</a:t>
            </a:r>
            <a:r>
              <a:rPr lang="en-US" b="1" i="1" dirty="0" smtClean="0"/>
              <a:t>?       </a:t>
            </a:r>
            <a:r>
              <a:rPr lang="en-US" b="1" i="1" u="sng" dirty="0"/>
              <a:t>25</a:t>
            </a:r>
          </a:p>
          <a:p>
            <a:endParaRPr lang="en-US" sz="1200" dirty="0"/>
          </a:p>
          <a:p>
            <a:r>
              <a:rPr lang="en-US" b="1" dirty="0" smtClean="0"/>
              <a:t>When I joined</a:t>
            </a:r>
            <a:r>
              <a:rPr lang="en-US" dirty="0" smtClean="0"/>
              <a:t> back in 1983, my </a:t>
            </a:r>
            <a:r>
              <a:rPr lang="en-US" b="1" dirty="0" smtClean="0"/>
              <a:t>mentor</a:t>
            </a:r>
            <a:r>
              <a:rPr lang="en-US" dirty="0" smtClean="0"/>
              <a:t> explained MM to me.  He said, “</a:t>
            </a:r>
            <a:r>
              <a:rPr lang="en-US" b="1" dirty="0" smtClean="0"/>
              <a:t>It’s no big deal to earn one</a:t>
            </a:r>
            <a:r>
              <a:rPr lang="en-US" dirty="0" smtClean="0"/>
              <a:t>, that’s expected – we are a volunteer organization.  </a:t>
            </a:r>
            <a:r>
              <a:rPr lang="en-US" b="1" dirty="0" smtClean="0"/>
              <a:t>Not earning one </a:t>
            </a:r>
            <a:r>
              <a:rPr lang="en-US" dirty="0" smtClean="0"/>
              <a:t>is the big deal</a:t>
            </a:r>
            <a:r>
              <a:rPr lang="en-US" b="1" dirty="0" smtClean="0"/>
              <a:t>.   </a:t>
            </a:r>
            <a:r>
              <a:rPr lang="en-US" dirty="0" smtClean="0"/>
              <a:t>The Cdr publishes a list of all who earned one, in the newsletter and</a:t>
            </a:r>
            <a:r>
              <a:rPr lang="en-US" b="1" dirty="0" smtClean="0"/>
              <a:t>  I expect your name </a:t>
            </a:r>
            <a:r>
              <a:rPr lang="en-US" dirty="0" smtClean="0"/>
              <a:t>on that MM earned list, every year!!”</a:t>
            </a:r>
          </a:p>
          <a:p>
            <a:endParaRPr lang="en-US" i="1" dirty="0"/>
          </a:p>
          <a:p>
            <a:endParaRPr lang="en-US" sz="1000" i="1" dirty="0"/>
          </a:p>
          <a:p>
            <a:endParaRPr lang="en-US" sz="1000" i="1" dirty="0"/>
          </a:p>
          <a:p>
            <a:endParaRPr lang="en-US" sz="1000" i="1" dirty="0"/>
          </a:p>
          <a:p>
            <a:endParaRPr lang="en-US" sz="1000" i="1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  What are the 3 sides of the Mission Triangle ??</a:t>
            </a:r>
          </a:p>
          <a:p>
            <a:endParaRPr lang="en-US" dirty="0" smtClean="0"/>
          </a:p>
          <a:p>
            <a:pPr marL="688975" indent="-225425">
              <a:buFont typeface="Arial" pitchFamily="34" charset="0"/>
              <a:buChar char="•"/>
            </a:pPr>
            <a:r>
              <a:rPr lang="en-US" i="1" baseline="0" dirty="0" smtClean="0"/>
              <a:t> </a:t>
            </a:r>
            <a:r>
              <a:rPr lang="en-US" i="1" dirty="0" smtClean="0"/>
              <a:t>(</a:t>
            </a:r>
            <a:r>
              <a:rPr lang="en-US" i="1" baseline="0" dirty="0" smtClean="0"/>
              <a:t> Self Education)</a:t>
            </a:r>
          </a:p>
          <a:p>
            <a:pPr marL="749300" lvl="1" indent="-285750">
              <a:buFont typeface="Arial" pitchFamily="34" charset="0"/>
              <a:buChar char="•"/>
            </a:pPr>
            <a:r>
              <a:rPr lang="en-US" i="1" baseline="0" dirty="0" smtClean="0"/>
              <a:t>( Civic Service)</a:t>
            </a:r>
          </a:p>
          <a:p>
            <a:pPr marL="749300" lvl="1" indent="-285750">
              <a:buFont typeface="Arial" pitchFamily="34" charset="0"/>
              <a:buChar char="•"/>
            </a:pPr>
            <a:r>
              <a:rPr lang="en-US" i="1" baseline="0" dirty="0" smtClean="0"/>
              <a:t>(Fraternal Boating club)</a:t>
            </a:r>
          </a:p>
          <a:p>
            <a:pPr marL="463550" lvl="1"/>
            <a:endParaRPr lang="en-US" i="1" baseline="0" dirty="0" smtClean="0"/>
          </a:p>
          <a:p>
            <a:r>
              <a:rPr lang="en-US" dirty="0" smtClean="0"/>
              <a:t>??  Which side is the most important ??        </a:t>
            </a:r>
            <a:r>
              <a:rPr lang="en-US" i="1" dirty="0" smtClean="0"/>
              <a:t>(3 equal sides)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77619" y="6483350"/>
            <a:ext cx="9144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26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73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dive into</a:t>
            </a:r>
            <a:r>
              <a:rPr lang="en-US" baseline="0" dirty="0" smtClean="0"/>
              <a:t> how  USPS  is organized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545D2B7-DCD8-41CA-A1D1-193F60DF6DE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Of the 3 levels, </a:t>
            </a:r>
            <a:r>
              <a:rPr lang="en-US" b="1" dirty="0"/>
              <a:t>Squadron</a:t>
            </a:r>
            <a:r>
              <a:rPr lang="en-US" dirty="0"/>
              <a:t> is where it’s at.  They are the </a:t>
            </a:r>
            <a:r>
              <a:rPr lang="en-US" b="1" dirty="0" smtClean="0"/>
              <a:t>local engines </a:t>
            </a:r>
            <a:r>
              <a:rPr lang="en-US" dirty="0"/>
              <a:t>that drive USPS forward</a:t>
            </a:r>
            <a:r>
              <a:rPr lang="en-US" dirty="0" smtClean="0"/>
              <a:t>.  They are the local </a:t>
            </a:r>
            <a:r>
              <a:rPr lang="en-US" b="1" dirty="0" smtClean="0"/>
              <a:t>ambassadors</a:t>
            </a:r>
            <a:r>
              <a:rPr lang="en-US" dirty="0" smtClean="0"/>
              <a:t>,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grow</a:t>
            </a:r>
            <a:r>
              <a:rPr lang="en-US" baseline="0" dirty="0" smtClean="0"/>
              <a:t> USPS. </a:t>
            </a:r>
            <a:r>
              <a:rPr lang="en-US" dirty="0" smtClean="0"/>
              <a:t>  </a:t>
            </a:r>
            <a:r>
              <a:rPr lang="en-US" dirty="0"/>
              <a:t>Every member serving </a:t>
            </a:r>
            <a:r>
              <a:rPr lang="en-US" dirty="0" smtClean="0"/>
              <a:t>district </a:t>
            </a:r>
            <a:r>
              <a:rPr lang="en-US" dirty="0"/>
              <a:t>or national </a:t>
            </a:r>
            <a:r>
              <a:rPr lang="en-US" dirty="0" smtClean="0"/>
              <a:t>is </a:t>
            </a:r>
            <a:r>
              <a:rPr lang="en-US" dirty="0"/>
              <a:t>a </a:t>
            </a:r>
            <a:r>
              <a:rPr lang="en-US" b="1" dirty="0" smtClean="0"/>
              <a:t>local </a:t>
            </a:r>
            <a:r>
              <a:rPr lang="en-US" b="1" dirty="0"/>
              <a:t>squadron</a:t>
            </a:r>
            <a:r>
              <a:rPr lang="en-US" dirty="0"/>
              <a:t> </a:t>
            </a:r>
            <a:r>
              <a:rPr lang="en-US" b="1" dirty="0" smtClean="0"/>
              <a:t>member</a:t>
            </a:r>
            <a:r>
              <a:rPr lang="en-US" dirty="0" smtClean="0"/>
              <a:t>– </a:t>
            </a:r>
            <a:r>
              <a:rPr lang="en-US" dirty="0"/>
              <a:t>first.  Many hold positions at the various levels </a:t>
            </a:r>
            <a:r>
              <a:rPr lang="en-US" b="1" dirty="0"/>
              <a:t>simultaneously</a:t>
            </a:r>
            <a:r>
              <a:rPr lang="en-US" dirty="0"/>
              <a:t>.   </a:t>
            </a:r>
            <a:r>
              <a:rPr lang="en-US" dirty="0" smtClean="0"/>
              <a:t>BTW – You need not be an officer</a:t>
            </a:r>
            <a:r>
              <a:rPr lang="en-US" baseline="0" dirty="0" smtClean="0"/>
              <a:t> to serve simultaneously.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The District</a:t>
            </a:r>
            <a:r>
              <a:rPr lang="en-US" dirty="0" smtClean="0"/>
              <a:t> </a:t>
            </a:r>
            <a:r>
              <a:rPr lang="en-US" b="1" dirty="0" smtClean="0"/>
              <a:t>level </a:t>
            </a:r>
            <a:r>
              <a:rPr lang="en-US" dirty="0" smtClean="0"/>
              <a:t>serves </a:t>
            </a:r>
            <a:r>
              <a:rPr lang="en-US" dirty="0"/>
              <a:t>to guide, advise, assist squadrons &amp; be a </a:t>
            </a:r>
            <a:r>
              <a:rPr lang="en-US" b="1" dirty="0"/>
              <a:t>communication conduit </a:t>
            </a:r>
            <a:r>
              <a:rPr lang="en-US" dirty="0"/>
              <a:t>to and from other </a:t>
            </a:r>
            <a:r>
              <a:rPr lang="en-US" dirty="0" smtClean="0"/>
              <a:t>levels &amp; among the squadrons within.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The National level</a:t>
            </a:r>
            <a:r>
              <a:rPr lang="en-US" dirty="0" smtClean="0"/>
              <a:t> </a:t>
            </a:r>
            <a:r>
              <a:rPr lang="en-US" dirty="0"/>
              <a:t>is where </a:t>
            </a:r>
            <a:r>
              <a:rPr lang="en-US" dirty="0" smtClean="0"/>
              <a:t>it all started, where the </a:t>
            </a:r>
            <a:r>
              <a:rPr lang="en-US" b="1" dirty="0"/>
              <a:t>continuity</a:t>
            </a:r>
            <a:r>
              <a:rPr lang="en-US" dirty="0"/>
              <a:t> is spelled out, where the mission and vision </a:t>
            </a:r>
            <a:r>
              <a:rPr lang="en-US" b="1" dirty="0"/>
              <a:t>are defined</a:t>
            </a:r>
            <a:r>
              <a:rPr lang="en-US" dirty="0"/>
              <a:t>, where the </a:t>
            </a:r>
            <a:r>
              <a:rPr lang="en-US" b="1" dirty="0"/>
              <a:t>courses</a:t>
            </a:r>
            <a:r>
              <a:rPr lang="en-US" dirty="0"/>
              <a:t> are </a:t>
            </a:r>
            <a:r>
              <a:rPr lang="en-US" b="1" dirty="0"/>
              <a:t>developed</a:t>
            </a:r>
            <a:r>
              <a:rPr lang="en-US" dirty="0"/>
              <a:t> and published, and where we approve and </a:t>
            </a:r>
            <a:r>
              <a:rPr lang="en-US" b="1" dirty="0"/>
              <a:t>adopt </a:t>
            </a:r>
            <a:r>
              <a:rPr lang="en-US" dirty="0"/>
              <a:t>that which </a:t>
            </a:r>
            <a:r>
              <a:rPr lang="en-US" b="1" dirty="0"/>
              <a:t>unites the squadrons</a:t>
            </a:r>
            <a:r>
              <a:rPr lang="en-US" dirty="0"/>
              <a:t> while allowing for their individuality.  </a:t>
            </a:r>
          </a:p>
          <a:p>
            <a:endParaRPr lang="en-US" dirty="0"/>
          </a:p>
          <a:p>
            <a:r>
              <a:rPr lang="en-US" dirty="0"/>
              <a:t>Squadrons are </a:t>
            </a:r>
            <a:r>
              <a:rPr lang="en-US" b="1" dirty="0"/>
              <a:t>fiercely independent</a:t>
            </a:r>
            <a:r>
              <a:rPr lang="en-US" dirty="0"/>
              <a:t>, carving out their </a:t>
            </a:r>
            <a:r>
              <a:rPr lang="en-US" b="1" dirty="0" smtClean="0"/>
              <a:t>niche </a:t>
            </a:r>
            <a:r>
              <a:rPr lang="en-US" dirty="0"/>
              <a:t>in their local communities, while </a:t>
            </a:r>
            <a:r>
              <a:rPr lang="en-US" b="1" dirty="0"/>
              <a:t>relying</a:t>
            </a:r>
            <a:r>
              <a:rPr lang="en-US" dirty="0"/>
              <a:t> on the </a:t>
            </a:r>
            <a:r>
              <a:rPr lang="en-US" b="1" dirty="0"/>
              <a:t>other levels </a:t>
            </a:r>
            <a:r>
              <a:rPr lang="en-US" dirty="0"/>
              <a:t>to supply them with </a:t>
            </a:r>
            <a:r>
              <a:rPr lang="en-US" b="1" dirty="0" smtClean="0"/>
              <a:t>tools </a:t>
            </a:r>
            <a:r>
              <a:rPr lang="en-US" dirty="0" smtClean="0"/>
              <a:t>to be </a:t>
            </a:r>
            <a:r>
              <a:rPr lang="en-US" dirty="0"/>
              <a:t>successful.    </a:t>
            </a:r>
            <a:r>
              <a:rPr lang="en-US" dirty="0" smtClean="0"/>
              <a:t>(Course &amp; Program materials, database for member records, national  website,  SailAngle, etc. etc.)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25219" y="8616950"/>
            <a:ext cx="1219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28 mins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A343AAA-2036-4760-8443-DBA9D3DEB66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615950"/>
            <a:ext cx="2706687" cy="2030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2673350"/>
            <a:ext cx="5563870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 new member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might seem a bit like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alphabet soup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Rank is used to identify what position an officer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actively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holds,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it goes before their name.  In other words, Rank indicates 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held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year.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any level of USPS, -- the </a:t>
            </a:r>
            <a:r>
              <a:rPr lang="en-US" b="1" dirty="0" smtClean="0"/>
              <a:t>highest current </a:t>
            </a:r>
            <a:r>
              <a:rPr lang="en-US" b="0" dirty="0" smtClean="0"/>
              <a:t>(active) </a:t>
            </a:r>
            <a:r>
              <a:rPr lang="en-US" dirty="0" smtClean="0"/>
              <a:t>rank is </a:t>
            </a:r>
            <a:r>
              <a:rPr lang="en-US" b="1" dirty="0" smtClean="0"/>
              <a:t>always correct.</a:t>
            </a:r>
            <a:r>
              <a:rPr lang="en-US" dirty="0" smtClean="0"/>
              <a:t>   This </a:t>
            </a:r>
            <a:r>
              <a:rPr lang="en-US" b="1" dirty="0" smtClean="0"/>
              <a:t>applies to all </a:t>
            </a:r>
            <a:r>
              <a:rPr lang="en-US" dirty="0" smtClean="0"/>
              <a:t>but P/C/Cs.  (As the saying goes – “</a:t>
            </a:r>
            <a:r>
              <a:rPr lang="en-US" baseline="0" dirty="0" smtClean="0"/>
              <a:t>Once a Chief, always a Chief”)</a:t>
            </a:r>
          </a:p>
          <a:p>
            <a:endParaRPr lang="en-US" dirty="0" smtClean="0"/>
          </a:p>
          <a:p>
            <a:r>
              <a:rPr lang="en-US" dirty="0" smtClean="0"/>
              <a:t>Keep in mind, </a:t>
            </a:r>
            <a:r>
              <a:rPr lang="en-US" b="1" dirty="0" smtClean="0"/>
              <a:t>except</a:t>
            </a:r>
            <a:r>
              <a:rPr lang="en-US" dirty="0" smtClean="0"/>
              <a:t> for P/C/C,  </a:t>
            </a:r>
            <a:r>
              <a:rPr lang="en-US" b="1" dirty="0" smtClean="0"/>
              <a:t>past ranks </a:t>
            </a:r>
            <a:r>
              <a:rPr lang="en-US" dirty="0" smtClean="0"/>
              <a:t>have </a:t>
            </a:r>
            <a:r>
              <a:rPr lang="en-US" b="1" dirty="0" smtClean="0"/>
              <a:t>no standing </a:t>
            </a:r>
            <a:r>
              <a:rPr lang="en-US" dirty="0" smtClean="0"/>
              <a:t>in the hierarchy of ranks.  </a:t>
            </a:r>
          </a:p>
          <a:p>
            <a:endParaRPr lang="en-US" dirty="0" smtClean="0"/>
          </a:p>
          <a:p>
            <a:r>
              <a:rPr lang="en-US" dirty="0" smtClean="0"/>
              <a:t>Having said that, </a:t>
            </a:r>
            <a:r>
              <a:rPr lang="en-US" b="1" dirty="0" smtClean="0"/>
              <a:t>due deference </a:t>
            </a:r>
            <a:r>
              <a:rPr lang="en-US" dirty="0" smtClean="0"/>
              <a:t>is of course, given to those who </a:t>
            </a:r>
            <a:r>
              <a:rPr lang="en-US" b="1" dirty="0" smtClean="0"/>
              <a:t>have served </a:t>
            </a:r>
            <a:r>
              <a:rPr lang="en-US" dirty="0" smtClean="0"/>
              <a:t>in the past, and the appropriate </a:t>
            </a:r>
            <a:r>
              <a:rPr lang="en-US" b="1" dirty="0" smtClean="0"/>
              <a:t>past </a:t>
            </a:r>
            <a:r>
              <a:rPr lang="en-US" b="1" baseline="0" dirty="0" smtClean="0"/>
              <a:t>rank</a:t>
            </a:r>
            <a:r>
              <a:rPr lang="en-US" b="1" dirty="0" smtClean="0"/>
              <a:t> </a:t>
            </a:r>
            <a:r>
              <a:rPr lang="en-US" dirty="0" smtClean="0"/>
              <a:t>may be used when</a:t>
            </a:r>
            <a:r>
              <a:rPr lang="en-US" baseline="0" dirty="0" smtClean="0"/>
              <a:t> </a:t>
            </a:r>
            <a:r>
              <a:rPr lang="en-US" dirty="0" smtClean="0"/>
              <a:t>member holds </a:t>
            </a:r>
            <a:r>
              <a:rPr lang="en-US" b="1" dirty="0" smtClean="0"/>
              <a:t>no officer’s position</a:t>
            </a:r>
            <a:r>
              <a:rPr lang="en-US" dirty="0" smtClean="0"/>
              <a:t>. </a:t>
            </a:r>
          </a:p>
          <a:p>
            <a:endParaRPr lang="en-US" baseline="0" dirty="0"/>
          </a:p>
          <a:p>
            <a:r>
              <a:rPr lang="en-US" baseline="0" dirty="0" smtClean="0"/>
              <a:t>OM – Chap 13 Uniforms &amp; Insignia has </a:t>
            </a:r>
            <a:r>
              <a:rPr lang="en-US" dirty="0"/>
              <a:t>a full </a:t>
            </a:r>
            <a:r>
              <a:rPr lang="en-US" b="1" dirty="0"/>
              <a:t>list of Past </a:t>
            </a:r>
            <a:r>
              <a:rPr lang="en-US" dirty="0"/>
              <a:t>ranks </a:t>
            </a:r>
            <a:r>
              <a:rPr lang="en-US" dirty="0" smtClean="0"/>
              <a:t>recognized.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b="1" dirty="0" smtClean="0"/>
              <a:t>In a nutshell </a:t>
            </a:r>
            <a:r>
              <a:rPr lang="en-US" dirty="0" smtClean="0"/>
              <a:t>– Lt/C and higher</a:t>
            </a:r>
            <a:r>
              <a:rPr lang="en-US" baseline="0" dirty="0" smtClean="0"/>
              <a:t> can achieve Past rank, when the required # of years of service is met.  (Lt/C = 3, Cdr = 1). 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So – your </a:t>
            </a:r>
            <a:r>
              <a:rPr lang="en-US" b="1" baseline="0" dirty="0" smtClean="0"/>
              <a:t>Rank</a:t>
            </a:r>
            <a:r>
              <a:rPr lang="en-US" b="0" baseline="0" dirty="0" smtClean="0"/>
              <a:t> deals with what are you doing </a:t>
            </a:r>
            <a:r>
              <a:rPr lang="en-US" b="1" baseline="0" dirty="0" smtClean="0"/>
              <a:t>in the here and now, </a:t>
            </a:r>
            <a:r>
              <a:rPr lang="en-US" b="0" baseline="0" dirty="0" smtClean="0"/>
              <a:t>and</a:t>
            </a:r>
            <a:r>
              <a:rPr lang="en-US" b="1" baseline="0" dirty="0" smtClean="0"/>
              <a:t> Past rank </a:t>
            </a:r>
            <a:r>
              <a:rPr lang="en-US" baseline="0" dirty="0" smtClean="0"/>
              <a:t>is about your </a:t>
            </a:r>
            <a:r>
              <a:rPr lang="en-US" b="1" baseline="0" dirty="0" smtClean="0"/>
              <a:t>history</a:t>
            </a:r>
            <a:r>
              <a:rPr lang="en-US" baseline="0" dirty="0" smtClean="0"/>
              <a:t>, and indicates </a:t>
            </a:r>
            <a:r>
              <a:rPr lang="en-US" b="1" baseline="0" dirty="0" smtClean="0"/>
              <a:t>you are not an officer</a:t>
            </a:r>
            <a:r>
              <a:rPr lang="en-US" baseline="0" dirty="0" smtClean="0"/>
              <a:t>. 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HANDOUT # 2  </a:t>
            </a:r>
            <a:r>
              <a:rPr lang="en-US" i="1" dirty="0" smtClean="0"/>
              <a:t>Reviewing the Ranks  - </a:t>
            </a:r>
            <a:r>
              <a:rPr lang="en-US" b="1" i="1" dirty="0" smtClean="0"/>
              <a:t>On top</a:t>
            </a:r>
            <a:r>
              <a:rPr lang="en-US" i="1" baseline="0" dirty="0" smtClean="0"/>
              <a:t> is a duplicate of this slide – </a:t>
            </a:r>
            <a:r>
              <a:rPr lang="en-US" b="1" i="1" baseline="0" dirty="0" smtClean="0"/>
              <a:t>bottom of page </a:t>
            </a:r>
            <a:r>
              <a:rPr lang="en-US" i="1" baseline="0" dirty="0" smtClean="0"/>
              <a:t>is the </a:t>
            </a:r>
            <a:r>
              <a:rPr lang="en-US" b="1" i="1" baseline="0" dirty="0" smtClean="0"/>
              <a:t>hierarchy</a:t>
            </a:r>
            <a:r>
              <a:rPr lang="en-US" i="1" baseline="0" dirty="0" smtClean="0"/>
              <a:t> of ranks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r>
              <a:rPr lang="en-US" b="1" dirty="0" smtClean="0"/>
              <a:t>Notice – Squadron Cdrs </a:t>
            </a:r>
            <a:r>
              <a:rPr lang="en-US" dirty="0" smtClean="0"/>
              <a:t>(#6) </a:t>
            </a:r>
            <a:r>
              <a:rPr lang="en-US" b="1" dirty="0" smtClean="0"/>
              <a:t>outranks </a:t>
            </a:r>
            <a:r>
              <a:rPr lang="en-US" dirty="0" smtClean="0"/>
              <a:t>D/Lt/C (#9).  </a:t>
            </a:r>
          </a:p>
          <a:p>
            <a:r>
              <a:rPr lang="en-US" dirty="0"/>
              <a:t>	</a:t>
            </a:r>
            <a:r>
              <a:rPr lang="en-US" b="1" dirty="0" smtClean="0"/>
              <a:t>Being Squadron Cdr </a:t>
            </a:r>
            <a:r>
              <a:rPr lang="en-US" dirty="0" smtClean="0"/>
              <a:t>makes you one of the </a:t>
            </a:r>
            <a:r>
              <a:rPr lang="en-US" b="1" dirty="0" smtClean="0"/>
              <a:t>Top Dogs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58619" y="8731542"/>
            <a:ext cx="1066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35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06019" y="996950"/>
            <a:ext cx="2133600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Note to instructor - In 2010, the OM was updated in an attempt to clarify one of the paragraphs dealing with rank.  A typo was made (the word ‘’chief’ was left out), and confusion has reigned.  In 2015, the typo was corrected and </a:t>
            </a:r>
            <a:r>
              <a:rPr lang="en-US" sz="900" i="1" dirty="0"/>
              <a:t> </a:t>
            </a:r>
            <a:r>
              <a:rPr lang="en-US" sz="900" i="1" dirty="0" smtClean="0"/>
              <a:t>the OM now again matches USPS policy relative to past ranks.  </a:t>
            </a:r>
          </a:p>
          <a:p>
            <a:endParaRPr lang="en-US" sz="900" i="1" dirty="0"/>
          </a:p>
          <a:p>
            <a:r>
              <a:rPr lang="en-US" sz="900" i="1" dirty="0" smtClean="0"/>
              <a:t>As does this OT in 3 material.</a:t>
            </a:r>
            <a:endParaRPr lang="en-US" sz="900" i="1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EB1BE97-3000-4DBC-93BD-2FD6FC9C3CCC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As </a:t>
            </a:r>
            <a:r>
              <a:rPr lang="en-US" b="1" dirty="0"/>
              <a:t>members</a:t>
            </a:r>
            <a:r>
              <a:rPr lang="en-US" dirty="0"/>
              <a:t>, we have </a:t>
            </a:r>
            <a:r>
              <a:rPr lang="en-US" b="1" dirty="0"/>
              <a:t>some responsibilities </a:t>
            </a:r>
            <a:r>
              <a:rPr lang="en-US" dirty="0"/>
              <a:t>– it does </a:t>
            </a:r>
            <a:r>
              <a:rPr lang="en-US" b="1" dirty="0"/>
              <a:t>not all fall </a:t>
            </a:r>
            <a:r>
              <a:rPr lang="en-US" dirty="0"/>
              <a:t>on those Officers with </a:t>
            </a:r>
            <a:r>
              <a:rPr lang="en-US" dirty="0" smtClean="0"/>
              <a:t>ranks,.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We decide </a:t>
            </a:r>
            <a:r>
              <a:rPr lang="en-US" dirty="0"/>
              <a:t>the </a:t>
            </a:r>
            <a:r>
              <a:rPr lang="en-US" b="1" dirty="0"/>
              <a:t>dues</a:t>
            </a:r>
            <a:r>
              <a:rPr lang="en-US" dirty="0"/>
              <a:t> and fees we will pay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We adopt </a:t>
            </a:r>
            <a:r>
              <a:rPr lang="en-US" dirty="0"/>
              <a:t>and amend the </a:t>
            </a:r>
            <a:r>
              <a:rPr lang="en-US" dirty="0" smtClean="0"/>
              <a:t>rules </a:t>
            </a:r>
            <a:r>
              <a:rPr lang="en-US" dirty="0"/>
              <a:t>and </a:t>
            </a:r>
            <a:r>
              <a:rPr lang="en-US" b="1" dirty="0"/>
              <a:t>bylaw</a:t>
            </a:r>
            <a:r>
              <a:rPr lang="en-US" dirty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We </a:t>
            </a:r>
            <a:r>
              <a:rPr lang="en-US" b="1" dirty="0"/>
              <a:t>adopt </a:t>
            </a:r>
            <a:r>
              <a:rPr lang="en-US" dirty="0"/>
              <a:t>the </a:t>
            </a:r>
            <a:r>
              <a:rPr lang="en-US" b="1" dirty="0"/>
              <a:t>budget</a:t>
            </a:r>
            <a:r>
              <a:rPr lang="en-US" dirty="0"/>
              <a:t> within which our </a:t>
            </a:r>
            <a:r>
              <a:rPr lang="en-US" dirty="0" smtClean="0"/>
              <a:t>squadron is to </a:t>
            </a:r>
            <a:r>
              <a:rPr lang="en-US" dirty="0"/>
              <a:t>operate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We elect </a:t>
            </a:r>
            <a:r>
              <a:rPr lang="en-US" dirty="0" smtClean="0"/>
              <a:t>our leaders, officers and some committees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of the actual</a:t>
            </a:r>
            <a:r>
              <a:rPr lang="en-US" b="1" dirty="0"/>
              <a:t> work</a:t>
            </a:r>
            <a:r>
              <a:rPr lang="en-US" dirty="0"/>
              <a:t> </a:t>
            </a:r>
            <a:r>
              <a:rPr lang="en-US" b="1" dirty="0"/>
              <a:t>accomplished</a:t>
            </a:r>
            <a:r>
              <a:rPr lang="en-US" dirty="0"/>
              <a:t> – is </a:t>
            </a:r>
            <a:r>
              <a:rPr lang="en-US" b="1" dirty="0"/>
              <a:t>done</a:t>
            </a:r>
            <a:r>
              <a:rPr lang="en-US" dirty="0"/>
              <a:t> by the committees. 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Executive Committee </a:t>
            </a:r>
            <a:r>
              <a:rPr lang="en-US" dirty="0"/>
              <a:t>(ExCom) is to whom we have </a:t>
            </a:r>
            <a:r>
              <a:rPr lang="en-US" b="1" dirty="0"/>
              <a:t>delegated</a:t>
            </a:r>
            <a:r>
              <a:rPr lang="en-US" dirty="0"/>
              <a:t> the day-to-day operation of the </a:t>
            </a:r>
            <a:r>
              <a:rPr lang="en-US" dirty="0" smtClean="0"/>
              <a:t>squadron</a:t>
            </a:r>
          </a:p>
          <a:p>
            <a:endParaRPr lang="en-US" dirty="0"/>
          </a:p>
          <a:p>
            <a:r>
              <a:rPr lang="en-US" dirty="0"/>
              <a:t>Let’s look at </a:t>
            </a:r>
            <a:r>
              <a:rPr lang="en-US" dirty="0" smtClean="0"/>
              <a:t>the Squadron </a:t>
            </a:r>
            <a:r>
              <a:rPr lang="en-US" dirty="0"/>
              <a:t>structure.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B61D25-F0CB-4FD2-AFBA-EF4BB041A5CF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2783681" cy="208844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2749550"/>
            <a:ext cx="5563870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Here - from the OM –  we see a typical squadron chart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Members are the </a:t>
            </a:r>
            <a:r>
              <a:rPr lang="en-US" b="1" dirty="0"/>
              <a:t>Ruling body </a:t>
            </a:r>
            <a:r>
              <a:rPr lang="en-US" dirty="0"/>
              <a:t>and they </a:t>
            </a:r>
            <a:r>
              <a:rPr lang="en-US" b="1" dirty="0" smtClean="0"/>
              <a:t>elect  4 Committees</a:t>
            </a:r>
            <a:r>
              <a:rPr lang="en-US" dirty="0" smtClean="0"/>
              <a:t>:</a:t>
            </a:r>
            <a:endParaRPr lang="en-US" dirty="0"/>
          </a:p>
          <a:p>
            <a:pPr marL="280988" indent="-280988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3 </a:t>
            </a:r>
            <a:r>
              <a:rPr lang="en-US" b="1" dirty="0" smtClean="0"/>
              <a:t>General</a:t>
            </a:r>
            <a:r>
              <a:rPr lang="en-US" dirty="0" smtClean="0"/>
              <a:t> </a:t>
            </a:r>
            <a:r>
              <a:rPr lang="en-US" dirty="0"/>
              <a:t>Committees  --  which are </a:t>
            </a:r>
            <a:r>
              <a:rPr lang="en-US" dirty="0" smtClean="0"/>
              <a:t>:   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dirty="0" smtClean="0"/>
              <a:t>– </a:t>
            </a:r>
            <a:r>
              <a:rPr lang="en-US" dirty="0"/>
              <a:t>Auditing, Nominating, Rules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Executive</a:t>
            </a:r>
            <a:r>
              <a:rPr lang="en-US" dirty="0"/>
              <a:t> Committee – to take care of day to day business</a:t>
            </a:r>
          </a:p>
          <a:p>
            <a:pPr defTabSz="280988"/>
            <a:r>
              <a:rPr lang="en-US" dirty="0" smtClean="0"/>
              <a:t>	These 4 committees </a:t>
            </a:r>
            <a:r>
              <a:rPr lang="en-US" b="1" dirty="0"/>
              <a:t>report to</a:t>
            </a:r>
            <a:r>
              <a:rPr lang="en-US" dirty="0"/>
              <a:t> the </a:t>
            </a:r>
            <a:r>
              <a:rPr lang="en-US" dirty="0" smtClean="0"/>
              <a:t>Membership (3 Generals &amp; ExCom)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ExCom is comprised of Cdr,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5 </a:t>
            </a:r>
            <a:r>
              <a:rPr lang="en-US" dirty="0"/>
              <a:t>Department Heads,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members </a:t>
            </a:r>
            <a:r>
              <a:rPr lang="en-US" dirty="0"/>
              <a:t>at </a:t>
            </a:r>
            <a:r>
              <a:rPr lang="en-US" dirty="0" smtClean="0"/>
              <a:t>large (defined in your squadron bylaws),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P/C</a:t>
            </a:r>
            <a:endParaRPr lang="en-US" dirty="0"/>
          </a:p>
          <a:p>
            <a:pPr marL="287338"/>
            <a:r>
              <a:rPr lang="en-US" dirty="0" smtClean="0"/>
              <a:t>??  How many members at large do you have ?  3 is minimum.  </a:t>
            </a:r>
          </a:p>
          <a:p>
            <a:pPr marL="287338"/>
            <a:r>
              <a:rPr lang="en-US" dirty="0" smtClean="0"/>
              <a:t>?? Any squadron have more than 22 ?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Standing </a:t>
            </a:r>
            <a:r>
              <a:rPr lang="en-US" dirty="0"/>
              <a:t>Committees report to the </a:t>
            </a:r>
            <a:r>
              <a:rPr lang="en-US" b="1" dirty="0"/>
              <a:t>ExCom</a:t>
            </a:r>
          </a:p>
          <a:p>
            <a:r>
              <a:rPr lang="en-US" dirty="0"/>
              <a:t>Departmental Committees report to the various </a:t>
            </a:r>
            <a:r>
              <a:rPr lang="en-US" b="1" dirty="0"/>
              <a:t>department heads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Department heads report to the </a:t>
            </a:r>
            <a:r>
              <a:rPr lang="en-US" b="1" dirty="0"/>
              <a:t>Cdr,</a:t>
            </a:r>
            <a:r>
              <a:rPr lang="en-US" dirty="0"/>
              <a:t> who reports </a:t>
            </a:r>
            <a:r>
              <a:rPr lang="en-US" b="1" dirty="0"/>
              <a:t>directly</a:t>
            </a:r>
            <a:r>
              <a:rPr lang="en-US" dirty="0"/>
              <a:t> to the Membership.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Cdr also reports </a:t>
            </a:r>
            <a:r>
              <a:rPr lang="en-US" b="1" dirty="0"/>
              <a:t>functionally</a:t>
            </a:r>
            <a:r>
              <a:rPr lang="en-US" dirty="0"/>
              <a:t>, to the District Executive Officer</a:t>
            </a:r>
          </a:p>
          <a:p>
            <a:pPr defTabSz="287338"/>
            <a:r>
              <a:rPr lang="en-US" dirty="0" smtClean="0"/>
              <a:t>	</a:t>
            </a:r>
            <a:r>
              <a:rPr lang="en-US" b="1" dirty="0" smtClean="0"/>
              <a:t>Command</a:t>
            </a:r>
            <a:r>
              <a:rPr lang="en-US" dirty="0" smtClean="0"/>
              <a:t> runs thru the Exec Dept.  </a:t>
            </a:r>
            <a:r>
              <a:rPr lang="en-US" b="1" dirty="0" smtClean="0"/>
              <a:t>Cdr</a:t>
            </a:r>
            <a:r>
              <a:rPr lang="en-US" dirty="0" smtClean="0"/>
              <a:t> </a:t>
            </a:r>
            <a:r>
              <a:rPr lang="en-US" b="1" dirty="0" smtClean="0"/>
              <a:t>reports</a:t>
            </a:r>
            <a:r>
              <a:rPr lang="en-US" dirty="0" smtClean="0"/>
              <a:t> to DXO,   and                   	</a:t>
            </a:r>
            <a:r>
              <a:rPr lang="en-US" b="1" dirty="0" smtClean="0"/>
              <a:t>D/C reports </a:t>
            </a:r>
            <a:r>
              <a:rPr lang="en-US" dirty="0" smtClean="0"/>
              <a:t>to NXO</a:t>
            </a:r>
          </a:p>
          <a:p>
            <a:pPr defTabSz="287338"/>
            <a:endParaRPr lang="en-US" dirty="0"/>
          </a:p>
          <a:p>
            <a:pPr marL="342020" indent="-342020">
              <a:buFontTx/>
              <a:buChar char="•"/>
            </a:pPr>
            <a:r>
              <a:rPr lang="en-US" dirty="0" smtClean="0"/>
              <a:t>HANDOUT </a:t>
            </a:r>
            <a:r>
              <a:rPr lang="en-US" dirty="0"/>
              <a:t># </a:t>
            </a:r>
            <a:r>
              <a:rPr lang="en-US" dirty="0" smtClean="0"/>
              <a:t>3   </a:t>
            </a:r>
            <a:r>
              <a:rPr lang="en-US" b="1" dirty="0" smtClean="0"/>
              <a:t>Typical</a:t>
            </a:r>
            <a:r>
              <a:rPr lang="en-US" dirty="0" smtClean="0"/>
              <a:t> Squadron Chart</a:t>
            </a:r>
          </a:p>
          <a:p>
            <a:endParaRPr lang="en-US" dirty="0" smtClean="0"/>
          </a:p>
          <a:p>
            <a:pPr marL="342020" indent="-342020">
              <a:buFontTx/>
              <a:buChar char="•"/>
            </a:pPr>
            <a:r>
              <a:rPr lang="en-US" dirty="0" smtClean="0"/>
              <a:t>For you </a:t>
            </a:r>
            <a:r>
              <a:rPr lang="en-US" b="1" dirty="0" smtClean="0"/>
              <a:t>detail &amp; accuracy</a:t>
            </a:r>
            <a:r>
              <a:rPr lang="en-US" dirty="0" smtClean="0"/>
              <a:t> fans – the Learning Guides</a:t>
            </a:r>
            <a:r>
              <a:rPr lang="en-US" baseline="0" dirty="0" smtClean="0"/>
              <a:t> </a:t>
            </a:r>
            <a:r>
              <a:rPr lang="en-US" b="1" baseline="0" dirty="0" smtClean="0"/>
              <a:t>committee</a:t>
            </a:r>
            <a:r>
              <a:rPr lang="en-US" baseline="0" dirty="0" smtClean="0"/>
              <a:t> is </a:t>
            </a:r>
            <a:r>
              <a:rPr lang="en-US" b="1" baseline="0" dirty="0" smtClean="0"/>
              <a:t>not a </a:t>
            </a:r>
            <a:r>
              <a:rPr lang="en-US" b="0" baseline="0" dirty="0" smtClean="0"/>
              <a:t>Local Board, however </a:t>
            </a:r>
            <a:r>
              <a:rPr lang="en-US" b="1" baseline="0" dirty="0" smtClean="0"/>
              <a:t>Seminars</a:t>
            </a:r>
            <a:r>
              <a:rPr lang="en-US" b="0" baseline="0" dirty="0" smtClean="0"/>
              <a:t> Committee has now been </a:t>
            </a:r>
            <a:r>
              <a:rPr lang="en-US" b="1" baseline="0" dirty="0" smtClean="0"/>
              <a:t>designated</a:t>
            </a:r>
            <a:r>
              <a:rPr lang="en-US" b="0" baseline="0" dirty="0" smtClean="0"/>
              <a:t> as a Local Board (per USPS bylaws – see 7.11.6) – more about</a:t>
            </a:r>
            <a:r>
              <a:rPr lang="en-US" b="0" dirty="0" smtClean="0"/>
              <a:t> this later.</a:t>
            </a:r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F98C4D-50E5-43F9-91B3-278B209790D9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Originally </a:t>
            </a:r>
            <a:r>
              <a:rPr lang="en-US" dirty="0" smtClean="0"/>
              <a:t>OT Program was a </a:t>
            </a:r>
            <a:r>
              <a:rPr lang="en-US" b="1" dirty="0" smtClean="0"/>
              <a:t>12 hours </a:t>
            </a:r>
            <a:r>
              <a:rPr lang="en-US" dirty="0" smtClean="0"/>
              <a:t>presentation,  in 2012 we took it </a:t>
            </a:r>
            <a:r>
              <a:rPr lang="en-US" b="1" dirty="0" smtClean="0"/>
              <a:t>down to 8 </a:t>
            </a:r>
            <a:r>
              <a:rPr lang="en-US" dirty="0" smtClean="0"/>
              <a:t>hours.  This 3 hour version was </a:t>
            </a:r>
            <a:r>
              <a:rPr lang="en-US" b="1" dirty="0" smtClean="0"/>
              <a:t>created to allow </a:t>
            </a:r>
            <a:r>
              <a:rPr lang="en-US" dirty="0" smtClean="0"/>
              <a:t>this material to be </a:t>
            </a:r>
            <a:r>
              <a:rPr lang="en-US" b="1" dirty="0" smtClean="0"/>
              <a:t>presented at </a:t>
            </a:r>
            <a:r>
              <a:rPr lang="en-US" dirty="0" smtClean="0"/>
              <a:t>your </a:t>
            </a:r>
            <a:r>
              <a:rPr lang="en-US" b="1" dirty="0" smtClean="0"/>
              <a:t>District Conferences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Of course, </a:t>
            </a:r>
            <a:r>
              <a:rPr lang="en-US" b="1" dirty="0" smtClean="0"/>
              <a:t>by shortening </a:t>
            </a:r>
            <a:r>
              <a:rPr lang="en-US" dirty="0" smtClean="0"/>
              <a:t>the presentation, it means </a:t>
            </a:r>
            <a:r>
              <a:rPr lang="en-US" b="1" dirty="0" smtClean="0"/>
              <a:t>you will need </a:t>
            </a:r>
            <a:r>
              <a:rPr lang="en-US" dirty="0" smtClean="0"/>
              <a:t>to do a bunch of </a:t>
            </a:r>
            <a:r>
              <a:rPr lang="en-US" b="1" dirty="0" smtClean="0"/>
              <a:t>home study</a:t>
            </a:r>
            <a:r>
              <a:rPr lang="en-US" dirty="0" smtClean="0"/>
              <a:t>, if you want to become </a:t>
            </a:r>
            <a:r>
              <a:rPr lang="en-US" b="1" dirty="0" smtClean="0"/>
              <a:t>well versed, </a:t>
            </a:r>
            <a:r>
              <a:rPr lang="en-US" b="0" dirty="0" smtClean="0"/>
              <a:t>in all things USPS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59421-07A3-43EE-A788-476FE747958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1301750"/>
            <a:ext cx="4164012" cy="31242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4730749"/>
            <a:ext cx="5563870" cy="3962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 smtClean="0"/>
              <a:t>Elected</a:t>
            </a:r>
            <a:r>
              <a:rPr lang="en-US" dirty="0" smtClean="0"/>
              <a:t> by the membership</a:t>
            </a:r>
            <a:r>
              <a:rPr lang="en-US" baseline="0" dirty="0" smtClean="0"/>
              <a:t> - </a:t>
            </a:r>
            <a:r>
              <a:rPr lang="en-US" dirty="0" smtClean="0"/>
              <a:t>The </a:t>
            </a:r>
            <a:r>
              <a:rPr lang="en-US" b="1" dirty="0" smtClean="0"/>
              <a:t>Executive Committee </a:t>
            </a:r>
            <a:r>
              <a:rPr lang="en-US" dirty="0" smtClean="0"/>
              <a:t>has charge of  the </a:t>
            </a:r>
            <a:r>
              <a:rPr lang="en-US" b="1" dirty="0" smtClean="0"/>
              <a:t>policy, management </a:t>
            </a:r>
            <a:r>
              <a:rPr lang="en-US" dirty="0" smtClean="0"/>
              <a:t>and </a:t>
            </a:r>
            <a:r>
              <a:rPr lang="en-US" b="1" dirty="0" smtClean="0"/>
              <a:t>finances</a:t>
            </a:r>
            <a:r>
              <a:rPr lang="en-US" dirty="0" smtClean="0"/>
              <a:t> of the squadron, between meetings of the membership.  </a:t>
            </a:r>
          </a:p>
          <a:p>
            <a:r>
              <a:rPr lang="en-US" dirty="0" smtClean="0"/>
              <a:t> </a:t>
            </a:r>
          </a:p>
          <a:p>
            <a:pPr marL="174236" indent="-174236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b="0" dirty="0" smtClean="0"/>
              <a:t>processes</a:t>
            </a:r>
            <a:r>
              <a:rPr lang="en-US" dirty="0" smtClean="0"/>
              <a:t> </a:t>
            </a:r>
            <a:r>
              <a:rPr lang="en-US" b="1" dirty="0" smtClean="0"/>
              <a:t>new member</a:t>
            </a:r>
            <a:r>
              <a:rPr lang="en-US" b="1" baseline="0" dirty="0" smtClean="0"/>
              <a:t> applications</a:t>
            </a:r>
            <a:r>
              <a:rPr lang="en-US" dirty="0" smtClean="0"/>
              <a:t> and approves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budget</a:t>
            </a:r>
            <a:r>
              <a:rPr lang="en-US" baseline="0" dirty="0" smtClean="0"/>
              <a:t> which will ultimately be submitted to the membership for adoption</a:t>
            </a:r>
            <a:r>
              <a:rPr lang="en-US" dirty="0" smtClean="0"/>
              <a:t> or revision.</a:t>
            </a:r>
            <a:r>
              <a:rPr lang="en-US" baseline="0" dirty="0" smtClean="0"/>
              <a:t>   </a:t>
            </a:r>
          </a:p>
          <a:p>
            <a:pPr marL="174236" indent="-174236">
              <a:buFont typeface="Arial" pitchFamily="34" charset="0"/>
              <a:buChar char="•"/>
            </a:pPr>
            <a:endParaRPr lang="en-US" baseline="0" dirty="0" smtClean="0"/>
          </a:p>
          <a:p>
            <a:pPr marL="174236" indent="-174236">
              <a:buFont typeface="Arial" pitchFamily="34" charset="0"/>
              <a:buChar char="•"/>
            </a:pPr>
            <a:r>
              <a:rPr lang="en-US" b="0" baseline="0" dirty="0" smtClean="0"/>
              <a:t>It also approves the</a:t>
            </a:r>
            <a:r>
              <a:rPr lang="en-US" b="1" baseline="0" dirty="0" smtClean="0"/>
              <a:t> Educational</a:t>
            </a:r>
            <a:r>
              <a:rPr lang="en-US" baseline="0" dirty="0" smtClean="0"/>
              <a:t> </a:t>
            </a:r>
            <a:r>
              <a:rPr lang="en-US" dirty="0"/>
              <a:t>Schedule of times and </a:t>
            </a:r>
            <a:r>
              <a:rPr lang="en-US" dirty="0" smtClean="0"/>
              <a:t>places, </a:t>
            </a:r>
            <a:r>
              <a:rPr lang="en-US" b="1" dirty="0" smtClean="0"/>
              <a:t>submitted by SEO</a:t>
            </a:r>
            <a:r>
              <a:rPr lang="en-US" dirty="0" smtClean="0"/>
              <a:t>.  This </a:t>
            </a:r>
            <a:r>
              <a:rPr lang="en-US" b="1" dirty="0" smtClean="0"/>
              <a:t>schedule also </a:t>
            </a:r>
            <a:r>
              <a:rPr lang="en-US" dirty="0" smtClean="0"/>
              <a:t>needs to </a:t>
            </a:r>
            <a:r>
              <a:rPr lang="en-US" b="1" dirty="0" smtClean="0"/>
              <a:t>include</a:t>
            </a:r>
            <a:r>
              <a:rPr lang="en-US" dirty="0" smtClean="0"/>
              <a:t> a yearly </a:t>
            </a:r>
            <a:r>
              <a:rPr lang="en-US" b="1" dirty="0"/>
              <a:t>Boating Course</a:t>
            </a:r>
            <a:r>
              <a:rPr lang="en-US" dirty="0"/>
              <a:t>, which is </a:t>
            </a:r>
            <a:r>
              <a:rPr lang="en-US" b="1" dirty="0"/>
              <a:t>required</a:t>
            </a:r>
            <a:r>
              <a:rPr lang="en-US" dirty="0"/>
              <a:t> by USPS bylaws</a:t>
            </a:r>
            <a:r>
              <a:rPr lang="en-US" dirty="0" smtClean="0"/>
              <a:t>.   It is the Squadron</a:t>
            </a:r>
            <a:r>
              <a:rPr lang="en-US" baseline="0" dirty="0" smtClean="0"/>
              <a:t> which is</a:t>
            </a:r>
            <a:r>
              <a:rPr lang="en-US" dirty="0" smtClean="0"/>
              <a:t> held accountable</a:t>
            </a:r>
            <a:r>
              <a:rPr lang="en-US" baseline="0" dirty="0" smtClean="0"/>
              <a:t> for offering the Boating Course every year.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59421-07A3-43EE-A788-476FE747958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996950"/>
            <a:ext cx="3046412" cy="2286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3282950"/>
            <a:ext cx="556387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Also, ---  The </a:t>
            </a:r>
            <a:r>
              <a:rPr lang="en-US" b="1" dirty="0" smtClean="0"/>
              <a:t>Treasurer</a:t>
            </a:r>
            <a:r>
              <a:rPr lang="en-US" dirty="0" smtClean="0"/>
              <a:t> submits a </a:t>
            </a:r>
            <a:r>
              <a:rPr lang="en-US" b="1" dirty="0" smtClean="0"/>
              <a:t>report to ExCom</a:t>
            </a:r>
            <a:r>
              <a:rPr lang="en-US" b="1" baseline="0" dirty="0" smtClean="0"/>
              <a:t> </a:t>
            </a:r>
            <a:r>
              <a:rPr lang="en-US" baseline="0" dirty="0" smtClean="0"/>
              <a:t>relative to where to </a:t>
            </a:r>
            <a:r>
              <a:rPr lang="en-US" b="1" baseline="0" dirty="0" smtClean="0"/>
              <a:t>‘stash the cash’</a:t>
            </a:r>
            <a:r>
              <a:rPr lang="en-US" dirty="0" smtClean="0"/>
              <a:t>, </a:t>
            </a:r>
            <a:r>
              <a:rPr lang="en-US" dirty="0"/>
              <a:t>and ExCom has final approval over where that is to be. </a:t>
            </a:r>
          </a:p>
          <a:p>
            <a:endParaRPr lang="en-US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/>
              <a:t>‘ExCom’ as it is called, also makes </a:t>
            </a:r>
            <a:r>
              <a:rPr lang="en-US" b="1" baseline="0" dirty="0" smtClean="0"/>
              <a:t>appointments</a:t>
            </a:r>
            <a:r>
              <a:rPr lang="en-US" baseline="0" dirty="0" smtClean="0"/>
              <a:t> to Standing Committees, and </a:t>
            </a:r>
            <a:r>
              <a:rPr lang="en-US" b="1" baseline="0" dirty="0" smtClean="0"/>
              <a:t>advises the Cdr </a:t>
            </a:r>
            <a:r>
              <a:rPr lang="en-US" baseline="0" dirty="0" smtClean="0"/>
              <a:t>on </a:t>
            </a:r>
            <a:r>
              <a:rPr lang="en-US" b="1" baseline="0" dirty="0" smtClean="0"/>
              <a:t>other</a:t>
            </a:r>
            <a:r>
              <a:rPr lang="en-US" baseline="0" dirty="0" smtClean="0"/>
              <a:t> appointments.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174625" indent="-174625" defTabSz="929260">
              <a:buFont typeface="Arial" pitchFamily="34" charset="0"/>
              <a:buChar char="•"/>
              <a:defRPr/>
            </a:pPr>
            <a:r>
              <a:rPr lang="en-US" dirty="0" smtClean="0"/>
              <a:t>An ExCom </a:t>
            </a:r>
            <a:r>
              <a:rPr lang="en-US" b="1" dirty="0" smtClean="0"/>
              <a:t>meeting</a:t>
            </a:r>
            <a:r>
              <a:rPr lang="en-US" dirty="0" smtClean="0"/>
              <a:t> is often where </a:t>
            </a:r>
            <a:r>
              <a:rPr lang="en-US" dirty="0"/>
              <a:t>the Committee </a:t>
            </a:r>
            <a:r>
              <a:rPr lang="en-US" b="1" dirty="0"/>
              <a:t>Chairs report </a:t>
            </a:r>
            <a:r>
              <a:rPr lang="en-US" dirty="0"/>
              <a:t>what they are </a:t>
            </a:r>
            <a:r>
              <a:rPr lang="en-US" b="1" dirty="0"/>
              <a:t>doing &amp; planning</a:t>
            </a:r>
            <a:r>
              <a:rPr lang="en-US" dirty="0"/>
              <a:t>.  If you </a:t>
            </a:r>
            <a:r>
              <a:rPr lang="en-US" b="1" dirty="0"/>
              <a:t>want to know </a:t>
            </a:r>
            <a:r>
              <a:rPr lang="en-US" dirty="0"/>
              <a:t>what is going on in the squadron, these are the meetings to attend.  </a:t>
            </a:r>
          </a:p>
          <a:p>
            <a:pPr defTabSz="929260">
              <a:defRPr/>
            </a:pPr>
            <a:endParaRPr lang="en-US" dirty="0"/>
          </a:p>
          <a:p>
            <a:pPr marL="174625" indent="-174625" defTabSz="929260">
              <a:buFont typeface="Arial" pitchFamily="34" charset="0"/>
              <a:buChar char="•"/>
              <a:defRPr/>
            </a:pPr>
            <a:r>
              <a:rPr lang="en-US" b="1" dirty="0" smtClean="0"/>
              <a:t>In some squadrons</a:t>
            </a:r>
            <a:r>
              <a:rPr lang="en-US" dirty="0" smtClean="0"/>
              <a:t>, the meetings </a:t>
            </a:r>
            <a:r>
              <a:rPr lang="en-US" dirty="0"/>
              <a:t>are </a:t>
            </a:r>
            <a:r>
              <a:rPr lang="en-US" dirty="0" smtClean="0"/>
              <a:t>referred </a:t>
            </a:r>
            <a:r>
              <a:rPr lang="en-US" dirty="0"/>
              <a:t>to as ‘</a:t>
            </a:r>
            <a:r>
              <a:rPr lang="en-US" b="1" dirty="0"/>
              <a:t>Bridge Meetings</a:t>
            </a:r>
            <a:r>
              <a:rPr lang="en-US" dirty="0"/>
              <a:t>’, however </a:t>
            </a:r>
            <a:r>
              <a:rPr lang="en-US" dirty="0" smtClean="0"/>
              <a:t>they are in fact </a:t>
            </a:r>
            <a:r>
              <a:rPr lang="en-US" b="1" dirty="0" smtClean="0"/>
              <a:t>to be </a:t>
            </a:r>
            <a:r>
              <a:rPr lang="en-US" b="1" u="sng" dirty="0" smtClean="0"/>
              <a:t>full </a:t>
            </a:r>
            <a:r>
              <a:rPr lang="en-US" b="1" dirty="0" smtClean="0"/>
              <a:t>ExCom </a:t>
            </a:r>
            <a:r>
              <a:rPr lang="en-US" dirty="0" smtClean="0"/>
              <a:t>meetings </a:t>
            </a:r>
            <a:r>
              <a:rPr lang="en-US" i="1" dirty="0" smtClean="0"/>
              <a:t>(‘Board</a:t>
            </a:r>
            <a:r>
              <a:rPr lang="en-US" i="1" baseline="0" dirty="0" smtClean="0"/>
              <a:t> M</a:t>
            </a:r>
            <a:r>
              <a:rPr lang="en-US" i="1" dirty="0" smtClean="0"/>
              <a:t>eetings’ if incorporated)</a:t>
            </a:r>
            <a:r>
              <a:rPr lang="en-US" dirty="0" smtClean="0"/>
              <a:t>,  with </a:t>
            </a:r>
            <a:r>
              <a:rPr lang="en-US" b="1" dirty="0" smtClean="0"/>
              <a:t>not only </a:t>
            </a:r>
            <a:r>
              <a:rPr lang="en-US" dirty="0" smtClean="0"/>
              <a:t>the associated bridge officers, </a:t>
            </a:r>
            <a:r>
              <a:rPr lang="en-US" b="1" dirty="0" smtClean="0"/>
              <a:t>but also </a:t>
            </a:r>
            <a:r>
              <a:rPr lang="en-US" dirty="0" smtClean="0"/>
              <a:t>the</a:t>
            </a:r>
            <a:r>
              <a:rPr lang="en-US" b="1" dirty="0" smtClean="0"/>
              <a:t> members at large </a:t>
            </a:r>
            <a:r>
              <a:rPr lang="en-US" dirty="0" smtClean="0"/>
              <a:t>, and (bylaw </a:t>
            </a:r>
            <a:r>
              <a:rPr lang="en-US" b="1" dirty="0" smtClean="0"/>
              <a:t>optionally)</a:t>
            </a:r>
            <a:r>
              <a:rPr lang="en-US" dirty="0" smtClean="0"/>
              <a:t> the most recent P/C.   This body (ExCom) has  the authority to conduct squadron business.  </a:t>
            </a:r>
            <a:r>
              <a:rPr lang="en-US" b="1" dirty="0" smtClean="0"/>
              <a:t>Remember</a:t>
            </a:r>
            <a:r>
              <a:rPr lang="en-US" dirty="0" smtClean="0"/>
              <a:t> - As</a:t>
            </a:r>
            <a:r>
              <a:rPr lang="en-US" baseline="0" dirty="0" smtClean="0"/>
              <a:t> a group, the 6 member </a:t>
            </a:r>
            <a:r>
              <a:rPr lang="en-US" b="1" baseline="0" dirty="0" smtClean="0"/>
              <a:t>‘Bridge’ has no </a:t>
            </a:r>
            <a:r>
              <a:rPr lang="en-US" baseline="0" dirty="0" smtClean="0"/>
              <a:t>such </a:t>
            </a:r>
            <a:r>
              <a:rPr lang="en-US" b="1" baseline="0" dirty="0" smtClean="0"/>
              <a:t>authority</a:t>
            </a:r>
            <a:r>
              <a:rPr lang="en-US" b="1" dirty="0" smtClean="0"/>
              <a:t>.</a:t>
            </a:r>
            <a:endParaRPr lang="en-US" b="1" dirty="0"/>
          </a:p>
          <a:p>
            <a:pPr marL="174625" indent="-174625" defTabSz="929260">
              <a:buFont typeface="Arial" pitchFamily="34" charset="0"/>
              <a:buChar char="•"/>
              <a:defRPr/>
            </a:pPr>
            <a:endParaRPr lang="en-US" dirty="0"/>
          </a:p>
          <a:p>
            <a:pPr marL="174625" indent="-174625">
              <a:buFont typeface="Arial" pitchFamily="34" charset="0"/>
              <a:buChar char="•"/>
            </a:pPr>
            <a:r>
              <a:rPr lang="en-US" dirty="0"/>
              <a:t>Meetings of the ExCom are where the </a:t>
            </a:r>
            <a:r>
              <a:rPr lang="en-US" b="1" dirty="0"/>
              <a:t>lively discussions are heard</a:t>
            </a:r>
            <a:r>
              <a:rPr lang="en-US" dirty="0"/>
              <a:t>, plans are made and ironed out.  Where new ideas are </a:t>
            </a:r>
            <a:r>
              <a:rPr lang="en-US" dirty="0" smtClean="0"/>
              <a:t>brought up, </a:t>
            </a:r>
            <a:r>
              <a:rPr lang="en-US" dirty="0"/>
              <a:t>past experiences are tapped into, and where unresolved issues are dealt </a:t>
            </a:r>
            <a:r>
              <a:rPr lang="en-US" dirty="0" smtClean="0"/>
              <a:t>with and resolved.  </a:t>
            </a:r>
          </a:p>
          <a:p>
            <a:pPr marL="174625" indent="-174625">
              <a:buFont typeface="Arial" pitchFamily="34" charset="0"/>
              <a:buChar char="•"/>
            </a:pPr>
            <a:endParaRPr lang="en-US" dirty="0"/>
          </a:p>
          <a:p>
            <a:pPr marL="168275"/>
            <a:r>
              <a:rPr lang="en-US" dirty="0" smtClean="0"/>
              <a:t>These are </a:t>
            </a:r>
            <a:r>
              <a:rPr lang="en-US" b="1" dirty="0" smtClean="0"/>
              <a:t>working </a:t>
            </a:r>
            <a:r>
              <a:rPr lang="en-US" dirty="0" smtClean="0"/>
              <a:t>meetings and </a:t>
            </a:r>
            <a:r>
              <a:rPr lang="en-US" b="1" dirty="0" smtClean="0"/>
              <a:t>all members </a:t>
            </a:r>
            <a:r>
              <a:rPr lang="en-US" dirty="0" smtClean="0"/>
              <a:t>are welcome to attend, </a:t>
            </a:r>
            <a:r>
              <a:rPr lang="en-US" b="1" dirty="0" smtClean="0"/>
              <a:t>listen</a:t>
            </a:r>
            <a:r>
              <a:rPr lang="en-US" dirty="0" smtClean="0"/>
              <a:t>, learn.  Only actual </a:t>
            </a:r>
            <a:r>
              <a:rPr lang="en-US" b="1" dirty="0" smtClean="0"/>
              <a:t>elected members </a:t>
            </a:r>
            <a:r>
              <a:rPr lang="en-US" dirty="0" smtClean="0"/>
              <a:t>of  ExCom </a:t>
            </a:r>
            <a:r>
              <a:rPr lang="en-US" b="1" dirty="0" smtClean="0"/>
              <a:t>can vote</a:t>
            </a:r>
            <a:r>
              <a:rPr lang="en-US" dirty="0" smtClean="0"/>
              <a:t>, but </a:t>
            </a:r>
            <a:r>
              <a:rPr lang="en-US" b="1" dirty="0" smtClean="0"/>
              <a:t>others </a:t>
            </a:r>
            <a:r>
              <a:rPr lang="en-US" dirty="0" smtClean="0"/>
              <a:t>are often granted </a:t>
            </a:r>
            <a:r>
              <a:rPr lang="en-US" b="1" dirty="0" smtClean="0"/>
              <a:t>privilege of floor,</a:t>
            </a:r>
            <a:r>
              <a:rPr lang="en-US" b="1" baseline="0" dirty="0" smtClean="0"/>
              <a:t>  </a:t>
            </a:r>
            <a:r>
              <a:rPr lang="en-US" dirty="0" smtClean="0"/>
              <a:t>at these meetings.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06219" y="8769350"/>
            <a:ext cx="1066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45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3851275" cy="2889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019" y="3587750"/>
            <a:ext cx="5563870" cy="5562600"/>
          </a:xfrm>
        </p:spPr>
        <p:txBody>
          <a:bodyPr/>
          <a:lstStyle/>
          <a:p>
            <a:r>
              <a:rPr lang="en-US" b="1" dirty="0" smtClean="0"/>
              <a:t>Earlier </a:t>
            </a:r>
            <a:r>
              <a:rPr lang="en-US" dirty="0" smtClean="0"/>
              <a:t>I mentioned there were </a:t>
            </a:r>
            <a:r>
              <a:rPr lang="en-US" b="1" dirty="0" smtClean="0"/>
              <a:t>4 required squadron actions.  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This grid </a:t>
            </a:r>
            <a:r>
              <a:rPr lang="en-US" dirty="0" smtClean="0"/>
              <a:t>was created from </a:t>
            </a:r>
            <a:r>
              <a:rPr lang="en-US" b="1" dirty="0" smtClean="0"/>
              <a:t>a report offered </a:t>
            </a:r>
            <a:r>
              <a:rPr lang="en-US" dirty="0" smtClean="0"/>
              <a:t>by then </a:t>
            </a:r>
            <a:r>
              <a:rPr lang="en-US" b="1" dirty="0" smtClean="0"/>
              <a:t>C/C John Alter, SN  </a:t>
            </a:r>
            <a:r>
              <a:rPr lang="en-US" dirty="0" smtClean="0"/>
              <a:t>back in 2012</a:t>
            </a:r>
            <a:endParaRPr lang="en-US" dirty="0"/>
          </a:p>
          <a:p>
            <a:endParaRPr lang="en-US" dirty="0" smtClean="0"/>
          </a:p>
          <a:p>
            <a:r>
              <a:rPr lang="en-US" sz="1200" i="1" dirty="0" smtClean="0"/>
              <a:t>(Read verbatim)</a:t>
            </a:r>
          </a:p>
          <a:p>
            <a:endParaRPr lang="en-US" sz="1200" i="1" dirty="0" smtClean="0"/>
          </a:p>
          <a:p>
            <a:r>
              <a:rPr lang="en-US" b="1" dirty="0" smtClean="0"/>
              <a:t>He </a:t>
            </a:r>
            <a:r>
              <a:rPr lang="en-US" b="1" dirty="0"/>
              <a:t>said</a:t>
            </a:r>
            <a:r>
              <a:rPr lang="en-US" dirty="0"/>
              <a:t>, "I often hear Squadron Commanders </a:t>
            </a:r>
            <a:r>
              <a:rPr lang="en-US" b="1" dirty="0"/>
              <a:t>complain </a:t>
            </a:r>
            <a:r>
              <a:rPr lang="en-US" dirty="0"/>
              <a:t>they can't keep up with all the administrative </a:t>
            </a:r>
            <a:r>
              <a:rPr lang="en-US" b="1" dirty="0"/>
              <a:t>chores expected </a:t>
            </a:r>
            <a:r>
              <a:rPr lang="en-US" dirty="0"/>
              <a:t>of them and items beings promoted in the Monthly Blasts and other sources - </a:t>
            </a:r>
            <a:r>
              <a:rPr lang="en-US" b="1" dirty="0"/>
              <a:t>the never ending 'to do' list. </a:t>
            </a:r>
            <a:r>
              <a:rPr lang="en-US" dirty="0"/>
              <a:t>  Remember, there are </a:t>
            </a:r>
            <a:r>
              <a:rPr lang="en-US" b="1" dirty="0"/>
              <a:t>only four things you HAVE to do</a:t>
            </a:r>
            <a:r>
              <a:rPr lang="en-US" dirty="0"/>
              <a:t>;  everything else is </a:t>
            </a:r>
            <a:r>
              <a:rPr lang="en-US" b="1" dirty="0"/>
              <a:t>optional </a:t>
            </a:r>
            <a:r>
              <a:rPr lang="en-US" dirty="0"/>
              <a:t>based on </a:t>
            </a:r>
            <a:r>
              <a:rPr lang="en-US" b="1" dirty="0"/>
              <a:t>your member's </a:t>
            </a:r>
            <a:r>
              <a:rPr lang="en-US" dirty="0"/>
              <a:t>interests and desires</a:t>
            </a:r>
            <a:r>
              <a:rPr lang="en-US" dirty="0" smtClean="0"/>
              <a:t>.“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(Review  GRID )</a:t>
            </a:r>
            <a:r>
              <a:rPr lang="en-US" i="1" baseline="0" dirty="0" smtClean="0"/>
              <a:t>   --  </a:t>
            </a:r>
            <a:r>
              <a:rPr lang="en-US" dirty="0" smtClean="0"/>
              <a:t>HANDOUT</a:t>
            </a:r>
            <a:r>
              <a:rPr lang="en-US" baseline="0" dirty="0" smtClean="0"/>
              <a:t> #3a  OT  Required Squadron Actions</a:t>
            </a:r>
          </a:p>
          <a:p>
            <a:endParaRPr lang="en-US" dirty="0"/>
          </a:p>
          <a:p>
            <a:r>
              <a:rPr lang="en-US" b="1" baseline="0" dirty="0" smtClean="0"/>
              <a:t>Please keep these in mind</a:t>
            </a:r>
            <a:r>
              <a:rPr lang="en-US" baseline="0" dirty="0" smtClean="0"/>
              <a:t>, as you review the </a:t>
            </a:r>
            <a:r>
              <a:rPr lang="en-US" b="1" baseline="0" dirty="0" smtClean="0"/>
              <a:t>various Committees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officer </a:t>
            </a:r>
            <a:r>
              <a:rPr lang="en-US" b="1" dirty="0" smtClean="0"/>
              <a:t> duties</a:t>
            </a:r>
            <a:r>
              <a:rPr lang="en-US" dirty="0" smtClean="0"/>
              <a:t>.   Squadrons </a:t>
            </a:r>
            <a:r>
              <a:rPr lang="en-US" b="1" dirty="0" smtClean="0"/>
              <a:t>range  greatly in size </a:t>
            </a:r>
            <a:r>
              <a:rPr lang="en-US" dirty="0" smtClean="0"/>
              <a:t>and while we each should do all we can, as our </a:t>
            </a:r>
            <a:r>
              <a:rPr lang="en-US" b="1" dirty="0" smtClean="0"/>
              <a:t>members interests dictate</a:t>
            </a:r>
            <a:r>
              <a:rPr lang="en-US" dirty="0" smtClean="0"/>
              <a:t>, we need to </a:t>
            </a:r>
            <a:r>
              <a:rPr lang="en-US" b="1" dirty="0" smtClean="0"/>
              <a:t>prioritize &amp; focus </a:t>
            </a:r>
            <a:r>
              <a:rPr lang="en-US" dirty="0" smtClean="0"/>
              <a:t>on what our members </a:t>
            </a:r>
            <a:r>
              <a:rPr lang="en-US" b="1" dirty="0" smtClean="0"/>
              <a:t>can do  </a:t>
            </a:r>
            <a:r>
              <a:rPr lang="en-US" dirty="0" smtClean="0"/>
              <a:t>- </a:t>
            </a:r>
            <a:r>
              <a:rPr lang="en-US" b="1" dirty="0" smtClean="0"/>
              <a:t>well.    </a:t>
            </a:r>
            <a:r>
              <a:rPr lang="en-US" b="0" dirty="0" smtClean="0"/>
              <a:t>In other words - </a:t>
            </a:r>
            <a:r>
              <a:rPr lang="en-US" b="1" dirty="0" smtClean="0"/>
              <a:t>Allow your members to succeed</a:t>
            </a:r>
          </a:p>
          <a:p>
            <a:endParaRPr lang="en-US" b="1" baseline="0" dirty="0" smtClean="0"/>
          </a:p>
          <a:p>
            <a:r>
              <a:rPr lang="en-US" dirty="0" smtClean="0"/>
              <a:t>Sometimes we get </a:t>
            </a:r>
            <a:r>
              <a:rPr lang="en-US" b="1" dirty="0" smtClean="0"/>
              <a:t>so caught up </a:t>
            </a:r>
            <a:r>
              <a:rPr lang="en-US" dirty="0" smtClean="0"/>
              <a:t>in  trying to do it all --  </a:t>
            </a:r>
            <a:r>
              <a:rPr lang="en-US" b="1" dirty="0" smtClean="0"/>
              <a:t>we forget this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What we need to do is  --  </a:t>
            </a:r>
            <a:r>
              <a:rPr lang="en-US" b="1" dirty="0" smtClean="0"/>
              <a:t>prioritize.  Focus</a:t>
            </a:r>
            <a:r>
              <a:rPr lang="en-US" dirty="0" smtClean="0"/>
              <a:t> on what </a:t>
            </a:r>
            <a:r>
              <a:rPr lang="en-US" b="1" dirty="0" smtClean="0"/>
              <a:t>has to be done, </a:t>
            </a:r>
            <a:r>
              <a:rPr lang="en-US" dirty="0" smtClean="0"/>
              <a:t>adding in what we can do </a:t>
            </a:r>
            <a:r>
              <a:rPr lang="en-US" b="1" dirty="0" smtClean="0"/>
              <a:t>WELL</a:t>
            </a:r>
            <a:r>
              <a:rPr lang="en-US" dirty="0" smtClean="0"/>
              <a:t> --  and do that!.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7619" y="8745018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48.5 mins</a:t>
            </a:r>
          </a:p>
        </p:txBody>
      </p:sp>
    </p:spTree>
    <p:extLst>
      <p:ext uri="{BB962C8B-B14F-4D97-AF65-F5344CB8AC3E}">
        <p14:creationId xmlns:p14="http://schemas.microsoft.com/office/powerpoint/2010/main" val="36678527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59421-07A3-43EE-A788-476FE747958B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2784475" cy="2089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2825750"/>
            <a:ext cx="5791200" cy="640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b="1" dirty="0" smtClean="0"/>
              <a:t>Moving on</a:t>
            </a:r>
            <a:r>
              <a:rPr lang="en-US" dirty="0" smtClean="0"/>
              <a:t> to </a:t>
            </a:r>
            <a:r>
              <a:rPr lang="en-US" b="1" dirty="0" smtClean="0"/>
              <a:t>other</a:t>
            </a:r>
            <a:r>
              <a:rPr lang="en-US" dirty="0" smtClean="0"/>
              <a:t> committees</a:t>
            </a:r>
          </a:p>
          <a:p>
            <a:pPr>
              <a:defRPr/>
            </a:pPr>
            <a:r>
              <a:rPr lang="en-US" dirty="0" smtClean="0"/>
              <a:t>We </a:t>
            </a:r>
            <a:r>
              <a:rPr lang="en-US" dirty="0"/>
              <a:t>the members </a:t>
            </a:r>
            <a:r>
              <a:rPr lang="en-US" b="1" dirty="0"/>
              <a:t>vote these folks </a:t>
            </a:r>
            <a:r>
              <a:rPr lang="en-US" dirty="0"/>
              <a:t>into </a:t>
            </a:r>
            <a:r>
              <a:rPr lang="en-US" dirty="0" smtClean="0"/>
              <a:t>office, and they</a:t>
            </a:r>
            <a:r>
              <a:rPr lang="en-US" baseline="0" dirty="0" smtClean="0"/>
              <a:t> </a:t>
            </a:r>
            <a:r>
              <a:rPr lang="en-US" b="1" dirty="0" smtClean="0"/>
              <a:t>report</a:t>
            </a:r>
            <a:r>
              <a:rPr lang="en-US" b="1" baseline="0" dirty="0" smtClean="0"/>
              <a:t> directly </a:t>
            </a:r>
            <a:r>
              <a:rPr lang="en-US" baseline="0" dirty="0" smtClean="0"/>
              <a:t>to the membership. </a:t>
            </a:r>
          </a:p>
          <a:p>
            <a:pPr defTabSz="280988"/>
            <a:r>
              <a:rPr lang="en-US" b="1" baseline="0" dirty="0" smtClean="0"/>
              <a:t>Remember</a:t>
            </a:r>
            <a:r>
              <a:rPr lang="en-US" baseline="0" dirty="0" smtClean="0"/>
              <a:t> - the Cdr is </a:t>
            </a:r>
            <a:r>
              <a:rPr lang="en-US" b="1" baseline="0" dirty="0" smtClean="0"/>
              <a:t>not</a:t>
            </a:r>
            <a:r>
              <a:rPr lang="en-US" baseline="0" dirty="0" smtClean="0"/>
              <a:t> a member of the General Committees</a:t>
            </a:r>
            <a:r>
              <a:rPr lang="en-US" dirty="0"/>
              <a:t> </a:t>
            </a:r>
            <a:r>
              <a:rPr lang="en-US" dirty="0" smtClean="0"/>
              <a:t>– a Separation of Power concept.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Auditing</a:t>
            </a:r>
            <a:r>
              <a:rPr lang="en-US" baseline="0" dirty="0" smtClean="0"/>
              <a:t> – if you’re an </a:t>
            </a:r>
            <a:r>
              <a:rPr lang="en-US" b="1" baseline="0" dirty="0" smtClean="0"/>
              <a:t>accountant</a:t>
            </a:r>
            <a:r>
              <a:rPr lang="en-US" baseline="0" dirty="0" smtClean="0"/>
              <a:t> and numbers person, being on this committee may be </a:t>
            </a:r>
            <a:r>
              <a:rPr lang="en-US" b="1" baseline="0" dirty="0" smtClean="0"/>
              <a:t>nirvana</a:t>
            </a:r>
            <a:r>
              <a:rPr lang="en-US" baseline="0" dirty="0" smtClean="0"/>
              <a:t> for you.  Reviews the Treasurer’s records, makes recommendations for any needed follow up.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Nominating</a:t>
            </a:r>
            <a:r>
              <a:rPr lang="en-US" baseline="0" dirty="0" smtClean="0"/>
              <a:t> – if you are a </a:t>
            </a:r>
            <a:r>
              <a:rPr lang="en-US" b="1" baseline="0" dirty="0" smtClean="0"/>
              <a:t>people person</a:t>
            </a:r>
            <a:r>
              <a:rPr lang="en-US" baseline="0" dirty="0" smtClean="0"/>
              <a:t>, adept at building </a:t>
            </a:r>
            <a:r>
              <a:rPr lang="en-US" b="1" baseline="0" dirty="0" smtClean="0"/>
              <a:t>successful</a:t>
            </a:r>
            <a:r>
              <a:rPr lang="en-US" baseline="0" dirty="0" smtClean="0"/>
              <a:t> teams, this may be the spot for you.  </a:t>
            </a:r>
            <a:r>
              <a:rPr lang="en-US" b="1" baseline="0" dirty="0" smtClean="0"/>
              <a:t>Past Cdrs </a:t>
            </a:r>
            <a:r>
              <a:rPr lang="en-US" baseline="0" dirty="0" smtClean="0"/>
              <a:t>are often tapped to serve here, due to their </a:t>
            </a:r>
            <a:r>
              <a:rPr lang="en-US" b="1" baseline="0" dirty="0" smtClean="0"/>
              <a:t>knowledge of who </a:t>
            </a:r>
            <a:r>
              <a:rPr lang="en-US" baseline="0" dirty="0" smtClean="0"/>
              <a:t>has successfully done what in past, or </a:t>
            </a:r>
            <a:r>
              <a:rPr lang="en-US" b="1" baseline="0" dirty="0" smtClean="0"/>
              <a:t>shown </a:t>
            </a:r>
            <a:r>
              <a:rPr lang="en-US" baseline="0" dirty="0" smtClean="0"/>
              <a:t>leadership </a:t>
            </a:r>
            <a:r>
              <a:rPr lang="en-US" b="1" baseline="0" dirty="0" smtClean="0"/>
              <a:t>potential.</a:t>
            </a:r>
            <a:r>
              <a:rPr lang="en-US" b="1" dirty="0" smtClean="0"/>
              <a:t>  </a:t>
            </a:r>
            <a:r>
              <a:rPr lang="en-US" dirty="0" smtClean="0"/>
              <a:t>A year-round job, members of NomCom should attend every meeting, observing and evaluating potential nominees.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Rules</a:t>
            </a:r>
            <a:r>
              <a:rPr lang="en-US" baseline="0" dirty="0" smtClean="0"/>
              <a:t> – if you are a </a:t>
            </a:r>
            <a:r>
              <a:rPr lang="en-US" b="1" baseline="0" dirty="0" smtClean="0"/>
              <a:t>detail person</a:t>
            </a:r>
            <a:r>
              <a:rPr lang="en-US" baseline="0" dirty="0" smtClean="0"/>
              <a:t>, gifted with a </a:t>
            </a:r>
            <a:r>
              <a:rPr lang="en-US" b="1" baseline="0" dirty="0" smtClean="0"/>
              <a:t>great memory</a:t>
            </a:r>
            <a:r>
              <a:rPr lang="en-US" baseline="0" dirty="0" smtClean="0"/>
              <a:t>, this committee might benefit.  They are the </a:t>
            </a:r>
            <a:r>
              <a:rPr lang="en-US" b="1" baseline="0" dirty="0" smtClean="0"/>
              <a:t>guardians of adherence </a:t>
            </a:r>
            <a:r>
              <a:rPr lang="en-US" baseline="0" dirty="0" smtClean="0"/>
              <a:t>to the bylaws (USPS, District &amp; Squadron),  and USPS policies.  They keep squadron bylaws </a:t>
            </a:r>
            <a:r>
              <a:rPr lang="en-US" b="1" baseline="0" dirty="0" smtClean="0"/>
              <a:t>current and consistent </a:t>
            </a:r>
            <a:r>
              <a:rPr lang="en-US" baseline="0" dirty="0" smtClean="0"/>
              <a:t>with the Model,</a:t>
            </a:r>
            <a:r>
              <a:rPr lang="en-US" dirty="0" smtClean="0"/>
              <a:t> and </a:t>
            </a:r>
            <a:r>
              <a:rPr lang="en-US" b="1" dirty="0" smtClean="0"/>
              <a:t>ensure </a:t>
            </a:r>
            <a:r>
              <a:rPr lang="en-US" dirty="0" smtClean="0"/>
              <a:t>ExCom &amp; Officers </a:t>
            </a:r>
            <a:r>
              <a:rPr lang="en-US" b="1" dirty="0" smtClean="0"/>
              <a:t>are not inadvertently </a:t>
            </a:r>
            <a:r>
              <a:rPr lang="en-US" dirty="0" smtClean="0"/>
              <a:t>outside the bylaws.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Each squadron has their own bylaws, and a fair degree of individuality is afforded, as long as they are not in conflict with district &amp; USPS bylaws.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Descriptions</a:t>
            </a:r>
            <a:r>
              <a:rPr lang="en-US" dirty="0" smtClean="0"/>
              <a:t> for these </a:t>
            </a:r>
            <a:r>
              <a:rPr lang="en-US" b="1" dirty="0" smtClean="0"/>
              <a:t>3 committees </a:t>
            </a:r>
            <a:r>
              <a:rPr lang="en-US" dirty="0" smtClean="0"/>
              <a:t>are in Model Bylaws,  OM  &amp;  JDs.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You can also </a:t>
            </a:r>
            <a:r>
              <a:rPr lang="en-US" b="1" dirty="0" smtClean="0"/>
              <a:t>find</a:t>
            </a:r>
            <a:r>
              <a:rPr lang="en-US" dirty="0" smtClean="0"/>
              <a:t> a </a:t>
            </a:r>
            <a:r>
              <a:rPr lang="en-US" b="1" dirty="0" smtClean="0"/>
              <a:t>terrific seminar</a:t>
            </a:r>
            <a:r>
              <a:rPr lang="en-US" b="1" baseline="0" dirty="0" smtClean="0"/>
              <a:t> </a:t>
            </a:r>
            <a:r>
              <a:rPr lang="en-US" baseline="0" dirty="0" smtClean="0"/>
              <a:t>on the HOW-</a:t>
            </a:r>
            <a:r>
              <a:rPr lang="en-US" baseline="0" dirty="0" err="1" smtClean="0"/>
              <a:t>TOs</a:t>
            </a:r>
            <a:r>
              <a:rPr lang="en-US" baseline="0" dirty="0" smtClean="0"/>
              <a:t>  of working on the </a:t>
            </a:r>
            <a:r>
              <a:rPr lang="en-US" b="1" baseline="0" dirty="0" smtClean="0"/>
              <a:t>Nominating</a:t>
            </a:r>
            <a:r>
              <a:rPr lang="en-US" baseline="0" dirty="0" smtClean="0"/>
              <a:t> Committee – LDCom webpage 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49019" y="876935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51.5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2559421-07A3-43EE-A788-476FE747958B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3648075" cy="27368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511550"/>
            <a:ext cx="556387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baseline="0" dirty="0" smtClean="0"/>
              <a:t>A</a:t>
            </a:r>
            <a:r>
              <a:rPr lang="en-US" dirty="0" smtClean="0"/>
              <a:t>s</a:t>
            </a:r>
            <a:r>
              <a:rPr lang="en-US" baseline="0" dirty="0" smtClean="0"/>
              <a:t> we go through the next several slides dealing with Committees, </a:t>
            </a:r>
            <a:r>
              <a:rPr lang="en-US" b="1" dirty="0"/>
              <a:t>look for a way </a:t>
            </a:r>
            <a:r>
              <a:rPr lang="en-US" dirty="0"/>
              <a:t>to bring </a:t>
            </a:r>
            <a:r>
              <a:rPr lang="en-US" b="1" dirty="0"/>
              <a:t>your talents </a:t>
            </a:r>
            <a:r>
              <a:rPr lang="en-US" dirty="0"/>
              <a:t>and </a:t>
            </a:r>
            <a:r>
              <a:rPr lang="en-US" b="1" dirty="0"/>
              <a:t>skills</a:t>
            </a:r>
            <a:r>
              <a:rPr lang="en-US" dirty="0"/>
              <a:t> to the </a:t>
            </a:r>
            <a:r>
              <a:rPr lang="en-US" dirty="0" smtClean="0"/>
              <a:t>table.  </a:t>
            </a:r>
            <a:r>
              <a:rPr lang="en-US" b="1" baseline="0" dirty="0" smtClean="0"/>
              <a:t>What</a:t>
            </a:r>
            <a:r>
              <a:rPr lang="en-US" b="1" dirty="0" smtClean="0"/>
              <a:t> </a:t>
            </a:r>
            <a:r>
              <a:rPr lang="en-US" baseline="0" dirty="0" smtClean="0"/>
              <a:t>interests </a:t>
            </a:r>
            <a:r>
              <a:rPr lang="en-US" b="1" baseline="0" dirty="0" smtClean="0"/>
              <a:t>you.</a:t>
            </a:r>
            <a:r>
              <a:rPr lang="en-US" baseline="0" dirty="0" smtClean="0"/>
              <a:t>  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Find more </a:t>
            </a:r>
            <a:r>
              <a:rPr lang="en-US" dirty="0" smtClean="0"/>
              <a:t>information – </a:t>
            </a:r>
            <a:r>
              <a:rPr lang="en-US" b="1" dirty="0" smtClean="0"/>
              <a:t>when you read</a:t>
            </a:r>
            <a:r>
              <a:rPr lang="en-US" dirty="0" smtClean="0"/>
              <a:t> all about them, in your reading assignments  (includes your sqd bylaws – Sqd Chapter OM – Job descriptions)</a:t>
            </a:r>
            <a:endParaRPr lang="en-US" baseline="0" dirty="0" smtClean="0"/>
          </a:p>
          <a:p>
            <a:endParaRPr lang="en-US" baseline="0" dirty="0" smtClean="0"/>
          </a:p>
          <a:p>
            <a:pPr marL="233363" lvl="1" indent="0">
              <a:buFont typeface="Arial" pitchFamily="34" charset="0"/>
              <a:buNone/>
            </a:pPr>
            <a:r>
              <a:rPr lang="en-US" b="1" dirty="0" smtClean="0"/>
              <a:t>*   Budget &amp; Finance</a:t>
            </a:r>
            <a:r>
              <a:rPr lang="en-US" dirty="0" smtClean="0"/>
              <a:t> –prepares the </a:t>
            </a:r>
            <a:r>
              <a:rPr lang="en-US" b="1" dirty="0" smtClean="0"/>
              <a:t>annual budget </a:t>
            </a:r>
            <a:r>
              <a:rPr lang="en-US" dirty="0" smtClean="0"/>
              <a:t>for adoption by the Membership – </a:t>
            </a:r>
            <a:r>
              <a:rPr lang="en-US" b="1" dirty="0" smtClean="0"/>
              <a:t>Treasurer</a:t>
            </a:r>
            <a:r>
              <a:rPr lang="en-US" dirty="0" smtClean="0"/>
              <a:t> often on this committee</a:t>
            </a:r>
          </a:p>
          <a:p>
            <a:pPr lvl="1"/>
            <a:r>
              <a:rPr lang="en-US" b="1" dirty="0" smtClean="0"/>
              <a:t>Housing </a:t>
            </a:r>
            <a:r>
              <a:rPr lang="en-US" dirty="0" smtClean="0"/>
              <a:t>–</a:t>
            </a:r>
            <a:r>
              <a:rPr lang="en-US" u="sng" dirty="0" smtClean="0"/>
              <a:t>finds rooms</a:t>
            </a:r>
            <a:r>
              <a:rPr lang="en-US" dirty="0" smtClean="0"/>
              <a:t> and facilities for meetings and classes and activities</a:t>
            </a:r>
          </a:p>
          <a:p>
            <a:pPr lvl="1"/>
            <a:r>
              <a:rPr lang="en-US" b="1" dirty="0" smtClean="0"/>
              <a:t>Law</a:t>
            </a:r>
            <a:r>
              <a:rPr lang="en-US" dirty="0" smtClean="0"/>
              <a:t> – licensed</a:t>
            </a:r>
            <a:r>
              <a:rPr lang="en-US" baseline="0" dirty="0" smtClean="0"/>
              <a:t> attorney concerned with any legal matters of squadron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*</a:t>
            </a:r>
            <a:r>
              <a:rPr lang="en-US" b="1" dirty="0" smtClean="0"/>
              <a:t> </a:t>
            </a:r>
            <a:r>
              <a:rPr lang="en-US" b="1" baseline="0" dirty="0" smtClean="0"/>
              <a:t>Planning</a:t>
            </a:r>
            <a:r>
              <a:rPr lang="en-US" baseline="0" dirty="0" smtClean="0"/>
              <a:t> – With an </a:t>
            </a:r>
            <a:r>
              <a:rPr lang="en-US" b="0" u="sng" baseline="0" dirty="0" smtClean="0"/>
              <a:t>eye toward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horizon</a:t>
            </a:r>
            <a:r>
              <a:rPr lang="en-US" baseline="0" dirty="0" smtClean="0"/>
              <a:t>, helps </a:t>
            </a:r>
            <a:r>
              <a:rPr lang="en-US" b="0" u="sng" baseline="0" dirty="0" smtClean="0"/>
              <a:t>bring ideas into reality</a:t>
            </a:r>
            <a:r>
              <a:rPr lang="en-US" baseline="0" dirty="0" smtClean="0"/>
              <a:t>. </a:t>
            </a:r>
          </a:p>
          <a:p>
            <a:pPr marL="225425">
              <a:buFont typeface="Arial" pitchFamily="34" charset="0"/>
              <a:buNone/>
            </a:pPr>
            <a:r>
              <a:rPr lang="en-US" b="1" baseline="0" dirty="0" smtClean="0"/>
              <a:t>Personnel</a:t>
            </a:r>
            <a:r>
              <a:rPr lang="en-US" b="0" baseline="0" dirty="0" smtClean="0"/>
              <a:t> </a:t>
            </a:r>
            <a:r>
              <a:rPr lang="en-US" baseline="0" dirty="0" smtClean="0"/>
              <a:t>– maintains an inventory of member skills, for use by the Cdr and Nominating when filling positions or populating projects</a:t>
            </a:r>
          </a:p>
          <a:p>
            <a:pPr lvl="1"/>
            <a:r>
              <a:rPr lang="en-US" b="1" baseline="0" dirty="0" smtClean="0"/>
              <a:t>Property</a:t>
            </a:r>
            <a:r>
              <a:rPr lang="en-US" baseline="0" dirty="0" smtClean="0"/>
              <a:t> – creates/maintains an </a:t>
            </a:r>
            <a:r>
              <a:rPr lang="en-US" u="sng" baseline="0" dirty="0" smtClean="0"/>
              <a:t>inventory list </a:t>
            </a:r>
            <a:r>
              <a:rPr lang="en-US" baseline="0" dirty="0" smtClean="0"/>
              <a:t>of squadron equipment, </a:t>
            </a:r>
            <a:r>
              <a:rPr lang="en-US" u="sng" baseline="0" dirty="0" smtClean="0"/>
              <a:t>where its stored</a:t>
            </a:r>
            <a:r>
              <a:rPr lang="en-US" baseline="0" dirty="0" smtClean="0"/>
              <a:t>, and </a:t>
            </a:r>
            <a:r>
              <a:rPr lang="en-US" u="sng" baseline="0" dirty="0" smtClean="0"/>
              <a:t>who has </a:t>
            </a:r>
            <a:r>
              <a:rPr lang="en-US" baseline="0" dirty="0" smtClean="0"/>
              <a:t>physical possession of it at any given time</a:t>
            </a:r>
          </a:p>
          <a:p>
            <a:pPr lvl="1"/>
            <a:r>
              <a:rPr lang="en-US" b="1" baseline="0" dirty="0" smtClean="0"/>
              <a:t>Supply</a:t>
            </a:r>
            <a:r>
              <a:rPr lang="en-US" baseline="0" dirty="0" smtClean="0"/>
              <a:t> Officer / Ships’ Store– buys and sells USPS paraphernalia (burgees, ensigns, officer and educational insignia, squadron shirts, etc.)</a:t>
            </a:r>
          </a:p>
          <a:p>
            <a:pPr lvl="1"/>
            <a:endParaRPr lang="en-US" baseline="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dirty="0" smtClean="0"/>
              <a:t>These 2 committees often defined as departmental in Treas. Dept.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99F14B-D091-4212-9ABC-7AE8E330281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257675" cy="31940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121149"/>
            <a:ext cx="5563870" cy="48006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dirty="0" smtClean="0"/>
              <a:t>Cdr</a:t>
            </a:r>
            <a:r>
              <a:rPr lang="en-US" dirty="0" smtClean="0"/>
              <a:t> is </a:t>
            </a:r>
            <a:r>
              <a:rPr lang="en-US" b="0" dirty="0" smtClean="0"/>
              <a:t>top</a:t>
            </a:r>
            <a:r>
              <a:rPr lang="en-US" dirty="0" smtClean="0"/>
              <a:t> ranking Officer</a:t>
            </a:r>
          </a:p>
          <a:p>
            <a:pPr marL="174236" indent="-174236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growth</a:t>
            </a:r>
            <a:r>
              <a:rPr lang="en-US" b="1" baseline="0" dirty="0" smtClean="0"/>
              <a:t> &amp; vitality </a:t>
            </a:r>
            <a:r>
              <a:rPr lang="en-US" baseline="0" dirty="0" smtClean="0"/>
              <a:t>of the squadron is </a:t>
            </a:r>
            <a:r>
              <a:rPr lang="en-US" b="1" baseline="0" dirty="0" smtClean="0"/>
              <a:t>his/her </a:t>
            </a:r>
            <a:r>
              <a:rPr lang="en-US" baseline="0" dirty="0" smtClean="0"/>
              <a:t>responsibility – </a:t>
            </a:r>
            <a:r>
              <a:rPr lang="en-US" i="1" baseline="0" dirty="0" smtClean="0"/>
              <a:t>(Top Dog). </a:t>
            </a:r>
            <a:r>
              <a:rPr lang="en-US" baseline="0" dirty="0" smtClean="0"/>
              <a:t> </a:t>
            </a:r>
          </a:p>
          <a:p>
            <a:pPr marL="174236" indent="-174236">
              <a:buFont typeface="Arial" pitchFamily="34" charset="0"/>
              <a:buChar char="•"/>
            </a:pPr>
            <a:r>
              <a:rPr lang="en-US" baseline="0" dirty="0" smtClean="0"/>
              <a:t>As such – Cdr is a </a:t>
            </a:r>
            <a:r>
              <a:rPr lang="en-US" b="1" baseline="0" dirty="0" smtClean="0"/>
              <a:t>voting member </a:t>
            </a:r>
            <a:r>
              <a:rPr lang="en-US" baseline="0" dirty="0" smtClean="0"/>
              <a:t>of all committees (except Audit, Nominating &amp; Rules).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4236" indent="-174236">
              <a:buFont typeface="Arial" pitchFamily="34" charset="0"/>
              <a:buChar char="•"/>
            </a:pPr>
            <a:r>
              <a:rPr lang="en-US" baseline="0" dirty="0" smtClean="0"/>
              <a:t>A </a:t>
            </a:r>
            <a:r>
              <a:rPr lang="en-US" b="1" baseline="0" dirty="0" smtClean="0"/>
              <a:t>smart &amp; savvy </a:t>
            </a:r>
            <a:r>
              <a:rPr lang="en-US" baseline="0" dirty="0" smtClean="0"/>
              <a:t>Cdr will </a:t>
            </a:r>
            <a:r>
              <a:rPr lang="en-US" b="1" baseline="0" dirty="0" smtClean="0"/>
              <a:t>enlist</a:t>
            </a:r>
            <a:r>
              <a:rPr lang="en-US" baseline="0" dirty="0" smtClean="0"/>
              <a:t> Department Heads in the process of making appointments to departmental committees, </a:t>
            </a:r>
            <a:r>
              <a:rPr lang="en-US" b="1" baseline="0" dirty="0" smtClean="0"/>
              <a:t>working with them </a:t>
            </a:r>
            <a:r>
              <a:rPr lang="en-US" baseline="0" dirty="0" smtClean="0"/>
              <a:t>to </a:t>
            </a:r>
            <a:r>
              <a:rPr lang="en-US" b="1" baseline="0" dirty="0" smtClean="0"/>
              <a:t>develop their skills </a:t>
            </a:r>
            <a:r>
              <a:rPr lang="en-US" baseline="0" dirty="0" smtClean="0"/>
              <a:t>in making appointment.  More about that later. </a:t>
            </a:r>
          </a:p>
          <a:p>
            <a:pPr marL="174236" indent="-174236">
              <a:buFont typeface="Arial" pitchFamily="34" charset="0"/>
              <a:buChar char="•"/>
            </a:pPr>
            <a:endParaRPr lang="en-US" dirty="0"/>
          </a:p>
          <a:p>
            <a:pPr marL="174625"/>
            <a:r>
              <a:rPr lang="en-US" baseline="0" dirty="0" smtClean="0"/>
              <a:t> Some Commanders </a:t>
            </a:r>
            <a:r>
              <a:rPr lang="en-US" b="1" baseline="0" dirty="0" smtClean="0"/>
              <a:t>delegate the decision </a:t>
            </a:r>
            <a:r>
              <a:rPr lang="en-US" baseline="0" dirty="0" smtClean="0"/>
              <a:t>to the Depart head, and simply </a:t>
            </a:r>
            <a:r>
              <a:rPr lang="en-US" b="1" baseline="0" dirty="0" smtClean="0"/>
              <a:t>approve their choice</a:t>
            </a:r>
            <a:r>
              <a:rPr lang="en-US" baseline="0" dirty="0" smtClean="0"/>
              <a:t>, thereby continuing to own the accountability. </a:t>
            </a:r>
          </a:p>
          <a:p>
            <a:pPr marL="174625"/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baseline="0" dirty="0" smtClean="0"/>
              <a:t> Remember the </a:t>
            </a:r>
            <a:r>
              <a:rPr lang="en-US" b="1" baseline="0" dirty="0" smtClean="0"/>
              <a:t>4 </a:t>
            </a:r>
            <a:r>
              <a:rPr lang="en-US" b="1" dirty="0" smtClean="0"/>
              <a:t>actions required </a:t>
            </a:r>
            <a:r>
              <a:rPr lang="en-US" dirty="0" smtClean="0"/>
              <a:t>– 1 of them is to submit </a:t>
            </a:r>
            <a:r>
              <a:rPr lang="en-US" b="1" dirty="0" smtClean="0"/>
              <a:t>Merit Mark recommendations.</a:t>
            </a:r>
            <a:endParaRPr lang="en-US" b="1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D99F14B-D091-4212-9ABC-7AE8E330281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68350"/>
            <a:ext cx="4117975" cy="308927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121150"/>
            <a:ext cx="5563870" cy="49105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236" indent="-174236">
              <a:buFont typeface="Arial" pitchFamily="34" charset="0"/>
              <a:buChar char="•"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</a:t>
            </a:r>
            <a:r>
              <a:rPr lang="en-US" baseline="0" dirty="0" smtClean="0"/>
              <a:t> officer, from committee chair and up!  Being willing and able to delegate authority is essential for any Cdr.  Running a successful squadron takes a </a:t>
            </a:r>
            <a:r>
              <a:rPr lang="en-US" b="1" baseline="0" dirty="0" smtClean="0"/>
              <a:t>team</a:t>
            </a:r>
            <a:r>
              <a:rPr lang="en-US" baseline="0" dirty="0" smtClean="0"/>
              <a:t> effort.  Cdr </a:t>
            </a:r>
            <a:r>
              <a:rPr lang="en-US" b="1" baseline="0" dirty="0" smtClean="0"/>
              <a:t>cannot</a:t>
            </a:r>
            <a:r>
              <a:rPr lang="en-US" baseline="0" dirty="0" smtClean="0"/>
              <a:t> do it alone.  If you </a:t>
            </a:r>
            <a:r>
              <a:rPr lang="en-US" b="1" baseline="0" dirty="0" smtClean="0"/>
              <a:t>don’t know how </a:t>
            </a:r>
            <a:r>
              <a:rPr lang="en-US" baseline="0" dirty="0" smtClean="0"/>
              <a:t>to delegate – </a:t>
            </a:r>
            <a:r>
              <a:rPr lang="en-US" b="1" baseline="0" dirty="0" smtClean="0"/>
              <a:t>learn!   </a:t>
            </a:r>
            <a:r>
              <a:rPr lang="en-US" b="0" baseline="0" dirty="0" smtClean="0"/>
              <a:t>For some, </a:t>
            </a:r>
            <a:r>
              <a:rPr lang="en-US" b="1" baseline="0" dirty="0" smtClean="0"/>
              <a:t>giving up control</a:t>
            </a:r>
            <a:r>
              <a:rPr lang="en-US" b="0" baseline="0" dirty="0" smtClean="0"/>
              <a:t> can be very difficult – </a:t>
            </a:r>
            <a:r>
              <a:rPr lang="en-US" b="1" baseline="0" dirty="0" smtClean="0"/>
              <a:t>Do it anyway</a:t>
            </a:r>
            <a:r>
              <a:rPr lang="en-US" b="0" baseline="0" dirty="0" smtClean="0"/>
              <a:t>! </a:t>
            </a:r>
          </a:p>
          <a:p>
            <a:endParaRPr lang="en-US" dirty="0" smtClean="0"/>
          </a:p>
          <a:p>
            <a:pPr marL="174236" indent="-174236">
              <a:buFont typeface="Arial" pitchFamily="34" charset="0"/>
              <a:buChar char="•"/>
            </a:pPr>
            <a:r>
              <a:rPr lang="en-US" b="1" dirty="0" smtClean="0"/>
              <a:t>Cdr</a:t>
            </a:r>
            <a:r>
              <a:rPr lang="en-US" dirty="0" smtClean="0"/>
              <a:t> </a:t>
            </a:r>
            <a:r>
              <a:rPr lang="en-US" b="1" dirty="0" smtClean="0"/>
              <a:t>presides</a:t>
            </a:r>
            <a:r>
              <a:rPr lang="en-US" baseline="0" dirty="0" smtClean="0"/>
              <a:t> (that is </a:t>
            </a:r>
            <a:r>
              <a:rPr lang="en-US" b="1" baseline="0" dirty="0" smtClean="0"/>
              <a:t>Chairs</a:t>
            </a:r>
            <a:r>
              <a:rPr lang="en-US" baseline="0" dirty="0" smtClean="0"/>
              <a:t>) at all meetings of the full membership &amp; ExCom meetings.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4236" indent="-174236">
              <a:buFont typeface="Arial" pitchFamily="34" charset="0"/>
              <a:buChar char="•"/>
            </a:pPr>
            <a:r>
              <a:rPr lang="en-US" baseline="0" dirty="0" smtClean="0"/>
              <a:t>Cdr is also a </a:t>
            </a:r>
            <a:r>
              <a:rPr lang="en-US" b="1" baseline="0" dirty="0" smtClean="0"/>
              <a:t>voting member </a:t>
            </a:r>
            <a:r>
              <a:rPr lang="en-US" baseline="0" dirty="0" smtClean="0"/>
              <a:t>of the District Council, Conference, District Executive </a:t>
            </a:r>
            <a:r>
              <a:rPr lang="en-US" b="1" baseline="0" dirty="0" err="1" smtClean="0"/>
              <a:t>Dept</a:t>
            </a:r>
            <a:r>
              <a:rPr lang="en-US" baseline="0" dirty="0" smtClean="0"/>
              <a:t> and the National Annual meeting and GB meeting.  As such, the Cdr is expected to attend these meetings, if at all possible.   </a:t>
            </a:r>
          </a:p>
          <a:p>
            <a:pPr marL="174236" indent="-174236">
              <a:buFont typeface="Arial" pitchFamily="34" charset="0"/>
              <a:buChar char="•"/>
            </a:pPr>
            <a:endParaRPr lang="en-US" baseline="0" dirty="0" smtClean="0"/>
          </a:p>
          <a:p>
            <a:pPr marL="168275"/>
            <a:r>
              <a:rPr lang="en-US" baseline="0" dirty="0" smtClean="0"/>
              <a:t>Some squadrons, if </a:t>
            </a:r>
            <a:r>
              <a:rPr lang="en-US" b="1" baseline="0" dirty="0" smtClean="0"/>
              <a:t>flush with cash</a:t>
            </a:r>
            <a:r>
              <a:rPr lang="en-US" baseline="0" dirty="0" smtClean="0"/>
              <a:t>, have a line item in the </a:t>
            </a:r>
            <a:r>
              <a:rPr lang="en-US" b="0" baseline="0" dirty="0" smtClean="0"/>
              <a:t>budget</a:t>
            </a:r>
            <a:r>
              <a:rPr lang="en-US" baseline="0" dirty="0" smtClean="0"/>
              <a:t> to help </a:t>
            </a:r>
            <a:r>
              <a:rPr lang="en-US" b="1" baseline="0" dirty="0" smtClean="0"/>
              <a:t>fund trips </a:t>
            </a:r>
            <a:r>
              <a:rPr lang="en-US" baseline="0" dirty="0" smtClean="0"/>
              <a:t>to National Meetings by the Cdr and offset some of the expense</a:t>
            </a:r>
          </a:p>
          <a:p>
            <a:pPr marL="168275"/>
            <a:endParaRPr lang="en-US" baseline="0" dirty="0" smtClean="0"/>
          </a:p>
          <a:p>
            <a:pPr marL="174236" marR="0" indent="-17423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/>
              <a:t>Cdr also appoints voting delegates</a:t>
            </a:r>
            <a:r>
              <a:rPr lang="en-US" dirty="0" smtClean="0"/>
              <a:t> - prior to Conferences and GB meetings who will represent the Squadron.</a:t>
            </a:r>
            <a:r>
              <a:rPr lang="en-US" baseline="0" dirty="0" smtClean="0"/>
              <a:t>  </a:t>
            </a:r>
            <a:r>
              <a:rPr lang="en-US" dirty="0" smtClean="0"/>
              <a:t>This is an </a:t>
            </a:r>
            <a:r>
              <a:rPr lang="en-US" b="1" dirty="0" smtClean="0"/>
              <a:t>opportunity to encourage </a:t>
            </a:r>
            <a:r>
              <a:rPr lang="en-US" dirty="0" smtClean="0"/>
              <a:t>a willing member to attend &amp; participate, and is often a </a:t>
            </a:r>
            <a:r>
              <a:rPr lang="en-US" b="1" dirty="0" smtClean="0"/>
              <a:t>point for discussion </a:t>
            </a:r>
            <a:r>
              <a:rPr lang="en-US" dirty="0" smtClean="0"/>
              <a:t>amongst the ExCom members.</a:t>
            </a:r>
            <a:endParaRPr lang="en-US" baseline="0" dirty="0" smtClean="0"/>
          </a:p>
          <a:p>
            <a:pPr marL="174236" indent="-174236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82419" y="8693150"/>
            <a:ext cx="1143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60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F09CC-90DF-4172-B7DB-C2A0558FDE4A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		(60 minutes gone.)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Time </a:t>
            </a:r>
            <a:r>
              <a:rPr lang="en-US" dirty="0"/>
              <a:t>for a </a:t>
            </a:r>
            <a:r>
              <a:rPr lang="en-US" dirty="0" smtClean="0"/>
              <a:t>very short break.  </a:t>
            </a:r>
          </a:p>
          <a:p>
            <a:endParaRPr lang="en-US" dirty="0" smtClean="0"/>
          </a:p>
          <a:p>
            <a:r>
              <a:rPr lang="en-US" b="1" dirty="0" smtClean="0"/>
              <a:t>Everybody stand up  &amp;  Stretch. 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Introduce</a:t>
            </a:r>
            <a:r>
              <a:rPr lang="en-US" dirty="0" smtClean="0"/>
              <a:t> yourself to those around you.  Fore &amp; Aft  --  Port &amp; Starboard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019" y="6237489"/>
            <a:ext cx="1219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hr  5 min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D2B50A5-6C08-48A0-9CC0-23919842F12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15950"/>
            <a:ext cx="3276600" cy="2457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054350"/>
            <a:ext cx="5791200" cy="594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aseline="0" dirty="0" smtClean="0"/>
              <a:t>Remember - Keep an eye out for a committee in which </a:t>
            </a:r>
            <a:r>
              <a:rPr lang="en-US" b="1" baseline="0" dirty="0" smtClean="0"/>
              <a:t>you might lend a hand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Could it be on one of the Executive Departmental Committees ?</a:t>
            </a:r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baseline="0" dirty="0" smtClean="0"/>
              <a:t>Boat Shows </a:t>
            </a:r>
            <a:r>
              <a:rPr lang="en-US" baseline="0" dirty="0" smtClean="0"/>
              <a:t>– Do you like taking to people?  Workers often </a:t>
            </a:r>
            <a:r>
              <a:rPr lang="en-US" b="1" baseline="0" dirty="0" smtClean="0"/>
              <a:t>get in free </a:t>
            </a:r>
            <a:r>
              <a:rPr lang="en-US" baseline="0" dirty="0" smtClean="0"/>
              <a:t>when ‘working-the-booth’, </a:t>
            </a:r>
            <a:r>
              <a:rPr lang="en-US" b="1" baseline="0" dirty="0" smtClean="0"/>
              <a:t>telling the public </a:t>
            </a:r>
            <a:r>
              <a:rPr lang="en-US" baseline="0" dirty="0" smtClean="0"/>
              <a:t>all about USPS &amp; what we have to offer.</a:t>
            </a:r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baseline="0" dirty="0" err="1" smtClean="0"/>
              <a:t>CoOp</a:t>
            </a:r>
            <a:r>
              <a:rPr lang="en-US" b="1" baseline="0" dirty="0" smtClean="0"/>
              <a:t> Charting </a:t>
            </a:r>
            <a:r>
              <a:rPr lang="en-US" baseline="0" dirty="0" smtClean="0"/>
              <a:t>– Go out on boat, locate needed chart corrections, use electronics to report same via software tool.  Many a skipper finds this to be a ‘fun’ activity, especially in a group.  </a:t>
            </a:r>
            <a:r>
              <a:rPr lang="en-US" b="1" baseline="0" dirty="0" smtClean="0"/>
              <a:t>Speaking of fun </a:t>
            </a:r>
            <a:r>
              <a:rPr lang="en-US" baseline="0" dirty="0" smtClean="0"/>
              <a:t>– </a:t>
            </a:r>
            <a:r>
              <a:rPr lang="en-US" b="1" baseline="0" dirty="0" smtClean="0"/>
              <a:t>Bench Mark recovery </a:t>
            </a:r>
            <a:r>
              <a:rPr lang="en-US" baseline="0" dirty="0" smtClean="0"/>
              <a:t>is back!   </a:t>
            </a:r>
            <a:r>
              <a:rPr lang="en-US" b="1" baseline="0" dirty="0" smtClean="0"/>
              <a:t>A Land based activity</a:t>
            </a:r>
            <a:r>
              <a:rPr lang="en-US" baseline="0" dirty="0" smtClean="0"/>
              <a:t>.  Searching for Geodetic markers is sort of like going on a ‘</a:t>
            </a:r>
            <a:r>
              <a:rPr lang="en-US" b="1" baseline="0" dirty="0" smtClean="0"/>
              <a:t>scavenger hunt</a:t>
            </a:r>
            <a:r>
              <a:rPr lang="en-US" baseline="0" dirty="0" smtClean="0"/>
              <a:t>’.  </a:t>
            </a:r>
            <a:r>
              <a:rPr lang="en-US" b="1" baseline="0" dirty="0" smtClean="0"/>
              <a:t>Can</a:t>
            </a:r>
            <a:r>
              <a:rPr lang="en-US" baseline="0" dirty="0" smtClean="0"/>
              <a:t> be done individually; great fun as a </a:t>
            </a:r>
            <a:r>
              <a:rPr lang="en-US" b="1" baseline="0" dirty="0" smtClean="0"/>
              <a:t>group activity</a:t>
            </a:r>
            <a:r>
              <a:rPr lang="en-US" baseline="0" dirty="0" smtClean="0"/>
              <a:t>.</a:t>
            </a:r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baseline="0" dirty="0" smtClean="0"/>
              <a:t>Public Relations - </a:t>
            </a: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communications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manage public </a:t>
            </a: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perception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your squadron.  The new ‘</a:t>
            </a:r>
            <a:r>
              <a:rPr lang="en-US" sz="14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Branding Standards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Manual’ can be found on USPS PR/Com webpage</a:t>
            </a:r>
            <a:endParaRPr lang="en-US" b="1" baseline="0" dirty="0" smtClean="0"/>
          </a:p>
          <a:p>
            <a:pPr marL="2809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These</a:t>
            </a:r>
            <a:r>
              <a:rPr lang="en-US" b="1" baseline="0" dirty="0" smtClean="0"/>
              <a:t> committees </a:t>
            </a:r>
            <a:r>
              <a:rPr lang="en-US" b="0" baseline="0" dirty="0" smtClean="0"/>
              <a:t>are all </a:t>
            </a:r>
            <a:r>
              <a:rPr lang="en-US" b="1" baseline="0" dirty="0" smtClean="0"/>
              <a:t>described</a:t>
            </a:r>
            <a:r>
              <a:rPr lang="en-US" b="0" baseline="0" dirty="0" smtClean="0"/>
              <a:t> in your </a:t>
            </a:r>
            <a:r>
              <a:rPr lang="en-US" b="1" baseline="0" dirty="0" smtClean="0"/>
              <a:t>homework</a:t>
            </a:r>
            <a:r>
              <a:rPr lang="en-US" b="0" baseline="0" dirty="0" smtClean="0"/>
              <a:t> reading assignment.  SO - - We will </a:t>
            </a:r>
            <a:r>
              <a:rPr lang="en-US" dirty="0" smtClean="0"/>
              <a:t>not take the time to describe all of them here. 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BTW -  </a:t>
            </a:r>
            <a:r>
              <a:rPr lang="en-US" b="1" dirty="0" smtClean="0"/>
              <a:t>The chairs  </a:t>
            </a:r>
            <a:r>
              <a:rPr lang="en-US" dirty="0" smtClean="0"/>
              <a:t>of these sqd</a:t>
            </a:r>
            <a:r>
              <a:rPr lang="en-US" baseline="0" dirty="0" smtClean="0"/>
              <a:t> </a:t>
            </a:r>
            <a:r>
              <a:rPr lang="en-US" dirty="0" smtClean="0"/>
              <a:t>committees are </a:t>
            </a:r>
            <a:r>
              <a:rPr lang="en-US" b="1" dirty="0" smtClean="0"/>
              <a:t>members</a:t>
            </a:r>
            <a:r>
              <a:rPr lang="en-US" dirty="0" smtClean="0"/>
              <a:t> </a:t>
            </a:r>
            <a:r>
              <a:rPr lang="en-US" dirty="0"/>
              <a:t>of the </a:t>
            </a:r>
            <a:r>
              <a:rPr lang="en-US" b="1" dirty="0"/>
              <a:t>district</a:t>
            </a:r>
            <a:r>
              <a:rPr lang="en-US" dirty="0"/>
              <a:t> </a:t>
            </a:r>
            <a:r>
              <a:rPr lang="en-US" b="1" dirty="0"/>
              <a:t>committee</a:t>
            </a:r>
            <a:r>
              <a:rPr lang="en-US" dirty="0"/>
              <a:t> of the same name,  AND  </a:t>
            </a:r>
            <a:r>
              <a:rPr lang="en-US" b="1" dirty="0" smtClean="0"/>
              <a:t>as you see </a:t>
            </a:r>
            <a:r>
              <a:rPr lang="en-US" dirty="0" smtClean="0"/>
              <a:t>-- they </a:t>
            </a:r>
            <a:r>
              <a:rPr lang="en-US" dirty="0"/>
              <a:t>are all about  that which is </a:t>
            </a:r>
            <a:r>
              <a:rPr lang="en-US" b="1" dirty="0"/>
              <a:t>external </a:t>
            </a:r>
            <a:r>
              <a:rPr lang="en-US" dirty="0"/>
              <a:t>to the squadron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D2B50A5-6C08-48A0-9CC0-23919842F12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539750"/>
            <a:ext cx="4064000" cy="3048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892550"/>
            <a:ext cx="57912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of each </a:t>
            </a:r>
            <a:r>
              <a:rPr lang="en-US" sz="14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departments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is a </a:t>
            </a:r>
            <a:r>
              <a:rPr lang="en-US" b="1" dirty="0" smtClean="0"/>
              <a:t>member of all committees </a:t>
            </a:r>
            <a:r>
              <a:rPr lang="en-US" dirty="0" smtClean="0"/>
              <a:t>within, </a:t>
            </a:r>
            <a:r>
              <a:rPr lang="en-US" b="1" dirty="0" smtClean="0"/>
              <a:t>described in OM </a:t>
            </a:r>
            <a:r>
              <a:rPr lang="en-US" dirty="0" smtClean="0"/>
              <a:t>as </a:t>
            </a:r>
            <a:r>
              <a:rPr lang="en-US" i="1" dirty="0"/>
              <a:t>ex officio </a:t>
            </a:r>
            <a:r>
              <a:rPr lang="en-US" i="1" dirty="0" smtClean="0"/>
              <a:t>member.</a:t>
            </a:r>
            <a:endParaRPr lang="en-US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i="1" dirty="0" smtClean="0"/>
              <a:t>Ex officio </a:t>
            </a:r>
            <a:r>
              <a:rPr lang="en-US" dirty="0" smtClean="0"/>
              <a:t>simply means – by virtue of position.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If the Cdr is absent, the </a:t>
            </a:r>
            <a:r>
              <a:rPr lang="en-US" b="1" baseline="0" dirty="0" smtClean="0"/>
              <a:t>XO temporarily steps in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r>
              <a:rPr lang="en-US" b="1" baseline="0" dirty="0" err="1" smtClean="0"/>
              <a:t>XO’s</a:t>
            </a:r>
            <a:r>
              <a:rPr lang="en-US" b="1" baseline="0" dirty="0" smtClean="0"/>
              <a:t>  attendance </a:t>
            </a:r>
            <a:r>
              <a:rPr lang="en-US" baseline="0" dirty="0" smtClean="0"/>
              <a:t>at District Conference is </a:t>
            </a:r>
            <a:r>
              <a:rPr lang="en-US" b="1" baseline="0" dirty="0" smtClean="0"/>
              <a:t>expected</a:t>
            </a:r>
            <a:r>
              <a:rPr lang="en-US" baseline="0" dirty="0" smtClean="0"/>
              <a:t>  and encouraged at Council.  XO is the </a:t>
            </a:r>
            <a:r>
              <a:rPr lang="en-US" b="1" baseline="0" dirty="0" smtClean="0"/>
              <a:t>Cdr in training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officer!  Knowledgeable committee chairs makes </a:t>
            </a:r>
            <a:r>
              <a:rPr lang="en-US" b="1" baseline="0" dirty="0" smtClean="0"/>
              <a:t>XO</a:t>
            </a:r>
            <a:r>
              <a:rPr lang="en-US" baseline="0" dirty="0" smtClean="0"/>
              <a:t> job as head of department – way easier</a:t>
            </a:r>
          </a:p>
          <a:p>
            <a:endParaRPr lang="en-US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44219" y="6940550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1 hr 8 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F98C4D-50E5-43F9-91B3-278B209790D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 smtClean="0"/>
              <a:t>There </a:t>
            </a:r>
            <a:r>
              <a:rPr lang="en-US" b="1" dirty="0" smtClean="0"/>
              <a:t>will be</a:t>
            </a:r>
            <a:r>
              <a:rPr lang="en-US" b="0" dirty="0" smtClean="0"/>
              <a:t> </a:t>
            </a:r>
            <a:r>
              <a:rPr lang="en-US" b="1" dirty="0" smtClean="0"/>
              <a:t>reading assignments </a:t>
            </a:r>
            <a:r>
              <a:rPr lang="en-US" dirty="0" smtClean="0"/>
              <a:t>for your </a:t>
            </a:r>
            <a:r>
              <a:rPr lang="en-US" b="1" dirty="0" smtClean="0"/>
              <a:t>home study</a:t>
            </a:r>
          </a:p>
          <a:p>
            <a:endParaRPr lang="en-US" baseline="0" dirty="0"/>
          </a:p>
          <a:p>
            <a:pPr marL="280988" indent="-280988">
              <a:buFont typeface="Arial" panose="020B0604020202020204" pitchFamily="34" charset="0"/>
              <a:buChar char="•"/>
            </a:pPr>
            <a:r>
              <a:rPr lang="en-US" dirty="0" smtClean="0"/>
              <a:t>There is a </a:t>
            </a:r>
            <a:r>
              <a:rPr lang="en-US" b="1" dirty="0" smtClean="0"/>
              <a:t>wealth of materials </a:t>
            </a:r>
            <a:r>
              <a:rPr lang="en-US" dirty="0" smtClean="0"/>
              <a:t>available, much of it on the USPS </a:t>
            </a:r>
            <a:r>
              <a:rPr lang="en-US" b="1" dirty="0" smtClean="0"/>
              <a:t>website</a:t>
            </a:r>
            <a:r>
              <a:rPr lang="en-US" dirty="0" smtClean="0"/>
              <a:t> and </a:t>
            </a:r>
            <a:r>
              <a:rPr lang="en-US" b="1" dirty="0" smtClean="0"/>
              <a:t>downloadable</a:t>
            </a:r>
            <a:r>
              <a:rPr lang="en-US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Including the handouts </a:t>
            </a:r>
            <a:r>
              <a:rPr lang="en-US" dirty="0" smtClean="0"/>
              <a:t>in your packet.</a:t>
            </a:r>
          </a:p>
          <a:p>
            <a:endParaRPr lang="en-US" dirty="0"/>
          </a:p>
          <a:p>
            <a:pPr defTabSz="287338"/>
            <a:r>
              <a:rPr lang="en-US" baseline="0" dirty="0" smtClean="0"/>
              <a:t> </a:t>
            </a:r>
            <a:r>
              <a:rPr lang="en-US" dirty="0"/>
              <a:t>	About 1 hr into this seminar – we will have a </a:t>
            </a:r>
            <a:r>
              <a:rPr lang="en-US" b="1" dirty="0"/>
              <a:t>short break </a:t>
            </a:r>
            <a:r>
              <a:rPr lang="en-US" dirty="0"/>
              <a:t>then later,</a:t>
            </a:r>
          </a:p>
          <a:p>
            <a:pPr defTabSz="287338"/>
            <a:r>
              <a:rPr lang="en-US" dirty="0"/>
              <a:t>	about 2 hrs in – there will be </a:t>
            </a:r>
            <a:r>
              <a:rPr lang="en-US" dirty="0" smtClean="0"/>
              <a:t>a </a:t>
            </a:r>
            <a:r>
              <a:rPr lang="en-US" b="1" dirty="0" smtClean="0"/>
              <a:t>longer break</a:t>
            </a:r>
            <a:endParaRPr lang="en-US" b="1" dirty="0"/>
          </a:p>
          <a:p>
            <a:pPr defTabSz="463550">
              <a:tabLst>
                <a:tab pos="287338" algn="l"/>
              </a:tabLst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48E48D-76EB-4574-B512-91F6461F2980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2150"/>
            <a:ext cx="4470400" cy="33528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4044950"/>
            <a:ext cx="58674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Squadron Educational Dept.</a:t>
            </a:r>
            <a:r>
              <a:rPr lang="en-US" baseline="0" dirty="0" smtClean="0"/>
              <a:t> is </a:t>
            </a:r>
            <a:r>
              <a:rPr lang="en-US" b="1" baseline="0" dirty="0" smtClean="0"/>
              <a:t>led by the SEO </a:t>
            </a:r>
            <a:r>
              <a:rPr lang="en-US" baseline="0" dirty="0" smtClean="0"/>
              <a:t>&amp; Local Boards.  The entire department </a:t>
            </a:r>
            <a:r>
              <a:rPr lang="en-US" b="1" baseline="0" dirty="0" smtClean="0"/>
              <a:t>is all about education</a:t>
            </a:r>
            <a:r>
              <a:rPr lang="en-US" baseline="0" dirty="0" smtClean="0"/>
              <a:t>, and </a:t>
            </a:r>
            <a:r>
              <a:rPr lang="en-US" b="1" baseline="0" dirty="0" smtClean="0"/>
              <a:t>making it available </a:t>
            </a:r>
            <a:r>
              <a:rPr lang="en-US" baseline="0" dirty="0" smtClean="0"/>
              <a:t>to members and the public, alike.  </a:t>
            </a:r>
          </a:p>
          <a:p>
            <a:endParaRPr lang="en-US" sz="800" baseline="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b="1" dirty="0" smtClean="0"/>
              <a:t>larger squadrons,</a:t>
            </a:r>
            <a:r>
              <a:rPr lang="en-US" dirty="0" smtClean="0"/>
              <a:t>  the </a:t>
            </a:r>
            <a:r>
              <a:rPr lang="en-US" b="1" dirty="0" smtClean="0"/>
              <a:t>4</a:t>
            </a:r>
            <a:r>
              <a:rPr lang="en-US" dirty="0" smtClean="0"/>
              <a:t> </a:t>
            </a:r>
            <a:r>
              <a:rPr lang="en-US" b="1" dirty="0"/>
              <a:t>Local Boards</a:t>
            </a:r>
            <a:r>
              <a:rPr lang="en-US" dirty="0"/>
              <a:t>, </a:t>
            </a:r>
            <a:r>
              <a:rPr lang="en-US" dirty="0" smtClean="0"/>
              <a:t>are populated </a:t>
            </a:r>
            <a:r>
              <a:rPr lang="en-US" dirty="0"/>
              <a:t>by </a:t>
            </a:r>
            <a:r>
              <a:rPr lang="en-US" b="1" dirty="0"/>
              <a:t>chairs</a:t>
            </a:r>
            <a:r>
              <a:rPr lang="en-US" dirty="0"/>
              <a:t>, </a:t>
            </a:r>
            <a:r>
              <a:rPr lang="en-US" b="1" dirty="0"/>
              <a:t>instructors, proctors </a:t>
            </a:r>
            <a:r>
              <a:rPr lang="en-US" dirty="0"/>
              <a:t>and a host of </a:t>
            </a:r>
            <a:r>
              <a:rPr lang="en-US" dirty="0" smtClean="0"/>
              <a:t>others.  </a:t>
            </a:r>
            <a:r>
              <a:rPr lang="en-US" b="1" dirty="0" smtClean="0"/>
              <a:t>Smaller squadrons </a:t>
            </a:r>
            <a:r>
              <a:rPr lang="en-US" dirty="0" smtClean="0"/>
              <a:t>do well to have an SEO and 4 LB Chairs.</a:t>
            </a:r>
            <a:endParaRPr lang="en-US" dirty="0"/>
          </a:p>
          <a:p>
            <a:r>
              <a:rPr lang="en-US" dirty="0"/>
              <a:t> </a:t>
            </a:r>
          </a:p>
          <a:p>
            <a:pPr marL="287338" lvl="0"/>
            <a:r>
              <a:rPr lang="en-US" dirty="0"/>
              <a:t>In a recent change, </a:t>
            </a:r>
            <a:r>
              <a:rPr lang="en-US" b="1" dirty="0"/>
              <a:t>LB for Seminars </a:t>
            </a:r>
            <a:r>
              <a:rPr lang="en-US" dirty="0"/>
              <a:t>was added and all 4 </a:t>
            </a:r>
            <a:r>
              <a:rPr lang="en-US" dirty="0" err="1"/>
              <a:t>LBs</a:t>
            </a:r>
            <a:r>
              <a:rPr lang="en-US" dirty="0"/>
              <a:t> are </a:t>
            </a:r>
            <a:r>
              <a:rPr lang="en-US" b="1" dirty="0"/>
              <a:t>now</a:t>
            </a:r>
            <a:r>
              <a:rPr lang="en-US" dirty="0"/>
              <a:t>  described as </a:t>
            </a:r>
            <a:r>
              <a:rPr lang="en-US" b="1" dirty="0"/>
              <a:t>optional </a:t>
            </a:r>
            <a:r>
              <a:rPr lang="en-US" dirty="0"/>
              <a:t> </a:t>
            </a:r>
            <a:r>
              <a:rPr lang="en-US" dirty="0" smtClean="0"/>
              <a:t>(This was a USPS </a:t>
            </a:r>
            <a:r>
              <a:rPr lang="en-US" dirty="0"/>
              <a:t>bylaw </a:t>
            </a:r>
            <a:r>
              <a:rPr lang="en-US" dirty="0" smtClean="0"/>
              <a:t>change Section </a:t>
            </a:r>
            <a:r>
              <a:rPr lang="en-US" dirty="0"/>
              <a:t>7.11)</a:t>
            </a:r>
          </a:p>
          <a:p>
            <a:pPr marL="287338"/>
            <a:r>
              <a:rPr lang="en-US" dirty="0"/>
              <a:t> 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dirty="0"/>
              <a:t>We should </a:t>
            </a:r>
            <a:r>
              <a:rPr lang="en-US" b="1" dirty="0"/>
              <a:t>all</a:t>
            </a:r>
            <a:r>
              <a:rPr lang="en-US" dirty="0"/>
              <a:t> be somewhat acquainted with a goodly portion of </a:t>
            </a:r>
            <a:r>
              <a:rPr lang="en-US" b="1" dirty="0" smtClean="0"/>
              <a:t>USPS bylaws </a:t>
            </a:r>
            <a:r>
              <a:rPr lang="en-US" dirty="0" smtClean="0"/>
              <a:t>Article </a:t>
            </a:r>
            <a:r>
              <a:rPr lang="en-US" dirty="0"/>
              <a:t>7 – </a:t>
            </a:r>
            <a:r>
              <a:rPr lang="en-US" b="1" dirty="0"/>
              <a:t>Squadron </a:t>
            </a:r>
            <a:r>
              <a:rPr lang="en-US" b="1" dirty="0" smtClean="0"/>
              <a:t>Organization</a:t>
            </a:r>
            <a:r>
              <a:rPr lang="en-US" dirty="0" smtClean="0"/>
              <a:t>.  </a:t>
            </a:r>
            <a:r>
              <a:rPr lang="en-US" dirty="0"/>
              <a:t>Local </a:t>
            </a:r>
            <a:r>
              <a:rPr lang="en-US" dirty="0" smtClean="0"/>
              <a:t> </a:t>
            </a:r>
            <a:r>
              <a:rPr lang="en-US" b="1" dirty="0" smtClean="0"/>
              <a:t>squadron</a:t>
            </a:r>
            <a:r>
              <a:rPr lang="en-US" dirty="0" smtClean="0"/>
              <a:t> </a:t>
            </a:r>
            <a:r>
              <a:rPr lang="en-US" dirty="0"/>
              <a:t>bylaws augment, but often </a:t>
            </a:r>
            <a:r>
              <a:rPr lang="en-US" b="1" dirty="0"/>
              <a:t>do not repeat </a:t>
            </a:r>
            <a:r>
              <a:rPr lang="en-US" dirty="0"/>
              <a:t>that which is  contained in USPS bylaws</a:t>
            </a:r>
            <a:r>
              <a:rPr lang="en-US" dirty="0" smtClean="0"/>
              <a:t>.  </a:t>
            </a:r>
            <a:r>
              <a:rPr lang="en-US" b="1" dirty="0" smtClean="0"/>
              <a:t>Check</a:t>
            </a:r>
            <a:r>
              <a:rPr lang="en-US" b="1" baseline="0" dirty="0" smtClean="0"/>
              <a:t> both</a:t>
            </a:r>
            <a:endParaRPr lang="en-US" b="1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Chapter 6 of the Operations Manual will give you an appreciation of the </a:t>
            </a:r>
            <a:r>
              <a:rPr lang="en-US" b="1" dirty="0"/>
              <a:t>rigors</a:t>
            </a:r>
            <a:r>
              <a:rPr lang="en-US" dirty="0"/>
              <a:t> involved to maintain </a:t>
            </a:r>
            <a:r>
              <a:rPr lang="en-US" b="1" dirty="0"/>
              <a:t>the integrity </a:t>
            </a:r>
            <a:r>
              <a:rPr lang="en-US" dirty="0"/>
              <a:t>of the courses and the associated </a:t>
            </a:r>
            <a:r>
              <a:rPr lang="en-US" b="1" dirty="0"/>
              <a:t>grades</a:t>
            </a:r>
            <a:r>
              <a:rPr lang="en-US" dirty="0"/>
              <a:t>. 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48E48D-76EB-4574-B512-91F6461F298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6013" y="692150"/>
            <a:ext cx="4165600" cy="31242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5619" y="3968750"/>
            <a:ext cx="5867400" cy="4524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has often been said, the SEO’s job is </a:t>
            </a:r>
            <a:r>
              <a:rPr lang="en-US" b="1" baseline="0" dirty="0" smtClean="0"/>
              <a:t>second only </a:t>
            </a:r>
            <a:r>
              <a:rPr lang="en-US" b="0" baseline="0" dirty="0" smtClean="0"/>
              <a:t>to </a:t>
            </a:r>
            <a:r>
              <a:rPr lang="en-US" baseline="0" dirty="0" smtClean="0"/>
              <a:t>that of Squadron Cdr, </a:t>
            </a:r>
            <a:r>
              <a:rPr lang="en-US" b="1" baseline="0" dirty="0" smtClean="0"/>
              <a:t>relative to size &amp; complexity.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In smaller squadrons</a:t>
            </a:r>
            <a:r>
              <a:rPr lang="en-US" b="1" baseline="0" dirty="0" smtClean="0"/>
              <a:t>, instructors </a:t>
            </a:r>
            <a:r>
              <a:rPr lang="en-US" b="0" baseline="0" dirty="0" smtClean="0"/>
              <a:t>are often in short supply.  Some doing double duty in other jobs, making scheduling a challenge.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dirty="0" smtClean="0"/>
              <a:t>Remember -  the </a:t>
            </a:r>
            <a:r>
              <a:rPr lang="en-US" b="1" dirty="0" smtClean="0"/>
              <a:t>HQ800</a:t>
            </a:r>
            <a:r>
              <a:rPr lang="en-US" b="1" baseline="0" dirty="0" smtClean="0"/>
              <a:t> report </a:t>
            </a:r>
            <a:r>
              <a:rPr lang="en-US" b="0" baseline="0" dirty="0" smtClean="0"/>
              <a:t>is </a:t>
            </a:r>
            <a:r>
              <a:rPr lang="en-US" b="0" dirty="0" smtClean="0"/>
              <a:t>1 of the </a:t>
            </a:r>
            <a:r>
              <a:rPr lang="en-US" b="1" dirty="0" smtClean="0"/>
              <a:t>4 Required </a:t>
            </a:r>
            <a:r>
              <a:rPr lang="en-US" b="0" dirty="0" smtClean="0"/>
              <a:t>squadron </a:t>
            </a:r>
            <a:r>
              <a:rPr lang="en-US" b="1" dirty="0" smtClean="0"/>
              <a:t>actions</a:t>
            </a:r>
            <a:r>
              <a:rPr lang="en-US" b="0" dirty="0" smtClean="0"/>
              <a:t> to record </a:t>
            </a:r>
            <a:r>
              <a:rPr lang="en-US" b="1" dirty="0" smtClean="0"/>
              <a:t>when &amp; where </a:t>
            </a:r>
            <a:r>
              <a:rPr lang="en-US" b="0" dirty="0" smtClean="0"/>
              <a:t>your Boating Course is been offered. </a:t>
            </a:r>
            <a:endParaRPr lang="en-US" b="0" dirty="0"/>
          </a:p>
          <a:p>
            <a:endParaRPr lang="en-US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officer!  Knowledgeable </a:t>
            </a:r>
            <a:r>
              <a:rPr lang="en-US" dirty="0" smtClean="0"/>
              <a:t>LB  &amp;  c</a:t>
            </a:r>
            <a:r>
              <a:rPr lang="en-US" baseline="0" dirty="0" smtClean="0"/>
              <a:t>ommittee chairs make </a:t>
            </a:r>
            <a:r>
              <a:rPr lang="en-US" b="1" baseline="0" dirty="0" smtClean="0"/>
              <a:t>SEO</a:t>
            </a:r>
            <a:r>
              <a:rPr lang="en-US" baseline="0" dirty="0" smtClean="0"/>
              <a:t> job as head of department – way easier</a:t>
            </a:r>
          </a:p>
          <a:p>
            <a:pPr marL="233363" lvl="1" indent="0">
              <a:buFont typeface="Arial" panose="020B0604020202020204" pitchFamily="34" charset="0"/>
              <a:buNone/>
            </a:pPr>
            <a:endParaRPr lang="en-US" dirty="0" smtClean="0"/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applies to you instructors as well.  Are you in the process of training your replacement when you move on or retire?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33363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2819" y="8083550"/>
            <a:ext cx="1752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1 hr 11 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92F300F-56FF-472C-AD45-0EDC3FD554C3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38735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968750"/>
            <a:ext cx="5563870" cy="464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Here are </a:t>
            </a:r>
            <a:r>
              <a:rPr lang="en-US" b="1" baseline="0" dirty="0" smtClean="0"/>
              <a:t>several</a:t>
            </a:r>
            <a:r>
              <a:rPr lang="en-US" baseline="0" dirty="0" smtClean="0"/>
              <a:t> more committees </a:t>
            </a:r>
            <a:r>
              <a:rPr lang="en-US" b="1" baseline="0" dirty="0" smtClean="0"/>
              <a:t>for you to consider </a:t>
            </a:r>
            <a:r>
              <a:rPr lang="en-US" baseline="0" dirty="0" smtClean="0"/>
              <a:t>joining. </a:t>
            </a:r>
          </a:p>
          <a:p>
            <a:endParaRPr lang="en-US" baseline="0" dirty="0" smtClean="0"/>
          </a:p>
          <a:p>
            <a:pPr marL="280988"/>
            <a:r>
              <a:rPr lang="en-US" b="1" dirty="0" smtClean="0"/>
              <a:t>Boating Activities </a:t>
            </a:r>
            <a:r>
              <a:rPr lang="en-US" dirty="0" smtClean="0"/>
              <a:t>– aka ‘Cruise &amp;</a:t>
            </a:r>
            <a:r>
              <a:rPr lang="en-US" baseline="0" dirty="0" smtClean="0"/>
              <a:t> Rendezvous’ .  Consider being an </a:t>
            </a:r>
            <a:r>
              <a:rPr lang="en-US" baseline="0" dirty="0" err="1" smtClean="0"/>
              <a:t>OIC</a:t>
            </a:r>
            <a:r>
              <a:rPr lang="en-US" baseline="0" dirty="0" smtClean="0"/>
              <a:t> for a single cruise.  Publicity thru district channels can bring members from other squadrons.</a:t>
            </a:r>
          </a:p>
          <a:p>
            <a:pPr marL="280988"/>
            <a:r>
              <a:rPr lang="en-US" b="1" baseline="0" dirty="0" smtClean="0"/>
              <a:t>Meetings</a:t>
            </a:r>
            <a:r>
              <a:rPr lang="en-US" baseline="0" dirty="0" smtClean="0"/>
              <a:t> </a:t>
            </a:r>
            <a:r>
              <a:rPr lang="en-US" b="1" baseline="0" dirty="0" smtClean="0"/>
              <a:t> &amp; Programs</a:t>
            </a:r>
            <a:r>
              <a:rPr lang="en-US" baseline="0" dirty="0" smtClean="0"/>
              <a:t>– Consider taking charge of a single meeting  OR   a single task for every meetings. </a:t>
            </a:r>
          </a:p>
          <a:p>
            <a:pPr marL="280988"/>
            <a:endParaRPr lang="en-US" baseline="0" dirty="0" smtClean="0"/>
          </a:p>
          <a:p>
            <a:pPr marL="280988"/>
            <a:r>
              <a:rPr lang="en-US" b="1" baseline="0" dirty="0" smtClean="0"/>
              <a:t>Membership</a:t>
            </a:r>
            <a:r>
              <a:rPr lang="en-US" b="0" baseline="0" dirty="0" smtClean="0"/>
              <a:t> –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squadron</a:t>
            </a:r>
            <a:r>
              <a:rPr lang="en-US" b="1" baseline="0" dirty="0" smtClean="0"/>
              <a:t> member </a:t>
            </a:r>
            <a:r>
              <a:rPr lang="en-US" baseline="0" dirty="0" smtClean="0"/>
              <a:t>should </a:t>
            </a:r>
            <a:r>
              <a:rPr lang="en-US" b="1" baseline="0" dirty="0" smtClean="0"/>
              <a:t>consider</a:t>
            </a:r>
            <a:r>
              <a:rPr lang="en-US" baseline="0" dirty="0" smtClean="0"/>
              <a:t> </a:t>
            </a:r>
            <a:r>
              <a:rPr lang="en-US" b="1" baseline="0" dirty="0" smtClean="0"/>
              <a:t>themselves</a:t>
            </a:r>
            <a:r>
              <a:rPr lang="en-US" baseline="0" dirty="0" smtClean="0"/>
              <a:t> a member of </a:t>
            </a:r>
            <a:r>
              <a:rPr lang="en-US" b="1" baseline="0" dirty="0" smtClean="0"/>
              <a:t>this committee</a:t>
            </a:r>
          </a:p>
          <a:p>
            <a:pPr marL="280988"/>
            <a:endParaRPr lang="en-US" b="1" baseline="0" dirty="0" smtClean="0"/>
          </a:p>
          <a:p>
            <a:pPr marL="280988"/>
            <a:r>
              <a:rPr lang="en-US" b="1" baseline="0" dirty="0" smtClean="0"/>
              <a:t>Operations Training </a:t>
            </a:r>
            <a:r>
              <a:rPr lang="en-US" baseline="0" dirty="0" smtClean="0"/>
              <a:t>– Become a Trainer.   Help members </a:t>
            </a:r>
            <a:r>
              <a:rPr lang="en-US" b="1" baseline="0" dirty="0" smtClean="0"/>
              <a:t>increase their understanding</a:t>
            </a:r>
            <a:r>
              <a:rPr lang="en-US" b="0" baseline="0" dirty="0" smtClean="0"/>
              <a:t> </a:t>
            </a:r>
            <a:r>
              <a:rPr lang="en-US" baseline="0" dirty="0" smtClean="0"/>
              <a:t>of the USPS organization, </a:t>
            </a:r>
            <a:r>
              <a:rPr lang="en-US" b="1" baseline="0" dirty="0" smtClean="0"/>
              <a:t>to hone their </a:t>
            </a:r>
            <a:r>
              <a:rPr lang="en-US" baseline="0" dirty="0" smtClean="0"/>
              <a:t>management &amp; leadership </a:t>
            </a:r>
            <a:r>
              <a:rPr lang="en-US" b="1" baseline="0" dirty="0" smtClean="0"/>
              <a:t>skills</a:t>
            </a:r>
            <a:r>
              <a:rPr lang="en-US" baseline="0" dirty="0" smtClean="0"/>
              <a:t>, to </a:t>
            </a:r>
            <a:r>
              <a:rPr lang="en-US" b="1" baseline="0" dirty="0" smtClean="0"/>
              <a:t>keep up-to-date </a:t>
            </a:r>
            <a:r>
              <a:rPr lang="en-US" baseline="0" dirty="0" smtClean="0"/>
              <a:t>with the ever changing USPS organization.</a:t>
            </a:r>
          </a:p>
          <a:p>
            <a:endParaRPr lang="en-US" dirty="0"/>
          </a:p>
          <a:p>
            <a:r>
              <a:rPr lang="en-US" b="1" dirty="0" smtClean="0"/>
              <a:t>All </a:t>
            </a:r>
            <a:r>
              <a:rPr lang="en-US" dirty="0" smtClean="0"/>
              <a:t>of these squadron </a:t>
            </a:r>
            <a:r>
              <a:rPr lang="en-US" b="1" dirty="0" smtClean="0"/>
              <a:t>committee Chairs </a:t>
            </a:r>
            <a:r>
              <a:rPr lang="en-US" dirty="0" smtClean="0"/>
              <a:t>are </a:t>
            </a:r>
            <a:r>
              <a:rPr lang="en-US" b="1" dirty="0" smtClean="0"/>
              <a:t>members </a:t>
            </a:r>
            <a:r>
              <a:rPr lang="en-US" dirty="0"/>
              <a:t>of corresponding</a:t>
            </a:r>
            <a:r>
              <a:rPr lang="en-US" b="1" dirty="0"/>
              <a:t> District </a:t>
            </a:r>
            <a:r>
              <a:rPr lang="en-US" b="1" dirty="0" smtClean="0"/>
              <a:t>Committees</a:t>
            </a:r>
            <a:r>
              <a:rPr lang="en-US" baseline="0" dirty="0" smtClean="0"/>
              <a:t>, </a:t>
            </a:r>
            <a:r>
              <a:rPr lang="en-US" b="0" dirty="0" smtClean="0"/>
              <a:t>except </a:t>
            </a:r>
            <a:r>
              <a:rPr lang="en-US" b="0" baseline="0" dirty="0" smtClean="0"/>
              <a:t>Meetings.  </a:t>
            </a:r>
            <a:endParaRPr lang="en-US" b="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92F300F-56FF-472C-AD45-0EDC3FD554C3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387350"/>
            <a:ext cx="4597400" cy="34480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4121150"/>
            <a:ext cx="556387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AO,</a:t>
            </a:r>
            <a:r>
              <a:rPr lang="en-US" baseline="0" dirty="0" smtClean="0"/>
              <a:t> and the entire Administrative </a:t>
            </a:r>
            <a:r>
              <a:rPr lang="en-US" b="1" baseline="0" dirty="0" smtClean="0"/>
              <a:t>Department</a:t>
            </a:r>
            <a:r>
              <a:rPr lang="en-US" baseline="0" dirty="0" smtClean="0"/>
              <a:t>, including all its </a:t>
            </a:r>
            <a:r>
              <a:rPr lang="en-US" b="1" baseline="0" dirty="0" smtClean="0"/>
              <a:t>committees</a:t>
            </a:r>
            <a:r>
              <a:rPr lang="en-US" baseline="0" dirty="0" smtClean="0"/>
              <a:t>, is concerned with that which is </a:t>
            </a:r>
            <a:r>
              <a:rPr lang="en-US" b="1" baseline="0" dirty="0" smtClean="0"/>
              <a:t>‘internal’</a:t>
            </a:r>
            <a:r>
              <a:rPr lang="en-US" baseline="0" dirty="0" smtClean="0"/>
              <a:t> to the squadron.  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the Cdr &amp; XO are absent, the </a:t>
            </a:r>
            <a:r>
              <a:rPr lang="en-US" b="1" dirty="0"/>
              <a:t>AO temporarily steps in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BTW </a:t>
            </a:r>
            <a:r>
              <a:rPr lang="en-US" dirty="0" smtClean="0"/>
              <a:t>- </a:t>
            </a:r>
            <a:r>
              <a:rPr lang="en-US" b="1" dirty="0" smtClean="0"/>
              <a:t>Command</a:t>
            </a:r>
            <a:r>
              <a:rPr lang="en-US" dirty="0" smtClean="0"/>
              <a:t> positions are: Cdr,  XO,  AO.  </a:t>
            </a:r>
            <a:r>
              <a:rPr lang="en-US" b="1" dirty="0" smtClean="0"/>
              <a:t> Staff </a:t>
            </a:r>
            <a:r>
              <a:rPr lang="en-US" dirty="0" smtClean="0"/>
              <a:t>positions are:  SEO,  </a:t>
            </a:r>
            <a:r>
              <a:rPr lang="en-US" dirty="0" err="1" smtClean="0"/>
              <a:t>Secy</a:t>
            </a:r>
            <a:r>
              <a:rPr lang="en-US" dirty="0" smtClean="0"/>
              <a:t>,  </a:t>
            </a:r>
            <a:r>
              <a:rPr lang="en-US" dirty="0" err="1" smtClean="0"/>
              <a:t>Treas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officer!  A knowledgeable </a:t>
            </a:r>
            <a:r>
              <a:rPr lang="en-US" b="1" baseline="0" dirty="0" smtClean="0"/>
              <a:t>assistant &amp; committee chairs </a:t>
            </a:r>
            <a:r>
              <a:rPr lang="en-US" baseline="0" dirty="0" smtClean="0"/>
              <a:t>make </a:t>
            </a:r>
            <a:r>
              <a:rPr lang="en-US" b="1" baseline="0" dirty="0" smtClean="0"/>
              <a:t>AO </a:t>
            </a:r>
            <a:r>
              <a:rPr lang="en-US" baseline="0" dirty="0" smtClean="0"/>
              <a:t>job as head of department – way easier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strong committees within, it is easier to fill the AO position.  People are more willing when they know they have strong support.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47364" y="7321550"/>
            <a:ext cx="1524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1 hr 14.5 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1693F7-A521-4BC8-B9DC-4D69163644E8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463550"/>
            <a:ext cx="4470400" cy="33528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197350"/>
            <a:ext cx="556387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9260"/>
            <a:r>
              <a:rPr lang="en-US" dirty="0" smtClean="0"/>
              <a:t>Still looking for a place to apply your skills</a:t>
            </a:r>
            <a:r>
              <a:rPr lang="en-US" baseline="0" dirty="0" smtClean="0"/>
              <a:t> &amp; talents?   These Committees are also ‘internal’ to the squadron.</a:t>
            </a:r>
            <a:endParaRPr lang="en-US" dirty="0" smtClean="0"/>
          </a:p>
          <a:p>
            <a:pPr defTabSz="929260"/>
            <a:endParaRPr lang="en-US" b="1" baseline="0" dirty="0"/>
          </a:p>
          <a:p>
            <a:pPr marL="225425" defTabSz="929260"/>
            <a:r>
              <a:rPr lang="en-US" b="1" baseline="0" dirty="0" smtClean="0"/>
              <a:t>Computer Systems</a:t>
            </a:r>
            <a:r>
              <a:rPr lang="en-US" b="0" baseline="0" dirty="0" smtClean="0"/>
              <a:t> – Are you a PowerPoint wiz  OR  Website wiz?   For websites, there are new </a:t>
            </a:r>
            <a:r>
              <a:rPr lang="en-US" b="1" baseline="0" dirty="0" smtClean="0"/>
              <a:t>requirements </a:t>
            </a:r>
            <a:r>
              <a:rPr lang="en-US" b="0" baseline="0" dirty="0" smtClean="0"/>
              <a:t>for Websites dealing with the new</a:t>
            </a:r>
            <a:r>
              <a:rPr lang="en-US" b="1" dirty="0"/>
              <a:t> Branding </a:t>
            </a:r>
            <a:r>
              <a:rPr lang="en-US" b="1" dirty="0" smtClean="0"/>
              <a:t>Standards</a:t>
            </a:r>
            <a:r>
              <a:rPr lang="en-US" b="0" baseline="0" dirty="0" smtClean="0"/>
              <a:t>. (</a:t>
            </a:r>
            <a:r>
              <a:rPr lang="en-US" b="1" baseline="0" dirty="0" smtClean="0"/>
              <a:t>Find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requirements</a:t>
            </a:r>
            <a:r>
              <a:rPr lang="en-US" b="0" baseline="0" dirty="0" smtClean="0"/>
              <a:t> on USPS website – </a:t>
            </a:r>
            <a:r>
              <a:rPr lang="en-US" b="1" baseline="0" dirty="0" smtClean="0"/>
              <a:t>Communications</a:t>
            </a:r>
            <a:r>
              <a:rPr lang="en-US" b="0" baseline="0" dirty="0" smtClean="0"/>
              <a:t> Committee page in Secretary Dept.) </a:t>
            </a:r>
          </a:p>
          <a:p>
            <a:pPr marL="225425" defTabSz="929260"/>
            <a:endParaRPr lang="en-US" b="0" baseline="0" dirty="0" smtClean="0"/>
          </a:p>
          <a:p>
            <a:pPr marL="225425" defTabSz="929260"/>
            <a:r>
              <a:rPr lang="en-US" b="1" baseline="0" dirty="0" smtClean="0"/>
              <a:t>Editor (newsletter) - </a:t>
            </a:r>
            <a:r>
              <a:rPr lang="en-US" b="0" baseline="0" dirty="0" smtClean="0"/>
              <a:t>Are you a reporter at heart?  OR   a shutterbug.   </a:t>
            </a:r>
          </a:p>
          <a:p>
            <a:pPr marL="225425" defTabSz="929260"/>
            <a:endParaRPr lang="en-US" b="0" baseline="0" dirty="0" smtClean="0"/>
          </a:p>
          <a:p>
            <a:pPr marL="225425"/>
            <a:r>
              <a:rPr lang="en-US" b="1" baseline="0" dirty="0" smtClean="0"/>
              <a:t>ENSIGN correspondent – </a:t>
            </a:r>
            <a:r>
              <a:rPr lang="en-US" b="0" baseline="0" dirty="0" smtClean="0"/>
              <a:t>Are you a writer who wants to be published  or  a reporter who wants a national byline?  This could be the spot for you.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21693F7-A521-4BC8-B9DC-4D69163644E8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463550"/>
            <a:ext cx="4673600" cy="3505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004887"/>
            <a:ext cx="556387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9260"/>
            <a:r>
              <a:rPr lang="en-US" dirty="0"/>
              <a:t>The Secretary’s Department is a </a:t>
            </a:r>
            <a:r>
              <a:rPr lang="en-US" b="1" dirty="0"/>
              <a:t>record-keeping</a:t>
            </a:r>
            <a:r>
              <a:rPr lang="en-US" dirty="0"/>
              <a:t> </a:t>
            </a:r>
            <a:r>
              <a:rPr lang="en-US" dirty="0" smtClean="0"/>
              <a:t>department, responsible </a:t>
            </a:r>
            <a:r>
              <a:rPr lang="en-US" dirty="0"/>
              <a:t>for the </a:t>
            </a:r>
            <a:r>
              <a:rPr lang="en-US" b="1" dirty="0"/>
              <a:t>non-financial </a:t>
            </a:r>
            <a:r>
              <a:rPr lang="en-US" dirty="0"/>
              <a:t>records of the squadron. </a:t>
            </a:r>
            <a:endParaRPr lang="en-US" dirty="0" smtClean="0"/>
          </a:p>
          <a:p>
            <a:pPr defTabSz="929260"/>
            <a:endParaRPr lang="en-US" dirty="0"/>
          </a:p>
          <a:p>
            <a:pPr marL="285750" marR="0" indent="-285750" algn="l" defTabSz="287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	Keeping</a:t>
            </a:r>
            <a:r>
              <a:rPr lang="en-US" b="1" dirty="0" smtClean="0"/>
              <a:t> minutes</a:t>
            </a:r>
            <a:r>
              <a:rPr lang="en-US" dirty="0" smtClean="0"/>
              <a:t>,  sending </a:t>
            </a:r>
            <a:r>
              <a:rPr lang="en-US" b="1" dirty="0" smtClean="0"/>
              <a:t>meetings </a:t>
            </a:r>
            <a:r>
              <a:rPr lang="en-US" b="1" dirty="0"/>
              <a:t>notices</a:t>
            </a:r>
            <a:r>
              <a:rPr lang="en-US" dirty="0"/>
              <a:t>, </a:t>
            </a:r>
            <a:r>
              <a:rPr lang="en-US" dirty="0" smtClean="0"/>
              <a:t> maintaining</a:t>
            </a:r>
            <a:r>
              <a:rPr lang="en-US" b="1" dirty="0" smtClean="0"/>
              <a:t> 	member 	data </a:t>
            </a:r>
            <a:r>
              <a:rPr lang="en-US" dirty="0" smtClean="0"/>
              <a:t>(DB2000),</a:t>
            </a:r>
            <a:r>
              <a:rPr lang="en-US" baseline="0" dirty="0" smtClean="0"/>
              <a:t>  </a:t>
            </a:r>
            <a:r>
              <a:rPr lang="en-US" dirty="0" smtClean="0"/>
              <a:t>submitting the </a:t>
            </a:r>
            <a:r>
              <a:rPr lang="en-US" b="1" dirty="0" smtClean="0"/>
              <a:t>OD-2</a:t>
            </a:r>
            <a:r>
              <a:rPr lang="en-US" b="1" baseline="0" dirty="0" smtClean="0"/>
              <a:t> report</a:t>
            </a:r>
            <a:r>
              <a:rPr lang="en-US" dirty="0" smtClean="0"/>
              <a:t> ---  1 of the 4 required 	actions</a:t>
            </a:r>
          </a:p>
          <a:p>
            <a:pPr defTabSz="929260"/>
            <a:endParaRPr lang="en-US" dirty="0" smtClean="0"/>
          </a:p>
          <a:p>
            <a:pPr marL="285750" marR="0" indent="-285750" algn="l" defTabSz="929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officer!  A knowledgeable </a:t>
            </a:r>
            <a:r>
              <a:rPr lang="en-US" b="1" baseline="0" dirty="0" smtClean="0"/>
              <a:t>assistant &amp; committee chairs </a:t>
            </a:r>
            <a:r>
              <a:rPr lang="en-US" baseline="0" dirty="0" smtClean="0"/>
              <a:t>make </a:t>
            </a:r>
            <a:r>
              <a:rPr lang="en-US" b="1" baseline="0" dirty="0" smtClean="0"/>
              <a:t>Secretary</a:t>
            </a:r>
            <a:r>
              <a:rPr lang="en-US" baseline="0" dirty="0" smtClean="0"/>
              <a:t> job as head of department – way easier</a:t>
            </a:r>
          </a:p>
          <a:p>
            <a:pPr marL="285750" marR="0" indent="-285750" algn="l" defTabSz="929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indent="0" defTabSz="92926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To </a:t>
            </a:r>
            <a:r>
              <a:rPr lang="en-US" b="1" dirty="0"/>
              <a:t>learn </a:t>
            </a:r>
            <a:r>
              <a:rPr lang="en-US" b="1" dirty="0" smtClean="0"/>
              <a:t> </a:t>
            </a:r>
            <a:r>
              <a:rPr lang="en-US" dirty="0" smtClean="0"/>
              <a:t>more on this,  be sure to attend the new </a:t>
            </a:r>
            <a:r>
              <a:rPr lang="en-US" b="1" dirty="0" smtClean="0"/>
              <a:t>Secretary’s Seminar </a:t>
            </a:r>
            <a:r>
              <a:rPr lang="en-US" dirty="0" smtClean="0"/>
              <a:t>--- being rolled out </a:t>
            </a:r>
            <a:r>
              <a:rPr lang="en-US" b="1" dirty="0" smtClean="0"/>
              <a:t>later</a:t>
            </a:r>
            <a:r>
              <a:rPr lang="en-US" dirty="0" smtClean="0"/>
              <a:t> in 2016.  Stay tuned to USPS Monthly News Blasts  (or visit LDCom webpages).</a:t>
            </a:r>
          </a:p>
          <a:p>
            <a:pPr marL="0" indent="0" defTabSz="92926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260">
              <a:buFont typeface="Arial" panose="020B0604020202020204" pitchFamily="34" charset="0"/>
              <a:buNone/>
              <a:defRPr/>
            </a:pPr>
            <a:r>
              <a:rPr lang="en-US" dirty="0" smtClean="0"/>
              <a:t>??  </a:t>
            </a:r>
            <a:r>
              <a:rPr lang="en-US" b="1" dirty="0" smtClean="0"/>
              <a:t>Show of hands </a:t>
            </a:r>
            <a:r>
              <a:rPr lang="en-US" dirty="0" smtClean="0"/>
              <a:t>--  How many of you receive the </a:t>
            </a:r>
            <a:r>
              <a:rPr lang="en-US" b="1" dirty="0" smtClean="0"/>
              <a:t>monthly News Blast</a:t>
            </a:r>
            <a:r>
              <a:rPr lang="en-US" dirty="0" smtClean="0"/>
              <a:t>??</a:t>
            </a:r>
          </a:p>
          <a:p>
            <a:pPr marL="0" indent="0" defTabSz="92926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defTabSz="92926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To receive </a:t>
            </a:r>
            <a:r>
              <a:rPr lang="en-US" dirty="0" smtClean="0"/>
              <a:t>the Monthly </a:t>
            </a:r>
            <a:r>
              <a:rPr lang="en-US" b="1" dirty="0" smtClean="0"/>
              <a:t>Broadcast </a:t>
            </a:r>
            <a:r>
              <a:rPr lang="en-US" dirty="0" smtClean="0"/>
              <a:t>– go to </a:t>
            </a:r>
            <a:r>
              <a:rPr lang="en-US" b="1" dirty="0" smtClean="0"/>
              <a:t>Members Home </a:t>
            </a:r>
            <a:r>
              <a:rPr lang="en-US" dirty="0" smtClean="0"/>
              <a:t>page, then </a:t>
            </a:r>
            <a:r>
              <a:rPr lang="en-US" b="1" dirty="0" smtClean="0"/>
              <a:t>Resources </a:t>
            </a:r>
            <a:r>
              <a:rPr lang="en-US" dirty="0" smtClean="0"/>
              <a:t>on task bar, then </a:t>
            </a:r>
            <a:r>
              <a:rPr lang="en-US" b="1" dirty="0" smtClean="0"/>
              <a:t>Monthly Broadcasts </a:t>
            </a:r>
            <a:r>
              <a:rPr lang="en-US" dirty="0" smtClean="0"/>
              <a:t>on drop-down menu, fill in your contact info.    </a:t>
            </a:r>
            <a:endParaRPr lang="en-US" dirty="0"/>
          </a:p>
          <a:p>
            <a:pPr marR="0" algn="l" defTabSz="9292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aseline="0" dirty="0" smtClean="0"/>
          </a:p>
          <a:p>
            <a:pPr marL="0" indent="0" defTabSz="929260">
              <a:buFont typeface="Arial" panose="020B0604020202020204" pitchFamily="34" charset="0"/>
              <a:buNone/>
            </a:pPr>
            <a:endParaRPr lang="en-US" dirty="0"/>
          </a:p>
          <a:p>
            <a:endParaRPr lang="en-US" b="1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49019" y="8437703"/>
            <a:ext cx="1524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1 hr 17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B90273-CA2A-4768-8E1A-D114F24CF71C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44237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Committees:</a:t>
            </a:r>
          </a:p>
          <a:p>
            <a:r>
              <a:rPr lang="en-US" b="1" dirty="0"/>
              <a:t>We talked </a:t>
            </a:r>
            <a:r>
              <a:rPr lang="en-US" dirty="0"/>
              <a:t>about these 2 committees </a:t>
            </a:r>
            <a:r>
              <a:rPr lang="en-US" b="1" dirty="0"/>
              <a:t>earlier</a:t>
            </a:r>
            <a:r>
              <a:rPr lang="en-US" dirty="0"/>
              <a:t> when we were looking at the Standing Committees.  </a:t>
            </a:r>
          </a:p>
          <a:p>
            <a:r>
              <a:rPr lang="en-US" dirty="0"/>
              <a:t>In </a:t>
            </a:r>
            <a:r>
              <a:rPr lang="en-US" dirty="0" smtClean="0"/>
              <a:t>some squadrons, </a:t>
            </a:r>
            <a:r>
              <a:rPr lang="en-US" dirty="0"/>
              <a:t>they report to the Treasurer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defTabSz="929260"/>
            <a:endParaRPr lang="en-US" dirty="0" smtClean="0"/>
          </a:p>
          <a:p>
            <a:pPr defTabSz="929260"/>
            <a:r>
              <a:rPr lang="en-US" b="1" dirty="0" smtClean="0"/>
              <a:t>Both  </a:t>
            </a:r>
            <a:r>
              <a:rPr lang="en-US" b="1" dirty="0" err="1" smtClean="0"/>
              <a:t>Treas</a:t>
            </a:r>
            <a:r>
              <a:rPr lang="en-US" b="1" dirty="0" smtClean="0"/>
              <a:t> &amp; Secy </a:t>
            </a:r>
            <a:r>
              <a:rPr lang="en-US" dirty="0" smtClean="0"/>
              <a:t>have </a:t>
            </a:r>
            <a:r>
              <a:rPr lang="en-US" b="1" dirty="0" smtClean="0"/>
              <a:t>How-to Manuals</a:t>
            </a:r>
            <a:r>
              <a:rPr lang="en-US" dirty="0" smtClean="0"/>
              <a:t>, as Chapters in the OM.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Many of the </a:t>
            </a:r>
            <a:r>
              <a:rPr lang="en-US" b="1" dirty="0" smtClean="0"/>
              <a:t>departmental Committees </a:t>
            </a:r>
            <a:r>
              <a:rPr lang="en-US" dirty="0" smtClean="0"/>
              <a:t>also have </a:t>
            </a:r>
            <a:r>
              <a:rPr lang="en-US" b="1" dirty="0" smtClean="0"/>
              <a:t>How-to Manuals</a:t>
            </a:r>
            <a:r>
              <a:rPr lang="en-US" dirty="0" smtClean="0"/>
              <a:t>.  All available for download, for various locations on the USPS website.  A list  of </a:t>
            </a:r>
            <a:r>
              <a:rPr lang="en-US" b="1" dirty="0" smtClean="0"/>
              <a:t>many of them </a:t>
            </a:r>
            <a:r>
              <a:rPr lang="en-US" dirty="0" smtClean="0"/>
              <a:t>is in the OM  (Appendix H)</a:t>
            </a:r>
          </a:p>
          <a:p>
            <a:endParaRPr lang="en-US" b="0" dirty="0" smtClean="0"/>
          </a:p>
          <a:p>
            <a:endParaRPr lang="en-US" b="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B90273-CA2A-4768-8E1A-D114F24CF71C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46523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Treasurer’s Department </a:t>
            </a:r>
            <a:r>
              <a:rPr lang="en-US" baseline="0" dirty="0" smtClean="0"/>
              <a:t>is another </a:t>
            </a:r>
            <a:r>
              <a:rPr lang="en-US" b="1" baseline="0" dirty="0" smtClean="0"/>
              <a:t>record-keeping</a:t>
            </a:r>
            <a:r>
              <a:rPr lang="en-US" baseline="0" dirty="0" smtClean="0"/>
              <a:t> department,  but this department </a:t>
            </a:r>
            <a:r>
              <a:rPr lang="en-US" dirty="0" smtClean="0"/>
              <a:t>responsible for keeping the </a:t>
            </a:r>
            <a:r>
              <a:rPr lang="en-US" b="1" dirty="0" smtClean="0"/>
              <a:t>financial</a:t>
            </a:r>
            <a:r>
              <a:rPr lang="en-US" b="1" baseline="0" dirty="0" smtClean="0"/>
              <a:t> </a:t>
            </a:r>
            <a:r>
              <a:rPr lang="en-US" baseline="0" dirty="0" smtClean="0"/>
              <a:t>records, including </a:t>
            </a:r>
            <a:r>
              <a:rPr lang="en-US" dirty="0" smtClean="0"/>
              <a:t>the </a:t>
            </a:r>
            <a:r>
              <a:rPr lang="en-US" b="1" dirty="0" smtClean="0"/>
              <a:t>budget</a:t>
            </a:r>
            <a:r>
              <a:rPr lang="en-US" b="0" dirty="0" smtClean="0"/>
              <a:t> once </a:t>
            </a:r>
            <a:r>
              <a:rPr lang="en-US" b="1" dirty="0" smtClean="0"/>
              <a:t>adopted</a:t>
            </a:r>
            <a:r>
              <a:rPr lang="en-US" b="0" dirty="0" smtClean="0"/>
              <a:t> by the membership.  </a:t>
            </a:r>
          </a:p>
          <a:p>
            <a:endParaRPr lang="en-US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smtClean="0"/>
              <a:t>Files the IRS 990 form and reports it on TR-1  - 1 of the 4 required actions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 smtClean="0"/>
              <a:t>Training future officers </a:t>
            </a:r>
            <a:r>
              <a:rPr lang="en-US" baseline="0" dirty="0" smtClean="0"/>
              <a:t>is part of the job of </a:t>
            </a:r>
            <a:r>
              <a:rPr lang="en-US" b="1" baseline="0" dirty="0" smtClean="0"/>
              <a:t>every </a:t>
            </a:r>
            <a:r>
              <a:rPr lang="en-US" baseline="0" dirty="0" smtClean="0"/>
              <a:t>officer!  A knowledgeable </a:t>
            </a:r>
            <a:r>
              <a:rPr lang="en-US" b="1" baseline="0" dirty="0" smtClean="0"/>
              <a:t>assistant &amp; committee chairs </a:t>
            </a:r>
            <a:r>
              <a:rPr lang="en-US" baseline="0" dirty="0" smtClean="0"/>
              <a:t>make </a:t>
            </a:r>
            <a:r>
              <a:rPr lang="en-US" b="1" baseline="0" dirty="0" smtClean="0"/>
              <a:t>Treasurer </a:t>
            </a:r>
            <a:r>
              <a:rPr lang="en-US" baseline="0" dirty="0" smtClean="0"/>
              <a:t>job as head of department – way easier</a:t>
            </a:r>
          </a:p>
          <a:p>
            <a:endParaRPr lang="en-US" b="0" dirty="0" smtClean="0"/>
          </a:p>
          <a:p>
            <a:endParaRPr lang="en-US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44219" y="732155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1 hr 19.5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B002DE4-F966-4E5A-8656-9759122980D5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Let’s </a:t>
            </a:r>
            <a:r>
              <a:rPr lang="en-US" b="1" dirty="0" smtClean="0"/>
              <a:t>turn our attention </a:t>
            </a:r>
            <a:r>
              <a:rPr lang="en-US" dirty="0" smtClean="0"/>
              <a:t>now, to the district organization.</a:t>
            </a:r>
          </a:p>
          <a:p>
            <a:endParaRPr lang="en-US" dirty="0" smtClean="0"/>
          </a:p>
          <a:p>
            <a:r>
              <a:rPr lang="en-US" dirty="0" smtClean="0"/>
              <a:t>USPS </a:t>
            </a:r>
            <a:r>
              <a:rPr lang="en-US" b="1" dirty="0" smtClean="0"/>
              <a:t>currently</a:t>
            </a:r>
            <a:r>
              <a:rPr lang="en-US" baseline="0" dirty="0" smtClean="0"/>
              <a:t> has 31 districts spread over a considerable area.  </a:t>
            </a:r>
            <a:r>
              <a:rPr lang="en-US" i="1" baseline="0" dirty="0" smtClean="0"/>
              <a:t>(D18  &amp; D31 recently dissolved)</a:t>
            </a:r>
            <a:r>
              <a:rPr lang="en-US" baseline="0" dirty="0" smtClean="0"/>
              <a:t>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Notice D13 </a:t>
            </a:r>
            <a:r>
              <a:rPr lang="en-US" baseline="0" dirty="0" smtClean="0"/>
              <a:t>- centered in </a:t>
            </a:r>
            <a:r>
              <a:rPr lang="en-US" b="1" baseline="0" dirty="0" smtClean="0"/>
              <a:t>Southern California</a:t>
            </a:r>
            <a:r>
              <a:rPr lang="en-US" baseline="0" dirty="0" smtClean="0"/>
              <a:t>, with squadrons in Hawaii and Japan.  </a:t>
            </a:r>
            <a:r>
              <a:rPr lang="en-US" b="1" baseline="0" dirty="0" smtClean="0"/>
              <a:t>Off the east coast</a:t>
            </a:r>
            <a:r>
              <a:rPr lang="en-US" baseline="0" dirty="0" smtClean="0"/>
              <a:t>, we have D33 – made up of squadrons in Puerto Rico and the U.S. Virgin Islands.</a:t>
            </a:r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B002DE4-F966-4E5A-8656-9759122980D5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Districts were &amp; are </a:t>
            </a:r>
            <a:r>
              <a:rPr lang="en-US" b="1" dirty="0" smtClean="0"/>
              <a:t>created</a:t>
            </a:r>
            <a:r>
              <a:rPr lang="en-US" dirty="0" smtClean="0"/>
              <a:t> by National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geographically</a:t>
            </a:r>
            <a:r>
              <a:rPr lang="en-US" baseline="0" dirty="0" smtClean="0"/>
              <a:t> associate squadrons in that area or region.  </a:t>
            </a:r>
          </a:p>
          <a:p>
            <a:endParaRPr lang="en-US" baseline="0" dirty="0" smtClean="0"/>
          </a:p>
          <a:p>
            <a:pPr>
              <a:defRPr/>
            </a:pPr>
            <a:r>
              <a:rPr lang="en-US" baseline="0" dirty="0" smtClean="0"/>
              <a:t>Their purpose – to inform and assist the local squadrons in the area, to stay abreast of new policies, using new technologies &amp; tools.  To </a:t>
            </a:r>
            <a:r>
              <a:rPr lang="en-US" b="1" baseline="0" dirty="0" smtClean="0"/>
              <a:t>facilitate the </a:t>
            </a:r>
            <a:r>
              <a:rPr lang="en-US" baseline="0" dirty="0" smtClean="0"/>
              <a:t> </a:t>
            </a:r>
            <a:r>
              <a:rPr lang="en-US" b="1" dirty="0"/>
              <a:t>sharing </a:t>
            </a:r>
            <a:r>
              <a:rPr lang="en-US" dirty="0" smtClean="0"/>
              <a:t>of </a:t>
            </a:r>
            <a:r>
              <a:rPr lang="en-US" baseline="0" dirty="0" smtClean="0"/>
              <a:t>knowledge/experience among  district’s squadrons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In the past, </a:t>
            </a:r>
            <a:r>
              <a:rPr lang="en-US" b="1" baseline="0" dirty="0" smtClean="0"/>
              <a:t>geographical proximity </a:t>
            </a:r>
            <a:r>
              <a:rPr lang="en-US" baseline="0" dirty="0" smtClean="0"/>
              <a:t>was more critical than it is in </a:t>
            </a:r>
            <a:r>
              <a:rPr lang="en-US" b="1" baseline="0" dirty="0" smtClean="0"/>
              <a:t>today’s world</a:t>
            </a:r>
            <a:r>
              <a:rPr lang="en-US" baseline="0" dirty="0" smtClean="0"/>
              <a:t> of electronic tools.  However it still </a:t>
            </a:r>
            <a:r>
              <a:rPr lang="en-US" b="1" baseline="0" dirty="0" smtClean="0"/>
              <a:t>impacts travel distances </a:t>
            </a:r>
            <a:r>
              <a:rPr lang="en-US" baseline="0" dirty="0" smtClean="0"/>
              <a:t>for meetings, events, activities, and the </a:t>
            </a:r>
            <a:r>
              <a:rPr lang="en-US" b="1" baseline="0" dirty="0" smtClean="0"/>
              <a:t>face time </a:t>
            </a:r>
            <a:r>
              <a:rPr lang="en-US" baseline="0" dirty="0" smtClean="0"/>
              <a:t>needed to conduct some essential business.</a:t>
            </a:r>
          </a:p>
          <a:p>
            <a:endParaRPr lang="en-US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20419" y="724535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hr  20.5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283E11-7B0A-471E-81C2-7E5CE81EEA9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You will be </a:t>
            </a:r>
            <a:r>
              <a:rPr lang="en-US" b="1" dirty="0"/>
              <a:t>introduced</a:t>
            </a:r>
            <a:r>
              <a:rPr lang="en-US" dirty="0"/>
              <a:t> to the </a:t>
            </a:r>
            <a:r>
              <a:rPr lang="en-US" b="1" dirty="0"/>
              <a:t>structure</a:t>
            </a:r>
            <a:r>
              <a:rPr lang="en-US" dirty="0"/>
              <a:t> of USPS, it’s squadrons, and districts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will see </a:t>
            </a:r>
            <a:r>
              <a:rPr lang="en-US" b="1" dirty="0" smtClean="0"/>
              <a:t>how</a:t>
            </a:r>
            <a:r>
              <a:rPr lang="en-US" dirty="0" smtClean="0"/>
              <a:t> the </a:t>
            </a:r>
            <a:r>
              <a:rPr lang="en-US" b="1" dirty="0" smtClean="0"/>
              <a:t>levels relate </a:t>
            </a:r>
            <a:r>
              <a:rPr lang="en-US" dirty="0" smtClean="0"/>
              <a:t>to each other.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</a:t>
            </a:r>
            <a:r>
              <a:rPr lang="en-US" dirty="0"/>
              <a:t>about the various </a:t>
            </a:r>
            <a:r>
              <a:rPr lang="en-US" b="1" dirty="0"/>
              <a:t>educational courses, </a:t>
            </a:r>
            <a:r>
              <a:rPr lang="en-US" dirty="0"/>
              <a:t>seminars, programs and </a:t>
            </a:r>
            <a:r>
              <a:rPr lang="en-US" b="1" dirty="0"/>
              <a:t>hands-on </a:t>
            </a:r>
            <a:r>
              <a:rPr lang="en-US" b="1" dirty="0" smtClean="0"/>
              <a:t>training </a:t>
            </a:r>
            <a:r>
              <a:rPr lang="en-US" dirty="0"/>
              <a:t>available to you.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We will discuss some things </a:t>
            </a:r>
            <a:r>
              <a:rPr lang="en-US" dirty="0" smtClean="0"/>
              <a:t>to </a:t>
            </a:r>
            <a:r>
              <a:rPr lang="en-US" b="1" dirty="0"/>
              <a:t>sharpen &amp; hone </a:t>
            </a:r>
            <a:r>
              <a:rPr lang="en-US" dirty="0"/>
              <a:t>your </a:t>
            </a:r>
            <a:r>
              <a:rPr lang="en-US" b="1" dirty="0"/>
              <a:t>skills </a:t>
            </a:r>
            <a:r>
              <a:rPr lang="en-US" dirty="0"/>
              <a:t>in </a:t>
            </a:r>
            <a:r>
              <a:rPr lang="en-US" dirty="0" smtClean="0"/>
              <a:t>scheduling, </a:t>
            </a:r>
            <a:r>
              <a:rPr lang="en-US" b="1" dirty="0" smtClean="0"/>
              <a:t>delegating</a:t>
            </a:r>
            <a:r>
              <a:rPr lang="en-US" dirty="0" smtClean="0"/>
              <a:t>, committee management</a:t>
            </a:r>
            <a:r>
              <a:rPr lang="en-US" dirty="0"/>
              <a:t>, </a:t>
            </a:r>
            <a:r>
              <a:rPr lang="en-US" b="1" dirty="0"/>
              <a:t>problem solving </a:t>
            </a:r>
            <a:r>
              <a:rPr lang="en-US" dirty="0" smtClean="0"/>
              <a:t>techniques.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-- </a:t>
            </a:r>
            <a:r>
              <a:rPr lang="en-US" baseline="0" dirty="0" smtClean="0"/>
              <a:t> </a:t>
            </a:r>
            <a:r>
              <a:rPr lang="en-US" b="1" baseline="0" dirty="0" smtClean="0"/>
              <a:t>you will learn 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4 required actions </a:t>
            </a:r>
            <a:r>
              <a:rPr lang="en-US" baseline="0" dirty="0" smtClean="0"/>
              <a:t>that </a:t>
            </a:r>
            <a:r>
              <a:rPr lang="en-US" b="1" baseline="0" dirty="0" smtClean="0"/>
              <a:t>all squadrons </a:t>
            </a:r>
            <a:r>
              <a:rPr lang="en-US" baseline="0" dirty="0" smtClean="0"/>
              <a:t>must take.  That’s right- there are </a:t>
            </a:r>
            <a:r>
              <a:rPr lang="en-US" b="1" baseline="0" dirty="0" smtClean="0"/>
              <a:t>only 4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B002DE4-F966-4E5A-8656-9759122980D5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197350"/>
            <a:ext cx="556387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And here are the squadrons in D25!</a:t>
            </a:r>
          </a:p>
          <a:p>
            <a:r>
              <a:rPr lang="en-US" sz="1100" i="1" dirty="0" smtClean="0"/>
              <a:t>(</a:t>
            </a:r>
            <a:r>
              <a:rPr lang="en-US" sz="1100" i="1" dirty="0"/>
              <a:t>Note to instructor – this  slide is a place holder – please change it to fit your district.   Consider creating a  list of squadron burgees  in </a:t>
            </a:r>
            <a:r>
              <a:rPr lang="en-US" sz="1100" b="1" i="1" dirty="0"/>
              <a:t>your </a:t>
            </a:r>
            <a:r>
              <a:rPr lang="en-US" sz="1100" i="1" dirty="0"/>
              <a:t>district</a:t>
            </a:r>
            <a:r>
              <a:rPr lang="en-US" sz="1100" i="1" dirty="0" smtClean="0"/>
              <a:t>., and the year each squadron was founded.</a:t>
            </a:r>
            <a:endParaRPr lang="en-US" sz="1100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Squadrons as a rule </a:t>
            </a:r>
            <a:r>
              <a:rPr lang="en-US" b="1" baseline="0" dirty="0" smtClean="0"/>
              <a:t>do not actively recruit </a:t>
            </a:r>
            <a:r>
              <a:rPr lang="en-US" baseline="0" dirty="0" smtClean="0"/>
              <a:t>in areas outside their geography, but we have no problem accepting applications from outside our geography, if the person can meet the membership requirements.</a:t>
            </a:r>
          </a:p>
          <a:p>
            <a:endParaRPr lang="en-US" baseline="0" dirty="0" smtClean="0"/>
          </a:p>
          <a:p>
            <a:pPr lvl="1"/>
            <a:r>
              <a:rPr lang="en-US" baseline="0" dirty="0" smtClean="0"/>
              <a:t>The point is - It is way more </a:t>
            </a:r>
            <a:r>
              <a:rPr lang="en-US" b="1" baseline="0" dirty="0" smtClean="0"/>
              <a:t>convenient</a:t>
            </a:r>
            <a:r>
              <a:rPr lang="en-US" baseline="0" dirty="0" smtClean="0"/>
              <a:t> for members to gather, for meetings and classes, when they are in geographic proximity.  </a:t>
            </a:r>
          </a:p>
          <a:p>
            <a:pPr lvl="1"/>
            <a:endParaRPr lang="en-US" dirty="0"/>
          </a:p>
          <a:p>
            <a:pPr lvl="1"/>
            <a:r>
              <a:rPr lang="en-US" i="0" baseline="0" dirty="0" smtClean="0"/>
              <a:t>We are still just </a:t>
            </a:r>
            <a:r>
              <a:rPr lang="en-US" b="1" i="0" baseline="0" dirty="0" smtClean="0"/>
              <a:t>scratching the surface </a:t>
            </a:r>
            <a:r>
              <a:rPr lang="en-US" i="0" baseline="0" dirty="0" smtClean="0"/>
              <a:t>with ‘</a:t>
            </a:r>
            <a:r>
              <a:rPr lang="en-US" b="1" i="0" baseline="0" dirty="0" smtClean="0"/>
              <a:t>distance learning</a:t>
            </a:r>
            <a:r>
              <a:rPr lang="en-US" i="0" baseline="0" dirty="0" smtClean="0"/>
              <a:t>’ tools  - Webinar, Go-to-meetings,  U-Tube,  Skype</a:t>
            </a:r>
          </a:p>
          <a:p>
            <a:pPr lvl="1"/>
            <a:endParaRPr lang="en-US" i="0" baseline="0" dirty="0" smtClean="0"/>
          </a:p>
          <a:p>
            <a:pPr lvl="1"/>
            <a:r>
              <a:rPr lang="en-US" b="1" i="0" baseline="0" dirty="0" smtClean="0"/>
              <a:t>The better we get </a:t>
            </a:r>
            <a:r>
              <a:rPr lang="en-US" b="0" i="0" baseline="0" dirty="0" smtClean="0"/>
              <a:t>using those tools</a:t>
            </a:r>
            <a:r>
              <a:rPr lang="en-US" i="0" baseline="0" dirty="0" smtClean="0"/>
              <a:t>, the </a:t>
            </a:r>
            <a:r>
              <a:rPr lang="en-US" b="1" i="0" baseline="0" dirty="0" smtClean="0"/>
              <a:t>better we can serve </a:t>
            </a:r>
            <a:r>
              <a:rPr lang="en-US" i="0" baseline="0" dirty="0" smtClean="0"/>
              <a:t>members </a:t>
            </a:r>
            <a:r>
              <a:rPr lang="en-US" b="1" i="0" baseline="0" dirty="0" smtClean="0"/>
              <a:t>far removed </a:t>
            </a:r>
            <a:r>
              <a:rPr lang="en-US" i="0" baseline="0" dirty="0" smtClean="0"/>
              <a:t>from where our </a:t>
            </a:r>
            <a:r>
              <a:rPr lang="en-US" b="1" i="0" baseline="0" dirty="0" smtClean="0"/>
              <a:t>squadrons are centered.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HANDOUT # 4  </a:t>
            </a:r>
            <a:r>
              <a:rPr lang="en-US" dirty="0" smtClean="0"/>
              <a:t>YOUR District </a:t>
            </a:r>
            <a:r>
              <a:rPr lang="en-US" dirty="0"/>
              <a:t>Squadrons </a:t>
            </a:r>
            <a:r>
              <a:rPr lang="en-US" dirty="0" smtClean="0"/>
              <a:t> -</a:t>
            </a:r>
            <a:r>
              <a:rPr lang="en-US" i="1" dirty="0"/>
              <a:t> </a:t>
            </a:r>
            <a:r>
              <a:rPr lang="en-US" dirty="0"/>
              <a:t>shows all the Squadron Burgees, so when you are </a:t>
            </a:r>
            <a:r>
              <a:rPr lang="en-US" b="1" dirty="0"/>
              <a:t>out on the water</a:t>
            </a:r>
            <a:r>
              <a:rPr lang="en-US" dirty="0"/>
              <a:t> – and </a:t>
            </a:r>
            <a:r>
              <a:rPr lang="en-US" b="1" dirty="0"/>
              <a:t>see  one </a:t>
            </a:r>
            <a:r>
              <a:rPr lang="en-US" dirty="0"/>
              <a:t>- you’ll know to </a:t>
            </a:r>
            <a:r>
              <a:rPr lang="en-US" b="1" dirty="0"/>
              <a:t>which squadron </a:t>
            </a:r>
            <a:r>
              <a:rPr lang="en-US" dirty="0"/>
              <a:t>the skipper belongs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defRPr/>
            </a:pP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620419" y="8693150"/>
            <a:ext cx="163555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 hr  23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95CBFD4-0C73-4949-AAE0-1B2FE08BB3CC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539750"/>
            <a:ext cx="3886200" cy="29146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435350"/>
            <a:ext cx="5563870" cy="564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District is organized </a:t>
            </a:r>
            <a:r>
              <a:rPr lang="en-US" b="1" dirty="0" smtClean="0"/>
              <a:t>much the same </a:t>
            </a:r>
            <a:r>
              <a:rPr lang="en-US" dirty="0" smtClean="0"/>
              <a:t>as </a:t>
            </a:r>
            <a:r>
              <a:rPr lang="en-US" baseline="0" dirty="0" smtClean="0"/>
              <a:t>squadrons.  </a:t>
            </a:r>
            <a:r>
              <a:rPr lang="en-US" b="1" baseline="0" dirty="0" smtClean="0"/>
              <a:t>Learn </a:t>
            </a:r>
            <a:r>
              <a:rPr lang="en-US" b="0" baseline="0" dirty="0" smtClean="0"/>
              <a:t>the </a:t>
            </a:r>
            <a:r>
              <a:rPr lang="en-US" b="1" baseline="0" dirty="0" smtClean="0"/>
              <a:t>structure </a:t>
            </a:r>
            <a:r>
              <a:rPr lang="en-US" b="0" baseline="0" dirty="0" smtClean="0"/>
              <a:t>of one</a:t>
            </a:r>
            <a:r>
              <a:rPr lang="en-US" baseline="0" dirty="0" smtClean="0"/>
              <a:t>, you’ll </a:t>
            </a:r>
            <a:r>
              <a:rPr lang="en-US" b="1" baseline="0" dirty="0" smtClean="0"/>
              <a:t>know both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Conference</a:t>
            </a:r>
            <a:r>
              <a:rPr lang="en-US" baseline="0" dirty="0" smtClean="0"/>
              <a:t>  is a group representing </a:t>
            </a:r>
            <a:r>
              <a:rPr lang="en-US" b="1" baseline="0" dirty="0" smtClean="0"/>
              <a:t>the membership </a:t>
            </a:r>
            <a:r>
              <a:rPr lang="en-US" baseline="0" dirty="0" smtClean="0"/>
              <a:t>at district and is therefore the </a:t>
            </a:r>
            <a:r>
              <a:rPr lang="en-US" b="1" baseline="0" dirty="0" smtClean="0"/>
              <a:t>ruling body</a:t>
            </a:r>
            <a:r>
              <a:rPr lang="en-US" baseline="0" dirty="0" smtClean="0"/>
              <a:t>. 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General Committees </a:t>
            </a:r>
            <a:r>
              <a:rPr lang="en-US" baseline="0" dirty="0" smtClean="0"/>
              <a:t>are the same 3 as in the squadron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aseline="0" dirty="0" smtClean="0"/>
              <a:t>(</a:t>
            </a:r>
            <a:r>
              <a:rPr lang="en-US" b="1" baseline="0" dirty="0" smtClean="0"/>
              <a:t>Auditing, Nominating, Rules</a:t>
            </a:r>
            <a:r>
              <a:rPr lang="en-US" baseline="0" dirty="0" smtClean="0"/>
              <a:t>).  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Planning</a:t>
            </a:r>
            <a:r>
              <a:rPr lang="en-US" baseline="0" dirty="0" smtClean="0"/>
              <a:t> moved </a:t>
            </a:r>
            <a:r>
              <a:rPr lang="en-US" dirty="0" smtClean="0"/>
              <a:t>from a General Committee 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 a Standing Committee to match the Squadron. </a:t>
            </a:r>
            <a:r>
              <a:rPr lang="en-US" sz="1200" i="1" baseline="0" dirty="0" smtClean="0"/>
              <a:t>(District Model bylaws)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Council </a:t>
            </a:r>
            <a:r>
              <a:rPr lang="en-US" baseline="0" dirty="0" smtClean="0"/>
              <a:t>relates to the squadron ExCom – the body responsible for the </a:t>
            </a:r>
            <a:r>
              <a:rPr lang="en-US" b="1" baseline="0" dirty="0" smtClean="0"/>
              <a:t>Policy, Management &amp; Finances</a:t>
            </a:r>
            <a:r>
              <a:rPr lang="en-US" baseline="0" dirty="0" smtClean="0"/>
              <a:t>. </a:t>
            </a:r>
            <a:r>
              <a:rPr lang="en-US" dirty="0" smtClean="0"/>
              <a:t> </a:t>
            </a:r>
            <a:r>
              <a:rPr lang="en-US" baseline="0" dirty="0" smtClean="0"/>
              <a:t>At district, the </a:t>
            </a:r>
            <a:r>
              <a:rPr lang="en-US" b="1" baseline="0" dirty="0" smtClean="0"/>
              <a:t>council members</a:t>
            </a:r>
            <a:r>
              <a:rPr lang="en-US" baseline="0" dirty="0" smtClean="0"/>
              <a:t> are the 6 bridge officers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(</a:t>
            </a:r>
            <a:r>
              <a:rPr lang="en-US" b="1" baseline="0" dirty="0" smtClean="0"/>
              <a:t>D/C</a:t>
            </a:r>
            <a:r>
              <a:rPr lang="en-US" baseline="0" dirty="0" smtClean="0"/>
              <a:t> 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5 </a:t>
            </a:r>
            <a:r>
              <a:rPr lang="en-US" b="1" baseline="0" dirty="0" err="1" smtClean="0"/>
              <a:t>dept</a:t>
            </a:r>
            <a:r>
              <a:rPr lang="en-US" b="1" baseline="0" dirty="0" smtClean="0"/>
              <a:t> heads</a:t>
            </a:r>
            <a:r>
              <a:rPr lang="en-US" baseline="0" dirty="0" smtClean="0"/>
              <a:t>),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Past D/C</a:t>
            </a:r>
            <a:r>
              <a:rPr lang="en-US" baseline="0" dirty="0" smtClean="0"/>
              <a:t>, 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squadron Cdrs</a:t>
            </a:r>
            <a:r>
              <a:rPr lang="en-US" b="1" dirty="0"/>
              <a:t> 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baseline="0" dirty="0" smtClean="0"/>
              <a:t>There is a </a:t>
            </a:r>
            <a:r>
              <a:rPr lang="en-US" b="1" baseline="0" dirty="0" smtClean="0"/>
              <a:t>difference</a:t>
            </a:r>
            <a:r>
              <a:rPr lang="en-US" b="0" baseline="0" dirty="0" smtClean="0"/>
              <a:t> between the squadron ExCom and District Council.  At district, the </a:t>
            </a:r>
            <a:r>
              <a:rPr lang="en-US" b="1" baseline="0" dirty="0" smtClean="0"/>
              <a:t>3 chairs</a:t>
            </a:r>
            <a:r>
              <a:rPr lang="en-US" b="0" baseline="0" dirty="0" smtClean="0"/>
              <a:t> of the </a:t>
            </a:r>
            <a:r>
              <a:rPr lang="en-US" b="1" baseline="0" dirty="0" smtClean="0"/>
              <a:t>General </a:t>
            </a:r>
            <a:r>
              <a:rPr lang="en-US" b="0" baseline="0" dirty="0" smtClean="0"/>
              <a:t>Committees, are also </a:t>
            </a:r>
            <a:r>
              <a:rPr lang="en-US" b="1" baseline="0" dirty="0" smtClean="0"/>
              <a:t>voting members </a:t>
            </a:r>
            <a:r>
              <a:rPr lang="en-US" b="0" baseline="0" dirty="0" smtClean="0"/>
              <a:t>of the council.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The district </a:t>
            </a:r>
            <a:r>
              <a:rPr lang="en-US" b="1" baseline="0" dirty="0" smtClean="0"/>
              <a:t>Conference voting members </a:t>
            </a:r>
            <a:r>
              <a:rPr lang="en-US" b="0" baseline="0" dirty="0" smtClean="0"/>
              <a:t>are these same </a:t>
            </a:r>
            <a:r>
              <a:rPr lang="en-US" b="1" baseline="0" dirty="0" smtClean="0"/>
              <a:t>Council members</a:t>
            </a:r>
            <a:r>
              <a:rPr lang="en-US" b="0" baseline="0" dirty="0" smtClean="0"/>
              <a:t>, plus all the </a:t>
            </a:r>
            <a:r>
              <a:rPr lang="en-US" b="1" baseline="0" dirty="0" smtClean="0"/>
              <a:t>past D/Cs</a:t>
            </a:r>
            <a:r>
              <a:rPr lang="en-US" b="0" baseline="0" dirty="0" smtClean="0"/>
              <a:t>, and all the </a:t>
            </a:r>
            <a:r>
              <a:rPr lang="en-US" b="1" baseline="0" dirty="0" smtClean="0"/>
              <a:t>delegates</a:t>
            </a:r>
            <a:r>
              <a:rPr lang="en-US" b="0" baseline="0" dirty="0" smtClean="0"/>
              <a:t> from all the squadrons. </a:t>
            </a:r>
            <a:endParaRPr lang="en-US" b="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FAADEA9-2C6E-46B4-BB30-DD24CB6C43E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Take note </a:t>
            </a:r>
            <a:r>
              <a:rPr lang="en-US" baseline="0" dirty="0" smtClean="0"/>
              <a:t>of the job title </a:t>
            </a:r>
            <a:r>
              <a:rPr lang="en-US" b="1" baseline="0" dirty="0" smtClean="0"/>
              <a:t>abbreviation</a:t>
            </a:r>
            <a:r>
              <a:rPr lang="en-US" baseline="0" dirty="0" smtClean="0"/>
              <a:t>s – a </a:t>
            </a:r>
            <a:r>
              <a:rPr lang="en-US" b="1" baseline="0" dirty="0" smtClean="0"/>
              <a:t>D is added </a:t>
            </a:r>
            <a:r>
              <a:rPr lang="en-US" baseline="0" dirty="0" smtClean="0"/>
              <a:t>to squadron abbreviations </a:t>
            </a:r>
            <a:r>
              <a:rPr lang="en-US" b="1" baseline="0" dirty="0" smtClean="0"/>
              <a:t>when referring to district </a:t>
            </a:r>
            <a:r>
              <a:rPr lang="en-US" baseline="0" dirty="0" smtClean="0"/>
              <a:t>bridge officers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we were to look at the abbreviations for the </a:t>
            </a:r>
            <a:r>
              <a:rPr lang="en-US" b="1" baseline="0" dirty="0" smtClean="0"/>
              <a:t>national</a:t>
            </a:r>
            <a:r>
              <a:rPr lang="en-US" baseline="0" dirty="0" smtClean="0"/>
              <a:t>  job titles, we would </a:t>
            </a:r>
            <a:r>
              <a:rPr lang="en-US" b="1" baseline="0" dirty="0" smtClean="0"/>
              <a:t>see an N swapped</a:t>
            </a:r>
            <a:r>
              <a:rPr lang="en-US" b="1" dirty="0" smtClean="0"/>
              <a:t> in </a:t>
            </a:r>
            <a:r>
              <a:rPr lang="en-US" dirty="0" smtClean="0"/>
              <a:t>where the D 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 – leading </a:t>
            </a:r>
            <a:r>
              <a:rPr lang="en-US" b="1" dirty="0" smtClean="0"/>
              <a:t>N = national </a:t>
            </a:r>
            <a:r>
              <a:rPr lang="en-US" dirty="0" smtClean="0"/>
              <a:t>bridge officer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Leading </a:t>
            </a:r>
            <a:r>
              <a:rPr lang="en-US" b="1" dirty="0" smtClean="0"/>
              <a:t>D=  district </a:t>
            </a:r>
            <a:r>
              <a:rPr lang="en-US" dirty="0" smtClean="0"/>
              <a:t>bridge officer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dirty="0" smtClean="0"/>
              <a:t>The committee tasks are similar to those for  squadron committees.</a:t>
            </a:r>
          </a:p>
          <a:p>
            <a:r>
              <a:rPr lang="en-US" b="1" dirty="0" smtClean="0"/>
              <a:t>All</a:t>
            </a:r>
            <a:r>
              <a:rPr lang="en-US" dirty="0" smtClean="0"/>
              <a:t> are described </a:t>
            </a:r>
            <a:r>
              <a:rPr lang="en-US" b="1" dirty="0" smtClean="0"/>
              <a:t>in</a:t>
            </a:r>
            <a:r>
              <a:rPr lang="en-US" dirty="0" smtClean="0"/>
              <a:t> detail in the </a:t>
            </a:r>
            <a:r>
              <a:rPr lang="en-US" b="1" dirty="0" smtClean="0"/>
              <a:t>District Job Descriptions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44219" y="6940550"/>
            <a:ext cx="16002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1 hr 27.5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0DC316-6E5D-4EDB-9CDB-0EB0C17A2305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3089275" cy="23177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130550"/>
            <a:ext cx="556387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There are 2 types of District Meetings.</a:t>
            </a:r>
          </a:p>
          <a:p>
            <a:r>
              <a:rPr lang="en-US" baseline="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Remember - A </a:t>
            </a:r>
            <a:r>
              <a:rPr lang="en-US" b="1" baseline="0" dirty="0" smtClean="0"/>
              <a:t>Council </a:t>
            </a:r>
            <a:r>
              <a:rPr lang="en-US" baseline="0" dirty="0" smtClean="0"/>
              <a:t>meeting at district </a:t>
            </a:r>
            <a:r>
              <a:rPr lang="en-US" b="1" baseline="0" dirty="0" smtClean="0"/>
              <a:t>relates to </a:t>
            </a:r>
            <a:r>
              <a:rPr lang="en-US" baseline="0" dirty="0" smtClean="0"/>
              <a:t>a </a:t>
            </a:r>
            <a:r>
              <a:rPr lang="en-US" b="1" dirty="0" smtClean="0"/>
              <a:t>ExCom</a:t>
            </a:r>
            <a:r>
              <a:rPr lang="en-US" dirty="0" smtClean="0"/>
              <a:t> meeting</a:t>
            </a:r>
            <a:r>
              <a:rPr lang="en-US" baseline="0" dirty="0" smtClean="0"/>
              <a:t> </a:t>
            </a:r>
            <a:r>
              <a:rPr lang="en-US" dirty="0" smtClean="0"/>
              <a:t>at squadron</a:t>
            </a:r>
            <a:r>
              <a:rPr lang="en-US" baseline="0" dirty="0" smtClean="0"/>
              <a:t>.   Due to geography and distances to travel, some districts hold only 2 per year.  In D25 we hold a minimum of 4.   </a:t>
            </a:r>
            <a:r>
              <a:rPr lang="en-US" i="1" baseline="0" dirty="0" smtClean="0"/>
              <a:t>(Note to instructor – Check your district bylaws)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r>
              <a:rPr lang="en-US" baseline="0" dirty="0" smtClean="0"/>
              <a:t>These are </a:t>
            </a:r>
            <a:r>
              <a:rPr lang="en-US" b="1" baseline="0" dirty="0" smtClean="0"/>
              <a:t>working business </a:t>
            </a:r>
            <a:r>
              <a:rPr lang="en-US" baseline="0" dirty="0" smtClean="0"/>
              <a:t>meetings– with a </a:t>
            </a:r>
            <a:r>
              <a:rPr lang="en-US" b="1" baseline="0" dirty="0" smtClean="0"/>
              <a:t>wide range </a:t>
            </a:r>
            <a:r>
              <a:rPr lang="en-US" baseline="0" dirty="0" smtClean="0"/>
              <a:t>of viewpoints.  Some discussions are very interesting, as those in attendance are </a:t>
            </a:r>
            <a:r>
              <a:rPr lang="en-US" b="1" baseline="0" dirty="0" smtClean="0"/>
              <a:t>exposed to different ways</a:t>
            </a:r>
            <a:r>
              <a:rPr lang="en-US" baseline="0" dirty="0" smtClean="0"/>
              <a:t> of seeing things – by people from other squadrons.</a:t>
            </a:r>
          </a:p>
          <a:p>
            <a:endParaRPr lang="en-US" dirty="0"/>
          </a:p>
          <a:p>
            <a:r>
              <a:rPr lang="en-US" dirty="0" smtClean="0"/>
              <a:t>As in --  Why didn’t </a:t>
            </a:r>
            <a:r>
              <a:rPr lang="en-US" b="1" dirty="0" smtClean="0"/>
              <a:t>we think </a:t>
            </a:r>
            <a:r>
              <a:rPr lang="en-US" dirty="0" smtClean="0"/>
              <a:t>of that?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0DC316-6E5D-4EDB-9CDB-0EB0C17A2305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3089275" cy="23177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130550"/>
            <a:ext cx="556387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baseline="0" dirty="0" smtClean="0"/>
              <a:t>Conferences</a:t>
            </a:r>
            <a:r>
              <a:rPr lang="en-US" baseline="0" dirty="0" smtClean="0"/>
              <a:t> relate to full membership meetings</a:t>
            </a:r>
          </a:p>
          <a:p>
            <a:endParaRPr lang="en-US" b="1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Delegates</a:t>
            </a:r>
            <a:r>
              <a:rPr lang="en-US" baseline="0" dirty="0" smtClean="0"/>
              <a:t> from each of the squadrons add to the number of voting members.  Delegates are </a:t>
            </a:r>
            <a:r>
              <a:rPr lang="en-US" b="1" baseline="0" dirty="0" smtClean="0"/>
              <a:t>appointed</a:t>
            </a:r>
            <a:r>
              <a:rPr lang="en-US" baseline="0" dirty="0" smtClean="0"/>
              <a:t> by the squadron </a:t>
            </a:r>
            <a:r>
              <a:rPr lang="en-US" b="1" baseline="0" dirty="0" smtClean="0"/>
              <a:t>Cdrs , </a:t>
            </a:r>
            <a:r>
              <a:rPr lang="en-US" baseline="0" dirty="0" smtClean="0"/>
              <a:t>who </a:t>
            </a:r>
            <a:r>
              <a:rPr lang="en-US" b="1" baseline="0" dirty="0" smtClean="0"/>
              <a:t>submit </a:t>
            </a:r>
            <a:r>
              <a:rPr lang="en-US" baseline="0" dirty="0" smtClean="0"/>
              <a:t>their name to the District Secretary as an </a:t>
            </a:r>
            <a:r>
              <a:rPr lang="en-US" b="1" baseline="0" dirty="0" smtClean="0"/>
              <a:t>authorized voting delegate</a:t>
            </a:r>
            <a:r>
              <a:rPr lang="en-US" baseline="0" dirty="0" smtClean="0"/>
              <a:t>.  </a:t>
            </a:r>
          </a:p>
          <a:p>
            <a:endParaRPr lang="en-US" dirty="0"/>
          </a:p>
          <a:p>
            <a:pPr lvl="1"/>
            <a:r>
              <a:rPr lang="en-US" i="1" dirty="0"/>
              <a:t>(Note to instructor - - check your district bylaws for the rate/number of delegates from the squadrons in your district</a:t>
            </a:r>
            <a:r>
              <a:rPr lang="en-US" i="1" dirty="0" smtClean="0"/>
              <a:t>)</a:t>
            </a:r>
          </a:p>
          <a:p>
            <a:pPr lvl="1"/>
            <a:r>
              <a:rPr lang="en-US" i="1" u="sng" dirty="0" smtClean="0"/>
              <a:t>For District 25:</a:t>
            </a:r>
            <a:endParaRPr lang="en-US" i="1" u="sng" dirty="0"/>
          </a:p>
          <a:p>
            <a:pPr lvl="2"/>
            <a:r>
              <a:rPr lang="en-US" b="1" baseline="0" dirty="0" smtClean="0"/>
              <a:t>??  At the rate of 1 </a:t>
            </a:r>
            <a:r>
              <a:rPr lang="en-US" baseline="0" dirty="0" smtClean="0"/>
              <a:t>per every 25 active squadron members, </a:t>
            </a:r>
            <a:r>
              <a:rPr lang="en-US" b="1" baseline="0" dirty="0" smtClean="0"/>
              <a:t>how many delegates</a:t>
            </a:r>
            <a:r>
              <a:rPr lang="en-US" baseline="0" dirty="0" smtClean="0"/>
              <a:t> should your squadron have at every Conference??  (each squadron gets minimum of 2)</a:t>
            </a:r>
          </a:p>
          <a:p>
            <a:endParaRPr lang="en-US" sz="1400" b="0" dirty="0" smtClean="0"/>
          </a:p>
          <a:p>
            <a:pPr marL="285750" lvl="1" indent="-285750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Spring Conference </a:t>
            </a:r>
            <a:r>
              <a:rPr lang="en-US" baseline="0" dirty="0" smtClean="0"/>
              <a:t>is when D25 holds </a:t>
            </a:r>
            <a:r>
              <a:rPr lang="en-US" b="1" baseline="0" dirty="0" smtClean="0"/>
              <a:t>elections</a:t>
            </a:r>
            <a:r>
              <a:rPr lang="en-US" baseline="0" dirty="0" smtClean="0"/>
              <a:t> and conduct the COW.   </a:t>
            </a:r>
            <a:r>
              <a:rPr lang="en-US" dirty="0" smtClean="0"/>
              <a:t>(</a:t>
            </a:r>
            <a:r>
              <a:rPr lang="en-US" i="1" dirty="0"/>
              <a:t>Note to instructor - Check bylaws  - some </a:t>
            </a:r>
            <a:r>
              <a:rPr lang="en-US" i="1" dirty="0" smtClean="0"/>
              <a:t>districts do </a:t>
            </a:r>
            <a:r>
              <a:rPr lang="en-US" i="1" dirty="0"/>
              <a:t>this at </a:t>
            </a:r>
            <a:r>
              <a:rPr lang="en-US" i="1" dirty="0" smtClean="0"/>
              <a:t>Fall Conference)</a:t>
            </a:r>
            <a:endParaRPr lang="en-US" baseline="0" dirty="0" smtClean="0"/>
          </a:p>
          <a:p>
            <a:endParaRPr lang="en-US" b="1" dirty="0"/>
          </a:p>
          <a:p>
            <a:pPr lvl="1"/>
            <a:r>
              <a:rPr lang="en-US" b="1" baseline="0" dirty="0" smtClean="0"/>
              <a:t>Fall Conference </a:t>
            </a:r>
            <a:r>
              <a:rPr lang="en-US" baseline="0" dirty="0" smtClean="0"/>
              <a:t>is when D25  </a:t>
            </a:r>
            <a:r>
              <a:rPr lang="en-US" b="1" baseline="0" dirty="0" smtClean="0"/>
              <a:t>adopts the budget   </a:t>
            </a:r>
            <a:r>
              <a:rPr lang="en-US" b="0" baseline="0" dirty="0" smtClean="0"/>
              <a:t>(</a:t>
            </a:r>
            <a:r>
              <a:rPr lang="en-US" i="1" baseline="0" dirty="0" smtClean="0"/>
              <a:t>Note to instructor - </a:t>
            </a:r>
            <a:r>
              <a:rPr lang="en-US" b="0" i="1" baseline="0" dirty="0" smtClean="0"/>
              <a:t>Check bylaws  - some districts  do this at Spring Conference)</a:t>
            </a:r>
          </a:p>
          <a:p>
            <a:pPr lvl="1"/>
            <a:endParaRPr lang="en-US" i="1" baseline="0" dirty="0" smtClean="0"/>
          </a:p>
          <a:p>
            <a:pPr lvl="1"/>
            <a:r>
              <a:rPr lang="en-US" baseline="0" dirty="0" smtClean="0"/>
              <a:t>Due to the heavy emphasis on </a:t>
            </a:r>
            <a:r>
              <a:rPr lang="en-US" b="1" baseline="0" dirty="0" smtClean="0"/>
              <a:t>educational</a:t>
            </a:r>
            <a:r>
              <a:rPr lang="en-US" baseline="0" dirty="0" smtClean="0"/>
              <a:t> matters and seminars, it is often called the “educational conference”.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43551" y="8312150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 30 mins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b="1" dirty="0" smtClean="0"/>
              <a:t>speaking</a:t>
            </a:r>
            <a:r>
              <a:rPr lang="en-US" b="1" baseline="0" dirty="0" smtClean="0"/>
              <a:t> of District Meetings</a:t>
            </a:r>
            <a:r>
              <a:rPr lang="en-US" baseline="0" dirty="0" smtClean="0"/>
              <a:t>, h</a:t>
            </a:r>
            <a:r>
              <a:rPr lang="en-US" dirty="0" smtClean="0"/>
              <a:t>ere’s a personal opinion, shared by thousands of others.</a:t>
            </a:r>
          </a:p>
          <a:p>
            <a:endParaRPr lang="en-US" dirty="0" smtClean="0"/>
          </a:p>
          <a:p>
            <a:r>
              <a:rPr lang="en-US" dirty="0" smtClean="0"/>
              <a:t>District conferences can be </a:t>
            </a:r>
            <a:r>
              <a:rPr lang="en-US" b="1" dirty="0" smtClean="0"/>
              <a:t>a happening place to be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social events </a:t>
            </a:r>
            <a:r>
              <a:rPr lang="en-US" dirty="0" smtClean="0"/>
              <a:t>give us a chance to meet &amp;</a:t>
            </a:r>
            <a:r>
              <a:rPr lang="en-US" baseline="0" dirty="0" smtClean="0"/>
              <a:t> greet members of other squadrons who may have a different </a:t>
            </a:r>
            <a:r>
              <a:rPr lang="en-US" b="1" baseline="0" dirty="0" smtClean="0"/>
              <a:t>(better?) approach.</a:t>
            </a:r>
            <a:r>
              <a:rPr lang="en-US" baseline="0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Training seminars </a:t>
            </a:r>
            <a:r>
              <a:rPr lang="en-US" dirty="0" smtClean="0"/>
              <a:t>are great for Bridge members &amp; Committee Chairs, and often</a:t>
            </a:r>
            <a:r>
              <a:rPr lang="en-US" baseline="0" dirty="0" smtClean="0"/>
              <a:t> </a:t>
            </a:r>
            <a:r>
              <a:rPr lang="en-US" dirty="0" smtClean="0"/>
              <a:t>the officer reports are informative 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Attention – all you squadron bridge officers</a:t>
            </a:r>
            <a:r>
              <a:rPr lang="en-US" dirty="0" smtClean="0"/>
              <a:t>, including all 5 department Heads, and </a:t>
            </a:r>
            <a:r>
              <a:rPr lang="en-US" b="1" dirty="0" smtClean="0"/>
              <a:t>committee chairs  -- you </a:t>
            </a:r>
            <a:r>
              <a:rPr lang="en-US" dirty="0" smtClean="0"/>
              <a:t>should participate as much as possible.  Meet &amp;</a:t>
            </a:r>
            <a:r>
              <a:rPr lang="en-US" baseline="0" dirty="0" smtClean="0"/>
              <a:t> greet members from other squadrons – </a:t>
            </a:r>
            <a:r>
              <a:rPr lang="en-US" b="1" baseline="0" dirty="0" smtClean="0"/>
              <a:t>share your good ideas</a:t>
            </a:r>
            <a:r>
              <a:rPr lang="en-US" baseline="0" dirty="0" smtClean="0"/>
              <a:t> – learn theirs.  </a:t>
            </a:r>
          </a:p>
          <a:p>
            <a:endParaRPr lang="en-US" dirty="0"/>
          </a:p>
          <a:p>
            <a:r>
              <a:rPr lang="en-US" baseline="0" dirty="0" smtClean="0"/>
              <a:t>Maybe </a:t>
            </a:r>
            <a:r>
              <a:rPr lang="en-US" b="1" baseline="0" dirty="0" smtClean="0"/>
              <a:t>they have </a:t>
            </a:r>
            <a:r>
              <a:rPr lang="en-US" baseline="0" dirty="0" smtClean="0"/>
              <a:t>a better approach, maybe </a:t>
            </a:r>
            <a:r>
              <a:rPr lang="en-US" b="1" baseline="0" dirty="0" smtClean="0"/>
              <a:t>you</a:t>
            </a:r>
            <a:r>
              <a:rPr lang="en-US" b="1" dirty="0" smtClean="0"/>
              <a:t> have.  </a:t>
            </a:r>
            <a:r>
              <a:rPr lang="en-US" dirty="0" smtClean="0"/>
              <a:t>The more  we </a:t>
            </a:r>
            <a:r>
              <a:rPr lang="en-US" b="1" dirty="0" smtClean="0"/>
              <a:t>stand together </a:t>
            </a:r>
            <a:r>
              <a:rPr lang="en-US" dirty="0" smtClean="0"/>
              <a:t>– the stronger we are.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44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Here’s the </a:t>
            </a:r>
            <a:r>
              <a:rPr lang="en-US" baseline="0" dirty="0" smtClean="0"/>
              <a:t>District flag</a:t>
            </a:r>
            <a:r>
              <a:rPr lang="en-US" dirty="0" smtClean="0"/>
              <a:t>  f</a:t>
            </a:r>
            <a:r>
              <a:rPr lang="en-US" baseline="0" dirty="0" smtClean="0"/>
              <a:t>or D25</a:t>
            </a:r>
          </a:p>
          <a:p>
            <a:pPr lvl="1"/>
            <a:r>
              <a:rPr lang="en-US" i="1" dirty="0"/>
              <a:t>(note to instructor – </a:t>
            </a:r>
            <a:r>
              <a:rPr lang="en-US" i="1" dirty="0" smtClean="0"/>
              <a:t>you’ll want to swap this out  for </a:t>
            </a:r>
            <a:r>
              <a:rPr lang="en-US" i="1" dirty="0"/>
              <a:t>a picture of your district </a:t>
            </a:r>
            <a:r>
              <a:rPr lang="en-US" i="1" dirty="0" smtClean="0"/>
              <a:t>flag &amp; tell your members about its design / heraldry)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lvl="1"/>
            <a:r>
              <a:rPr lang="en-US" b="1" baseline="0" dirty="0" smtClean="0"/>
              <a:t>For D25</a:t>
            </a:r>
            <a:r>
              <a:rPr lang="en-US" b="1" dirty="0" smtClean="0"/>
              <a:t> Flag</a:t>
            </a:r>
            <a:r>
              <a:rPr lang="en-US" dirty="0" smtClean="0"/>
              <a:t>:  </a:t>
            </a:r>
            <a:r>
              <a:rPr lang="en-US" baseline="0" dirty="0" smtClean="0"/>
              <a:t>  The arc over the 25 represents all but the most southern points  of a compass circle and is formed from Cardinal &amp; inter-Cardinal points of a compass, to indicate D25’s northern California geography.  The Golden Gate Bridge is iconic for the area.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100" i="1" dirty="0"/>
          </a:p>
          <a:p>
            <a:r>
              <a:rPr lang="en-US" sz="1100" i="1" baseline="0" dirty="0" smtClean="0"/>
              <a:t>	</a:t>
            </a:r>
            <a:endParaRPr lang="en-US" baseline="0" dirty="0" smtClean="0"/>
          </a:p>
          <a:p>
            <a:r>
              <a:rPr lang="en-US" baseline="0" dirty="0" smtClean="0"/>
              <a:t>Now on to our National Organization - - - </a:t>
            </a:r>
            <a:r>
              <a:rPr lang="en-US" b="1" baseline="0" dirty="0" smtClean="0"/>
              <a:t>Who </a:t>
            </a:r>
            <a:r>
              <a:rPr lang="en-US" b="1" u="sng" baseline="0" dirty="0" smtClean="0"/>
              <a:t>are </a:t>
            </a:r>
            <a:r>
              <a:rPr lang="en-US" b="1" baseline="0" dirty="0" smtClean="0"/>
              <a:t>those people</a:t>
            </a:r>
            <a:r>
              <a:rPr lang="en-US" baseline="0" dirty="0" smtClean="0"/>
              <a:t>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8264" y="7169150"/>
            <a:ext cx="1981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1 hr  32.5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623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3E599CF-19DC-49A1-BDF1-512B8726627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5013" y="463550"/>
            <a:ext cx="4343400" cy="32575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816350"/>
            <a:ext cx="57150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Who’s on it ?   </a:t>
            </a:r>
            <a:r>
              <a:rPr lang="en-US" b="1" dirty="0" smtClean="0"/>
              <a:t>Squadron</a:t>
            </a:r>
            <a:r>
              <a:rPr lang="en-US" b="1" baseline="0" dirty="0" smtClean="0"/>
              <a:t> members one and all !!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National</a:t>
            </a:r>
            <a:r>
              <a:rPr lang="en-US" dirty="0" smtClean="0"/>
              <a:t> </a:t>
            </a:r>
            <a:r>
              <a:rPr lang="en-US" b="1" dirty="0" smtClean="0"/>
              <a:t>Bridge</a:t>
            </a:r>
            <a:r>
              <a:rPr lang="en-US" baseline="0" dirty="0" smtClean="0"/>
              <a:t> members and all the </a:t>
            </a:r>
            <a:r>
              <a:rPr lang="en-US" b="1" u="sng" baseline="0" dirty="0" smtClean="0"/>
              <a:t>members</a:t>
            </a:r>
            <a:r>
              <a:rPr lang="en-US" baseline="0" dirty="0" smtClean="0"/>
              <a:t> of the 2 Generals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District</a:t>
            </a:r>
            <a:r>
              <a:rPr lang="en-US" baseline="0" dirty="0" smtClean="0"/>
              <a:t> Commanders &amp; DEOs  &amp; </a:t>
            </a:r>
            <a:r>
              <a:rPr lang="en-US" b="1" baseline="0" dirty="0" smtClean="0"/>
              <a:t>Squadron</a:t>
            </a:r>
            <a:r>
              <a:rPr lang="en-US" baseline="0" dirty="0" smtClean="0"/>
              <a:t> Cdrs  (</a:t>
            </a:r>
            <a:r>
              <a:rPr lang="en-US" i="1" baseline="0" dirty="0" smtClean="0"/>
              <a:t>so your District &amp; Squadron is represented)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baseline="0" dirty="0" smtClean="0"/>
              <a:t>P/C/C &amp; P/V/C a</a:t>
            </a:r>
            <a:r>
              <a:rPr lang="en-US" baseline="0" dirty="0" smtClean="0"/>
              <a:t>nd </a:t>
            </a:r>
            <a:r>
              <a:rPr lang="en-US" b="1" baseline="0" dirty="0" smtClean="0"/>
              <a:t>also </a:t>
            </a:r>
            <a:r>
              <a:rPr lang="en-US" baseline="0" dirty="0" smtClean="0"/>
              <a:t>any member who has earned </a:t>
            </a:r>
            <a:r>
              <a:rPr lang="en-US" b="1" baseline="0" dirty="0" smtClean="0"/>
              <a:t>50 merit mark</a:t>
            </a:r>
            <a:r>
              <a:rPr lang="en-US" baseline="0" dirty="0" smtClean="0"/>
              <a:t>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And </a:t>
            </a:r>
            <a:r>
              <a:rPr lang="en-US" b="1" baseline="0" dirty="0" smtClean="0"/>
              <a:t>finally</a:t>
            </a:r>
            <a:r>
              <a:rPr lang="en-US" baseline="0" dirty="0" smtClean="0"/>
              <a:t>, there are the </a:t>
            </a:r>
            <a:r>
              <a:rPr lang="en-US" b="1" baseline="0" dirty="0" smtClean="0"/>
              <a:t>elected General members </a:t>
            </a:r>
            <a:r>
              <a:rPr lang="en-US" baseline="0" dirty="0" smtClean="0"/>
              <a:t>(1 for each 600 members of USPS)  and the </a:t>
            </a:r>
            <a:r>
              <a:rPr lang="en-US" b="1" baseline="0" dirty="0" smtClean="0"/>
              <a:t>Squadron delegates </a:t>
            </a:r>
            <a:r>
              <a:rPr lang="en-US" baseline="0" dirty="0" smtClean="0"/>
              <a:t>(1 per each of that squadrons 100 members) -- -- </a:t>
            </a:r>
            <a:r>
              <a:rPr lang="en-US" b="1" baseline="0" dirty="0" smtClean="0"/>
              <a:t>??</a:t>
            </a:r>
            <a:r>
              <a:rPr lang="en-US" b="1" dirty="0" smtClean="0"/>
              <a:t>  Do you know who </a:t>
            </a:r>
            <a:r>
              <a:rPr lang="en-US" dirty="0" smtClean="0"/>
              <a:t>the General Member(s) for your district geography is/are??   Often listed in District roster 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If any of your squadron </a:t>
            </a:r>
            <a:r>
              <a:rPr lang="en-US" b="1" baseline="0" dirty="0" smtClean="0"/>
              <a:t>members attend </a:t>
            </a:r>
            <a:r>
              <a:rPr lang="en-US" baseline="0" dirty="0" smtClean="0"/>
              <a:t>the GB meetings and are not voting members already, they should </a:t>
            </a:r>
            <a:r>
              <a:rPr lang="en-US" b="1" baseline="0" dirty="0" smtClean="0"/>
              <a:t>apply</a:t>
            </a:r>
            <a:r>
              <a:rPr lang="en-US" b="1" dirty="0" smtClean="0"/>
              <a:t> to </a:t>
            </a:r>
            <a:r>
              <a:rPr lang="en-US" b="1" baseline="0" dirty="0" smtClean="0"/>
              <a:t>be appointed as a delegate</a:t>
            </a:r>
            <a:r>
              <a:rPr lang="en-US" baseline="0" dirty="0" smtClean="0"/>
              <a:t>. The Cdr can certify that person as a  voting delegate.   </a:t>
            </a:r>
            <a:r>
              <a:rPr lang="en-US" b="1" baseline="0" dirty="0" smtClean="0"/>
              <a:t>If the Cdr </a:t>
            </a:r>
            <a:r>
              <a:rPr lang="en-US" baseline="0" dirty="0" smtClean="0"/>
              <a:t>cannot attend, an </a:t>
            </a:r>
            <a:r>
              <a:rPr lang="en-US" b="1" baseline="0" dirty="0" smtClean="0"/>
              <a:t>alternate can also be designated</a:t>
            </a:r>
            <a:r>
              <a:rPr lang="en-US" baseline="0" dirty="0" smtClean="0"/>
              <a:t>, and that too, needs </a:t>
            </a:r>
            <a:r>
              <a:rPr lang="en-US" b="1" baseline="0" dirty="0" smtClean="0"/>
              <a:t>a signed authorization </a:t>
            </a:r>
            <a:r>
              <a:rPr lang="en-US" baseline="0" dirty="0" smtClean="0"/>
              <a:t>form from the Cdr.  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4219" y="4242583"/>
            <a:ext cx="5563870" cy="5212567"/>
          </a:xfrm>
        </p:spPr>
        <p:txBody>
          <a:bodyPr/>
          <a:lstStyle/>
          <a:p>
            <a:r>
              <a:rPr lang="en-US" dirty="0" smtClean="0"/>
              <a:t>These photos are from 2015 </a:t>
            </a:r>
            <a:r>
              <a:rPr lang="en-US" dirty="0"/>
              <a:t>GB in San </a:t>
            </a:r>
            <a:r>
              <a:rPr lang="en-US" dirty="0" smtClean="0"/>
              <a:t>Diego.   </a:t>
            </a:r>
            <a:r>
              <a:rPr lang="en-US" b="1" dirty="0" smtClean="0"/>
              <a:t>All </a:t>
            </a:r>
            <a:r>
              <a:rPr lang="en-US" dirty="0" smtClean="0"/>
              <a:t>of </a:t>
            </a:r>
            <a:r>
              <a:rPr lang="en-US" b="0" dirty="0" smtClean="0"/>
              <a:t>these folks </a:t>
            </a:r>
            <a:r>
              <a:rPr lang="en-US" dirty="0" smtClean="0"/>
              <a:t>are </a:t>
            </a:r>
            <a:r>
              <a:rPr lang="en-US" b="1" dirty="0" smtClean="0"/>
              <a:t>squadron members</a:t>
            </a:r>
            <a:r>
              <a:rPr lang="en-US" dirty="0" smtClean="0"/>
              <a:t>, many </a:t>
            </a:r>
            <a:r>
              <a:rPr lang="en-US" b="1" dirty="0" smtClean="0"/>
              <a:t>not only attending </a:t>
            </a:r>
            <a:r>
              <a:rPr lang="en-US" dirty="0" smtClean="0"/>
              <a:t>the meeting, but </a:t>
            </a:r>
            <a:r>
              <a:rPr lang="en-US" b="1" dirty="0" smtClean="0"/>
              <a:t>serving</a:t>
            </a:r>
            <a:r>
              <a:rPr lang="en-US" dirty="0" smtClean="0"/>
              <a:t> at the</a:t>
            </a:r>
            <a:r>
              <a:rPr lang="en-US" baseline="0" dirty="0" smtClean="0"/>
              <a:t> national level as well.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different colored </a:t>
            </a:r>
            <a:r>
              <a:rPr lang="en-US" b="0" baseline="0" dirty="0" smtClean="0"/>
              <a:t>voting </a:t>
            </a:r>
            <a:r>
              <a:rPr lang="en-US" b="1" baseline="0" dirty="0" smtClean="0"/>
              <a:t>cards </a:t>
            </a:r>
            <a:r>
              <a:rPr lang="en-US" baseline="0" dirty="0" smtClean="0"/>
              <a:t>represent the various voting groups.  For example, here the </a:t>
            </a:r>
            <a:r>
              <a:rPr lang="en-US" b="1" baseline="0" dirty="0" smtClean="0"/>
              <a:t>purple</a:t>
            </a:r>
            <a:r>
              <a:rPr lang="en-US" baseline="0" dirty="0" smtClean="0"/>
              <a:t> cards were for  </a:t>
            </a:r>
            <a:r>
              <a:rPr lang="en-US" b="1" baseline="0" dirty="0" smtClean="0"/>
              <a:t>squadron Cdrs </a:t>
            </a:r>
            <a:r>
              <a:rPr lang="en-US" baseline="0" dirty="0" smtClean="0"/>
              <a:t>or their alternate.  Squadron </a:t>
            </a:r>
            <a:r>
              <a:rPr lang="en-US" b="1" baseline="0" dirty="0" smtClean="0"/>
              <a:t>delegates</a:t>
            </a:r>
            <a:r>
              <a:rPr lang="en-US" baseline="0" dirty="0" smtClean="0"/>
              <a:t>  got a different color,  </a:t>
            </a:r>
            <a:r>
              <a:rPr lang="en-US" b="1" baseline="0" dirty="0" smtClean="0"/>
              <a:t>District Cdrs </a:t>
            </a:r>
            <a:r>
              <a:rPr lang="en-US" baseline="0" dirty="0" smtClean="0"/>
              <a:t>yet another.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="1" baseline="0" dirty="0" smtClean="0"/>
              <a:t>It’s important </a:t>
            </a:r>
            <a:r>
              <a:rPr lang="en-US" baseline="0" dirty="0" smtClean="0"/>
              <a:t>that your squadron get </a:t>
            </a:r>
            <a:r>
              <a:rPr lang="en-US" b="1" baseline="0" dirty="0" smtClean="0"/>
              <a:t>full voice </a:t>
            </a:r>
            <a:r>
              <a:rPr lang="en-US" baseline="0" dirty="0" smtClean="0"/>
              <a:t>at these meetings, and the National </a:t>
            </a:r>
            <a:r>
              <a:rPr lang="en-US" b="1" baseline="0" dirty="0" smtClean="0"/>
              <a:t>Secretary</a:t>
            </a:r>
            <a:r>
              <a:rPr lang="en-US" baseline="0" dirty="0" smtClean="0"/>
              <a:t> made a </a:t>
            </a:r>
            <a:r>
              <a:rPr lang="en-US" b="1" baseline="0" dirty="0" smtClean="0"/>
              <a:t>request</a:t>
            </a:r>
            <a:r>
              <a:rPr lang="en-US" baseline="0" dirty="0" smtClean="0"/>
              <a:t> at this very meeting.  “Cdrs – please </a:t>
            </a:r>
            <a:r>
              <a:rPr lang="en-US" b="1" baseline="0" dirty="0" smtClean="0"/>
              <a:t>appoint delegates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report  their</a:t>
            </a:r>
            <a:r>
              <a:rPr lang="en-US" b="1" dirty="0" smtClean="0"/>
              <a:t> name (s) </a:t>
            </a:r>
            <a:r>
              <a:rPr lang="en-US" b="0" baseline="0" dirty="0" smtClean="0"/>
              <a:t>to</a:t>
            </a:r>
            <a:r>
              <a:rPr lang="en-US" b="1" baseline="0" dirty="0" smtClean="0"/>
              <a:t> </a:t>
            </a:r>
            <a:r>
              <a:rPr lang="en-US" baseline="0" dirty="0" smtClean="0"/>
              <a:t>N/Secy, so we can </a:t>
            </a:r>
            <a:r>
              <a:rPr lang="en-US" b="1" baseline="0" dirty="0" smtClean="0"/>
              <a:t>give them voting cards.”    </a:t>
            </a:r>
            <a:r>
              <a:rPr lang="en-US" b="0" baseline="0" dirty="0" smtClean="0"/>
              <a:t>He said, </a:t>
            </a:r>
            <a:r>
              <a:rPr lang="en-US" b="1" dirty="0"/>
              <a:t> </a:t>
            </a:r>
            <a:r>
              <a:rPr lang="en-US" b="1" dirty="0" smtClean="0"/>
              <a:t>“The  </a:t>
            </a:r>
            <a:r>
              <a:rPr lang="en-US" b="1" dirty="0"/>
              <a:t># </a:t>
            </a:r>
            <a:r>
              <a:rPr lang="en-US" dirty="0"/>
              <a:t>of </a:t>
            </a:r>
            <a:r>
              <a:rPr lang="en-US" b="1" dirty="0" smtClean="0"/>
              <a:t>delegates  </a:t>
            </a:r>
            <a:r>
              <a:rPr lang="en-US" dirty="0" smtClean="0"/>
              <a:t> is a factor in determining a</a:t>
            </a:r>
            <a:r>
              <a:rPr lang="en-US" baseline="0" dirty="0" smtClean="0"/>
              <a:t> </a:t>
            </a:r>
            <a:r>
              <a:rPr lang="en-US" b="1" baseline="0" dirty="0" smtClean="0"/>
              <a:t>quorum</a:t>
            </a:r>
            <a:r>
              <a:rPr lang="en-US" dirty="0" smtClean="0"/>
              <a:t>.”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(If you are curious – quorum calculation is </a:t>
            </a:r>
            <a:r>
              <a:rPr lang="en-US" b="1" baseline="0" dirty="0" smtClean="0"/>
              <a:t>spelled out </a:t>
            </a:r>
            <a:r>
              <a:rPr lang="en-US" baseline="0" dirty="0" smtClean="0"/>
              <a:t>in </a:t>
            </a:r>
            <a:r>
              <a:rPr lang="en-US" b="1" baseline="0" dirty="0" smtClean="0"/>
              <a:t>USPS Bylaws</a:t>
            </a:r>
            <a:r>
              <a:rPr lang="en-US" baseline="0" dirty="0" smtClean="0"/>
              <a:t>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r>
              <a:rPr lang="en-US" b="0" baseline="0" dirty="0" smtClean="0"/>
              <a:t>Remember - </a:t>
            </a:r>
            <a:r>
              <a:rPr lang="en-US" b="1" baseline="0" dirty="0" smtClean="0"/>
              <a:t>N/Secy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supplies a form </a:t>
            </a:r>
            <a:r>
              <a:rPr lang="en-US" b="0" baseline="0" dirty="0" smtClean="0"/>
              <a:t>to every Cdr – fill it out send it back.  Form is not only for </a:t>
            </a:r>
            <a:r>
              <a:rPr lang="en-US" b="1" baseline="0" dirty="0" smtClean="0"/>
              <a:t>an alternate for yourself</a:t>
            </a:r>
            <a:r>
              <a:rPr lang="en-US" b="0" baseline="0" dirty="0" smtClean="0"/>
              <a:t>,  if you are unable to attend, but also for your </a:t>
            </a:r>
            <a:r>
              <a:rPr lang="en-US" b="1" baseline="0" dirty="0" smtClean="0"/>
              <a:t>squadron delegates</a:t>
            </a:r>
            <a:r>
              <a:rPr lang="en-US" b="0" baseline="0" dirty="0" smtClean="0"/>
              <a:t>. </a:t>
            </a:r>
            <a:r>
              <a:rPr lang="en-US" dirty="0"/>
              <a:t>Forms are also </a:t>
            </a:r>
            <a:r>
              <a:rPr lang="en-US" b="1" dirty="0"/>
              <a:t>in the Cdr’s KITS </a:t>
            </a:r>
            <a:r>
              <a:rPr lang="en-US" dirty="0"/>
              <a:t>– find on LDCom website</a:t>
            </a:r>
          </a:p>
          <a:p>
            <a:endParaRPr lang="en-US" baseline="0" dirty="0" smtClean="0"/>
          </a:p>
          <a:p>
            <a:r>
              <a:rPr lang="en-US" sz="1000" i="1" baseline="0" dirty="0" smtClean="0"/>
              <a:t>(photos taken by National photographer </a:t>
            </a:r>
            <a:r>
              <a:rPr lang="en-US" sz="1000" dirty="0"/>
              <a:t>Steve D. Erickson, </a:t>
            </a:r>
            <a:r>
              <a:rPr lang="en-US" sz="1000" u="sng" dirty="0"/>
              <a:t>JN</a:t>
            </a:r>
            <a:r>
              <a:rPr lang="en-US" sz="1000" i="1" baseline="0" dirty="0" smtClean="0"/>
              <a:t> )</a:t>
            </a:r>
            <a:r>
              <a:rPr lang="en-US" sz="1000" dirty="0" smtClean="0"/>
              <a:t> 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681" y="8786444"/>
            <a:ext cx="143113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 hr 36  mins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73542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As we</a:t>
            </a:r>
            <a:r>
              <a:rPr lang="en-US" b="1" baseline="0" dirty="0" smtClean="0"/>
              <a:t> </a:t>
            </a:r>
            <a:r>
              <a:rPr lang="en-US" baseline="0" dirty="0" smtClean="0"/>
              <a:t>have </a:t>
            </a:r>
            <a:r>
              <a:rPr lang="en-US" b="1" baseline="0" dirty="0" smtClean="0"/>
              <a:t>seen so far </a:t>
            </a:r>
            <a:r>
              <a:rPr lang="en-US" baseline="0" dirty="0" smtClean="0"/>
              <a:t>- -  there are </a:t>
            </a:r>
            <a:r>
              <a:rPr lang="en-US" b="1" baseline="0" dirty="0" smtClean="0"/>
              <a:t>many </a:t>
            </a:r>
            <a:r>
              <a:rPr lang="en-US" baseline="0" dirty="0" smtClean="0"/>
              <a:t>different opportunities - -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1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1D37F31-EE91-4217-B560-2AD07A4DDD3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USPS has a </a:t>
            </a:r>
            <a:r>
              <a:rPr lang="en-US" b="1" dirty="0"/>
              <a:t>rich history </a:t>
            </a:r>
            <a:r>
              <a:rPr lang="en-US" dirty="0"/>
              <a:t>of service to our country and to its members</a:t>
            </a:r>
          </a:p>
          <a:p>
            <a:r>
              <a:rPr lang="en-US" dirty="0"/>
              <a:t>It all started back in 1913 with a bunch of </a:t>
            </a:r>
            <a:r>
              <a:rPr lang="en-US" b="1" dirty="0"/>
              <a:t>those new-fangled boats </a:t>
            </a:r>
            <a:r>
              <a:rPr lang="en-US" dirty="0"/>
              <a:t>that didn’t use sails.  They called them ‘powerboats’</a:t>
            </a:r>
          </a:p>
          <a:p>
            <a:pPr marL="342020" indent="-342020">
              <a:buFontTx/>
              <a:buChar char="•"/>
            </a:pPr>
            <a:r>
              <a:rPr lang="en-US" dirty="0"/>
              <a:t>In 1914 USPS was </a:t>
            </a:r>
            <a:r>
              <a:rPr lang="en-US" b="1" dirty="0"/>
              <a:t>officially founded </a:t>
            </a:r>
            <a:r>
              <a:rPr lang="en-US" dirty="0"/>
              <a:t>as a separate organization</a:t>
            </a:r>
          </a:p>
          <a:p>
            <a:pPr marL="342020" indent="-342020">
              <a:buFontTx/>
              <a:buChar char="•"/>
            </a:pPr>
            <a:r>
              <a:rPr lang="en-US" b="1" dirty="0" smtClean="0"/>
              <a:t>A milestone</a:t>
            </a:r>
            <a:r>
              <a:rPr lang="en-US" dirty="0" smtClean="0"/>
              <a:t> after </a:t>
            </a:r>
            <a:r>
              <a:rPr lang="en-US" dirty="0"/>
              <a:t>WWII, </a:t>
            </a:r>
            <a:r>
              <a:rPr lang="en-US" b="1" dirty="0" smtClean="0"/>
              <a:t>headquarters</a:t>
            </a:r>
            <a:r>
              <a:rPr lang="en-US" dirty="0" smtClean="0"/>
              <a:t>  were set up in </a:t>
            </a:r>
            <a:r>
              <a:rPr lang="en-US" dirty="0"/>
              <a:t>New Jersey, and </a:t>
            </a:r>
            <a:r>
              <a:rPr lang="en-US" b="1" dirty="0" smtClean="0"/>
              <a:t>district </a:t>
            </a:r>
            <a:r>
              <a:rPr lang="en-US" b="1" dirty="0"/>
              <a:t>level</a:t>
            </a:r>
            <a:r>
              <a:rPr lang="en-US" dirty="0"/>
              <a:t> </a:t>
            </a:r>
            <a:r>
              <a:rPr lang="en-US" dirty="0" smtClean="0"/>
              <a:t>was developed to </a:t>
            </a:r>
            <a:r>
              <a:rPr lang="en-US" dirty="0"/>
              <a:t>serve as liaison to the squadrons</a:t>
            </a:r>
            <a:r>
              <a:rPr lang="en-US" dirty="0" smtClean="0"/>
              <a:t>.   </a:t>
            </a:r>
            <a:endParaRPr lang="en-US" dirty="0"/>
          </a:p>
          <a:p>
            <a:pPr marL="342020" indent="-342020">
              <a:buFontTx/>
              <a:buChar char="•"/>
            </a:pPr>
            <a:r>
              <a:rPr lang="en-US" dirty="0" smtClean="0"/>
              <a:t>Another milestone --- In </a:t>
            </a:r>
            <a:r>
              <a:rPr lang="en-US" dirty="0"/>
              <a:t>November of 1982, after years of discussion, the </a:t>
            </a:r>
            <a:r>
              <a:rPr lang="en-US" b="1" dirty="0"/>
              <a:t>all-male</a:t>
            </a:r>
            <a:r>
              <a:rPr lang="en-US" dirty="0"/>
              <a:t> organization voted to </a:t>
            </a:r>
            <a:r>
              <a:rPr lang="en-US" b="1" dirty="0"/>
              <a:t>admit women </a:t>
            </a:r>
            <a:r>
              <a:rPr lang="en-US" dirty="0"/>
              <a:t>members for the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  <a:r>
              <a:rPr lang="en-US" dirty="0" smtClean="0"/>
              <a:t>.  </a:t>
            </a:r>
          </a:p>
          <a:p>
            <a:pPr marL="0" indent="0">
              <a:buFontTx/>
              <a:buNone/>
            </a:pPr>
            <a:r>
              <a:rPr lang="en-US" dirty="0" smtClean="0"/>
              <a:t>  </a:t>
            </a:r>
          </a:p>
          <a:p>
            <a:pPr marL="338138">
              <a:buFontTx/>
              <a:buNone/>
            </a:pPr>
            <a:r>
              <a:rPr lang="en-US" i="1" dirty="0" smtClean="0"/>
              <a:t>(Long before the folks  at Augusta </a:t>
            </a:r>
            <a:r>
              <a:rPr lang="en-US" i="1" dirty="0"/>
              <a:t>– where they hold the Masters - </a:t>
            </a:r>
            <a:r>
              <a:rPr lang="en-US" i="1" dirty="0" smtClean="0"/>
              <a:t>started admitting woman in 2012)</a:t>
            </a:r>
            <a:endParaRPr lang="en-US" i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30019" y="7245350"/>
            <a:ext cx="990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6.5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4421823"/>
            <a:ext cx="5563870" cy="434752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baseline="0" dirty="0" smtClean="0"/>
              <a:t>Let’s see who has been paying attention</a:t>
            </a:r>
          </a:p>
          <a:p>
            <a:endParaRPr lang="en-US" b="1" dirty="0"/>
          </a:p>
          <a:p>
            <a:r>
              <a:rPr lang="en-US" b="1" baseline="0" dirty="0" smtClean="0"/>
              <a:t>ED </a:t>
            </a:r>
            <a:r>
              <a:rPr lang="en-US" b="1" baseline="0" dirty="0" err="1" smtClean="0"/>
              <a:t>Dept</a:t>
            </a:r>
            <a:r>
              <a:rPr lang="en-US" b="1" baseline="0" dirty="0" smtClean="0"/>
              <a:t> </a:t>
            </a:r>
            <a:r>
              <a:rPr lang="en-US" baseline="0" dirty="0" smtClean="0"/>
              <a:t>has organizational </a:t>
            </a:r>
            <a:r>
              <a:rPr lang="en-US" b="1" baseline="0" dirty="0" smtClean="0"/>
              <a:t>units</a:t>
            </a:r>
            <a:r>
              <a:rPr lang="en-US" dirty="0" smtClean="0"/>
              <a:t>.  Committees &amp; </a:t>
            </a:r>
            <a:r>
              <a:rPr lang="en-US" baseline="0" dirty="0" smtClean="0"/>
              <a:t>_________?    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/>
              <a:t>Local Boards)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What rank are Committee </a:t>
            </a:r>
            <a:r>
              <a:rPr lang="en-US" dirty="0"/>
              <a:t>&amp; local board </a:t>
            </a:r>
            <a:r>
              <a:rPr lang="en-US" b="1" dirty="0"/>
              <a:t>Chairs</a:t>
            </a:r>
            <a:r>
              <a:rPr lang="en-US" dirty="0"/>
              <a:t> </a:t>
            </a:r>
            <a:r>
              <a:rPr lang="en-US" dirty="0" smtClean="0"/>
              <a:t>  ___________?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/>
              <a:t>(Lieutenant)</a:t>
            </a:r>
          </a:p>
          <a:p>
            <a:endParaRPr lang="en-US" i="1" dirty="0"/>
          </a:p>
          <a:p>
            <a:r>
              <a:rPr lang="en-US" b="1" dirty="0"/>
              <a:t>Who</a:t>
            </a:r>
            <a:r>
              <a:rPr lang="en-US" dirty="0"/>
              <a:t> appoints </a:t>
            </a:r>
            <a:r>
              <a:rPr lang="en-US" dirty="0" smtClean="0"/>
              <a:t>them  </a:t>
            </a:r>
            <a:r>
              <a:rPr lang="en-US" dirty="0"/>
              <a:t>________________?                                  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/>
              <a:t>(Commander</a:t>
            </a:r>
            <a:r>
              <a:rPr lang="en-US" i="1" dirty="0" smtClean="0"/>
              <a:t>)</a:t>
            </a:r>
          </a:p>
          <a:p>
            <a:endParaRPr lang="en-US" sz="900" i="1" dirty="0"/>
          </a:p>
          <a:p>
            <a:pPr lvl="1"/>
            <a:r>
              <a:rPr lang="en-US" dirty="0" smtClean="0"/>
              <a:t>Hopefully in concert with SEO recommendations  AND</a:t>
            </a:r>
          </a:p>
          <a:p>
            <a:pPr lvl="1"/>
            <a:r>
              <a:rPr lang="en-US" dirty="0" smtClean="0"/>
              <a:t>NomCom input</a:t>
            </a:r>
          </a:p>
          <a:p>
            <a:pPr lvl="1"/>
            <a:endParaRPr lang="en-US" dirty="0"/>
          </a:p>
          <a:p>
            <a:pPr marL="0" lvl="1"/>
            <a:r>
              <a:rPr lang="en-US" b="1" dirty="0" smtClean="0"/>
              <a:t>What about this </a:t>
            </a:r>
            <a:r>
              <a:rPr lang="en-US" dirty="0" smtClean="0"/>
              <a:t>– does your squadron  try to </a:t>
            </a:r>
            <a:r>
              <a:rPr lang="en-US" b="1" dirty="0" smtClean="0"/>
              <a:t>fill all </a:t>
            </a:r>
            <a:r>
              <a:rPr lang="en-US" dirty="0" smtClean="0"/>
              <a:t>committees?</a:t>
            </a:r>
          </a:p>
          <a:p>
            <a:pPr marL="0" lvl="1"/>
            <a:endParaRPr lang="en-US" b="1" dirty="0" smtClean="0"/>
          </a:p>
          <a:p>
            <a:pPr marL="0" lvl="1"/>
            <a:r>
              <a:rPr lang="en-US" b="1" dirty="0" smtClean="0"/>
              <a:t>Consider this </a:t>
            </a:r>
            <a:r>
              <a:rPr lang="en-US" dirty="0" smtClean="0"/>
              <a:t>– going forward</a:t>
            </a:r>
            <a:endParaRPr lang="en-US" dirty="0"/>
          </a:p>
          <a:p>
            <a:pPr marL="225425" lvl="1" indent="-225425">
              <a:buFont typeface="Arial" panose="020B0604020202020204" pitchFamily="34" charset="0"/>
              <a:buChar char="•"/>
            </a:pPr>
            <a:r>
              <a:rPr lang="en-US" dirty="0" smtClean="0"/>
              <a:t> ( </a:t>
            </a:r>
            <a:r>
              <a:rPr lang="en-US" b="1" dirty="0" smtClean="0"/>
              <a:t>fill </a:t>
            </a:r>
            <a:r>
              <a:rPr lang="en-US" dirty="0" smtClean="0"/>
              <a:t>those  your </a:t>
            </a:r>
            <a:r>
              <a:rPr lang="en-US" b="1" dirty="0" smtClean="0"/>
              <a:t>squadron needs</a:t>
            </a:r>
            <a:r>
              <a:rPr lang="en-US" dirty="0" smtClean="0"/>
              <a:t>- - X )</a:t>
            </a:r>
          </a:p>
          <a:p>
            <a:pPr marL="225425" lvl="1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en-US" b="1" dirty="0" smtClean="0"/>
              <a:t>Allow your members to succeed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785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you interests?   See anything that suits your talents and skills?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will you lend a hand?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11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8500"/>
            <a:ext cx="3927475" cy="2946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019" y="3663951"/>
            <a:ext cx="5563870" cy="5105400"/>
          </a:xfrm>
        </p:spPr>
        <p:txBody>
          <a:bodyPr/>
          <a:lstStyle/>
          <a:p>
            <a:r>
              <a:rPr lang="en-US" b="1" dirty="0" smtClean="0"/>
              <a:t>Part</a:t>
            </a:r>
            <a:r>
              <a:rPr lang="en-US" baseline="0" dirty="0" smtClean="0"/>
              <a:t> of what this Training is about, is </a:t>
            </a:r>
            <a:r>
              <a:rPr lang="en-US" b="1" baseline="0" dirty="0" smtClean="0"/>
              <a:t>getting you started </a:t>
            </a:r>
            <a:r>
              <a:rPr lang="en-US" baseline="0" dirty="0" smtClean="0"/>
              <a:t>on, or </a:t>
            </a:r>
            <a:r>
              <a:rPr lang="en-US" b="1" baseline="0" dirty="0" smtClean="0"/>
              <a:t>back on</a:t>
            </a:r>
            <a:r>
              <a:rPr lang="en-US" baseline="0" dirty="0" smtClean="0"/>
              <a:t>, a path - -  to take </a:t>
            </a:r>
            <a:r>
              <a:rPr lang="en-US" b="1" baseline="0" dirty="0" smtClean="0"/>
              <a:t>advantage</a:t>
            </a:r>
            <a:r>
              <a:rPr lang="en-US" baseline="0" dirty="0" smtClean="0"/>
              <a:t> of all the </a:t>
            </a:r>
            <a:r>
              <a:rPr lang="en-US" b="1" baseline="0" dirty="0" smtClean="0"/>
              <a:t>educational </a:t>
            </a:r>
            <a:r>
              <a:rPr lang="en-US" baseline="0" dirty="0" smtClean="0"/>
              <a:t>opportunities.  </a:t>
            </a:r>
          </a:p>
          <a:p>
            <a:endParaRPr lang="en-US" dirty="0"/>
          </a:p>
          <a:p>
            <a:r>
              <a:rPr lang="en-US" baseline="0" dirty="0" smtClean="0"/>
              <a:t>Draw up a list of the </a:t>
            </a:r>
            <a:r>
              <a:rPr lang="en-US" b="1" baseline="0" dirty="0" smtClean="0"/>
              <a:t>courses and seminars </a:t>
            </a:r>
            <a:r>
              <a:rPr lang="en-US" baseline="0" dirty="0" smtClean="0"/>
              <a:t>you want to </a:t>
            </a:r>
            <a:r>
              <a:rPr lang="en-US" b="1" baseline="0" dirty="0" smtClean="0"/>
              <a:t>take or teach</a:t>
            </a:r>
            <a:r>
              <a:rPr lang="en-US" baseline="0" dirty="0" smtClean="0"/>
              <a:t>.   </a:t>
            </a:r>
          </a:p>
          <a:p>
            <a:endParaRPr lang="en-US" baseline="0" dirty="0"/>
          </a:p>
          <a:p>
            <a:r>
              <a:rPr lang="en-US" dirty="0" smtClean="0"/>
              <a:t>Then - -  </a:t>
            </a:r>
            <a:r>
              <a:rPr lang="en-US" baseline="0" dirty="0" smtClean="0"/>
              <a:t>List some of </a:t>
            </a:r>
            <a:r>
              <a:rPr lang="en-US" b="1" baseline="0" dirty="0" smtClean="0"/>
              <a:t>the skills you could bring </a:t>
            </a:r>
            <a:r>
              <a:rPr lang="en-US" baseline="0" dirty="0" smtClean="0"/>
              <a:t>to the table  OR  </a:t>
            </a:r>
          </a:p>
          <a:p>
            <a:r>
              <a:rPr lang="en-US" dirty="0"/>
              <a:t>	</a:t>
            </a:r>
            <a:r>
              <a:rPr lang="en-US" baseline="0" dirty="0" smtClean="0"/>
              <a:t>the </a:t>
            </a:r>
            <a:r>
              <a:rPr lang="en-US" b="1" baseline="0" dirty="0" smtClean="0"/>
              <a:t>ones you want to learn</a:t>
            </a:r>
            <a:r>
              <a:rPr lang="en-US" baseline="0" dirty="0" smtClean="0"/>
              <a:t>.  </a:t>
            </a:r>
          </a:p>
          <a:p>
            <a:endParaRPr lang="en-US" dirty="0"/>
          </a:p>
          <a:p>
            <a:r>
              <a:rPr lang="en-US" baseline="0" dirty="0" smtClean="0"/>
              <a:t>For you </a:t>
            </a:r>
            <a:r>
              <a:rPr lang="en-US" b="1" baseline="0" dirty="0" smtClean="0"/>
              <a:t>new</a:t>
            </a:r>
            <a:r>
              <a:rPr lang="en-US" baseline="0" dirty="0" smtClean="0"/>
              <a:t> members, </a:t>
            </a:r>
            <a:r>
              <a:rPr lang="en-US" b="1" baseline="0" dirty="0" smtClean="0"/>
              <a:t>we will try not to ask you</a:t>
            </a:r>
            <a:r>
              <a:rPr lang="en-US" baseline="0" dirty="0" smtClean="0"/>
              <a:t> to do any heavy lifting for a while, but we would like to </a:t>
            </a:r>
            <a:r>
              <a:rPr lang="en-US" b="1" baseline="0" dirty="0" smtClean="0"/>
              <a:t>help you find </a:t>
            </a:r>
            <a:r>
              <a:rPr lang="en-US" baseline="0" dirty="0" smtClean="0"/>
              <a:t>a little something to do - to </a:t>
            </a:r>
            <a:r>
              <a:rPr lang="en-US" b="1" baseline="0" dirty="0" smtClean="0"/>
              <a:t>give you a sense </a:t>
            </a:r>
            <a:r>
              <a:rPr lang="en-US" baseline="0" dirty="0" smtClean="0"/>
              <a:t>of  </a:t>
            </a:r>
            <a:r>
              <a:rPr lang="en-US" dirty="0" smtClean="0"/>
              <a:t>purpose  - of being </a:t>
            </a:r>
            <a:r>
              <a:rPr lang="en-US" b="1" dirty="0" smtClean="0"/>
              <a:t>a part </a:t>
            </a:r>
            <a:r>
              <a:rPr lang="en-US" dirty="0" smtClean="0"/>
              <a:t>of the squadron effort</a:t>
            </a:r>
            <a:r>
              <a:rPr lang="en-US" baseline="0" dirty="0" smtClean="0"/>
              <a:t>.   </a:t>
            </a:r>
          </a:p>
          <a:p>
            <a:endParaRPr lang="en-US" dirty="0"/>
          </a:p>
          <a:p>
            <a:r>
              <a:rPr lang="en-US" baseline="0" dirty="0" smtClean="0"/>
              <a:t>Jumping into the educational or training classes is BTW - - a really </a:t>
            </a:r>
            <a:r>
              <a:rPr lang="en-US" b="1" baseline="0" dirty="0" smtClean="0"/>
              <a:t>great start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0" baseline="0" dirty="0" smtClean="0"/>
              <a:t>This HANDOUT #5 is a  List of Educational Courses</a:t>
            </a:r>
            <a:r>
              <a:rPr lang="en-US" b="0" dirty="0" smtClean="0"/>
              <a:t> &amp; Seminars, available  -- </a:t>
            </a:r>
            <a:r>
              <a:rPr lang="en-US" b="1" dirty="0" smtClean="0">
                <a:solidFill>
                  <a:srgbClr val="C00000"/>
                </a:solidFill>
              </a:rPr>
              <a:t>as of Dec 2015</a:t>
            </a:r>
            <a:r>
              <a:rPr lang="en-US" b="1" dirty="0" smtClean="0"/>
              <a:t>.</a:t>
            </a:r>
            <a:r>
              <a:rPr lang="en-US" b="1" baseline="0" dirty="0" smtClean="0"/>
              <a:t>  </a:t>
            </a:r>
            <a:r>
              <a:rPr lang="en-US" b="0" dirty="0" smtClean="0"/>
              <a:t>Use it to draw up your Plan.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lvl="1"/>
            <a:r>
              <a:rPr lang="en-US" b="0" dirty="0" smtClean="0"/>
              <a:t>(BTW - Most current list can be downloaded from Ed Dept webpages at anytime)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12529" y="7761151"/>
            <a:ext cx="1524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1 hr  mins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588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8C1C557-6183-4A41-8BAE-B2AB15F9842A}" type="slidenum">
              <a:rPr lang="en-US" smtClean="0"/>
              <a:pPr/>
              <a:t>63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1562100" cy="11715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1911350"/>
            <a:ext cx="5563870" cy="724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baseline="0" dirty="0" smtClean="0"/>
              <a:t>By definition </a:t>
            </a:r>
            <a:r>
              <a:rPr lang="en-US" baseline="0" dirty="0" smtClean="0"/>
              <a:t>our educational </a:t>
            </a:r>
            <a:r>
              <a:rPr lang="en-US" b="1" baseline="0" dirty="0" smtClean="0"/>
              <a:t>courses </a:t>
            </a:r>
            <a:r>
              <a:rPr lang="en-US" baseline="0" dirty="0" smtClean="0"/>
              <a:t>are that which are </a:t>
            </a:r>
            <a:r>
              <a:rPr lang="en-US" b="1" baseline="0" dirty="0" smtClean="0"/>
              <a:t>completed by passing</a:t>
            </a:r>
            <a:r>
              <a:rPr lang="en-US" baseline="0" dirty="0" smtClean="0"/>
              <a:t> an exam. </a:t>
            </a:r>
            <a:r>
              <a:rPr lang="en-US" b="1" baseline="0" dirty="0" smtClean="0"/>
              <a:t>You can </a:t>
            </a:r>
            <a:r>
              <a:rPr lang="en-US" baseline="0" dirty="0" smtClean="0"/>
              <a:t>complete a Course </a:t>
            </a:r>
            <a:r>
              <a:rPr lang="en-US" b="1" baseline="0" dirty="0" smtClean="0"/>
              <a:t>without </a:t>
            </a:r>
            <a:r>
              <a:rPr lang="en-US" baseline="0" dirty="0" smtClean="0"/>
              <a:t>attending </a:t>
            </a:r>
            <a:r>
              <a:rPr lang="en-US" b="1" baseline="0" dirty="0" smtClean="0"/>
              <a:t>instructor  led </a:t>
            </a:r>
            <a:r>
              <a:rPr lang="en-US" baseline="0" dirty="0" smtClean="0"/>
              <a:t>classes, if you can pass the exam.  </a:t>
            </a:r>
            <a:r>
              <a:rPr lang="en-US" b="1" baseline="0" dirty="0" smtClean="0"/>
              <a:t>Having said that</a:t>
            </a:r>
            <a:r>
              <a:rPr lang="en-US" baseline="0" dirty="0" smtClean="0"/>
              <a:t>, for some , </a:t>
            </a:r>
            <a:r>
              <a:rPr lang="en-US" b="1" baseline="0" dirty="0" smtClean="0"/>
              <a:t>the classroom </a:t>
            </a:r>
            <a:r>
              <a:rPr lang="en-US" baseline="0" dirty="0" smtClean="0"/>
              <a:t>setting is often, a </a:t>
            </a:r>
            <a:r>
              <a:rPr lang="en-US" b="1" baseline="0" dirty="0" smtClean="0"/>
              <a:t>more beneficial</a:t>
            </a:r>
            <a:r>
              <a:rPr lang="en-US" baseline="0" dirty="0" smtClean="0"/>
              <a:t> </a:t>
            </a:r>
            <a:r>
              <a:rPr lang="en-US" dirty="0"/>
              <a:t>environment for </a:t>
            </a:r>
            <a:r>
              <a:rPr lang="en-US" dirty="0" smtClean="0"/>
              <a:t>learning, having both an </a:t>
            </a:r>
            <a:r>
              <a:rPr lang="en-US" b="1" dirty="0" smtClean="0"/>
              <a:t>instructor and fellow students</a:t>
            </a:r>
            <a:r>
              <a:rPr lang="en-US" dirty="0" smtClean="0"/>
              <a:t>, to enhance the learning dynamic.  </a:t>
            </a:r>
            <a:r>
              <a:rPr lang="en-US" b="1" dirty="0" smtClean="0"/>
              <a:t>In USPS we have it all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sz="800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Boating</a:t>
            </a:r>
            <a:r>
              <a:rPr lang="en-US" baseline="0" dirty="0" smtClean="0"/>
              <a:t>  - is our most basic Course.  It lays down a foundation on which other courses can build.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Advanced Grades </a:t>
            </a:r>
            <a:r>
              <a:rPr lang="en-US" baseline="0" dirty="0" smtClean="0"/>
              <a:t>are awarded in sequence, each building on knowledge gained in the prior.  There are 5 AG Courses.  The Courses can be taken out of sequence, but </a:t>
            </a:r>
            <a:r>
              <a:rPr lang="en-US" b="1" baseline="0" dirty="0" smtClean="0"/>
              <a:t>Grade </a:t>
            </a:r>
            <a:r>
              <a:rPr lang="en-US" baseline="0" dirty="0" smtClean="0"/>
              <a:t>will </a:t>
            </a:r>
            <a:r>
              <a:rPr lang="en-US" b="1" baseline="0" dirty="0" smtClean="0"/>
              <a:t>not </a:t>
            </a:r>
            <a:r>
              <a:rPr lang="en-US" baseline="0" dirty="0" smtClean="0"/>
              <a:t>be </a:t>
            </a:r>
            <a:r>
              <a:rPr lang="en-US" b="1" baseline="0" dirty="0" smtClean="0"/>
              <a:t>awarded until </a:t>
            </a:r>
            <a:r>
              <a:rPr lang="en-US" baseline="0" dirty="0" smtClean="0"/>
              <a:t>all the requisite courses are passed.    </a:t>
            </a:r>
            <a:r>
              <a:rPr lang="en-US" b="1" baseline="0" dirty="0" smtClean="0"/>
              <a:t>More about this later.</a:t>
            </a:r>
          </a:p>
          <a:p>
            <a:endParaRPr lang="en-US" b="1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Elective Courses </a:t>
            </a:r>
            <a:r>
              <a:rPr lang="en-US" baseline="0" dirty="0" smtClean="0"/>
              <a:t>focus on a specific general topic, and can be taken in any order.  Currently there are 8 </a:t>
            </a:r>
            <a:r>
              <a:rPr lang="en-US" baseline="0" dirty="0" err="1" smtClean="0"/>
              <a:t>ECs</a:t>
            </a:r>
            <a:r>
              <a:rPr lang="en-US" baseline="0" dirty="0" smtClean="0"/>
              <a:t>   </a:t>
            </a:r>
          </a:p>
          <a:p>
            <a:endParaRPr lang="en-US" sz="80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Guides</a:t>
            </a:r>
            <a:r>
              <a:rPr lang="en-US" dirty="0" smtClean="0"/>
              <a:t> </a:t>
            </a:r>
            <a:r>
              <a:rPr lang="en-US" dirty="0"/>
              <a:t>are self study </a:t>
            </a:r>
            <a:r>
              <a:rPr lang="en-US" dirty="0" smtClean="0"/>
              <a:t>booklets (name shortened from ‘Learning guides’).  </a:t>
            </a:r>
            <a:r>
              <a:rPr lang="en-US" b="1" dirty="0" smtClean="0">
                <a:solidFill>
                  <a:srgbClr val="C00000"/>
                </a:solidFill>
              </a:rPr>
              <a:t>As of Dec</a:t>
            </a:r>
            <a:r>
              <a:rPr lang="en-US" b="1" baseline="0" dirty="0" smtClean="0">
                <a:solidFill>
                  <a:srgbClr val="C00000"/>
                </a:solidFill>
              </a:rPr>
              <a:t> 2015</a:t>
            </a:r>
            <a:r>
              <a:rPr lang="en-US" dirty="0" smtClean="0"/>
              <a:t>, </a:t>
            </a:r>
            <a:r>
              <a:rPr lang="en-US" dirty="0"/>
              <a:t>there </a:t>
            </a:r>
            <a:r>
              <a:rPr lang="en-US" dirty="0" smtClean="0"/>
              <a:t>were </a:t>
            </a:r>
            <a:r>
              <a:rPr lang="en-US" b="1" dirty="0" smtClean="0">
                <a:solidFill>
                  <a:srgbClr val="C00000"/>
                </a:solidFill>
              </a:rPr>
              <a:t>14</a:t>
            </a:r>
            <a:r>
              <a:rPr lang="en-US" dirty="0" smtClean="0"/>
              <a:t> – they are listed </a:t>
            </a:r>
            <a:r>
              <a:rPr lang="en-US" dirty="0"/>
              <a:t>on </a:t>
            </a:r>
            <a:r>
              <a:rPr lang="en-US" dirty="0" smtClean="0"/>
              <a:t>your </a:t>
            </a:r>
            <a:r>
              <a:rPr lang="en-US" dirty="0"/>
              <a:t>handout- Here are some of them</a:t>
            </a:r>
            <a:r>
              <a:rPr lang="en-US" dirty="0" smtClean="0"/>
              <a:t>.  </a:t>
            </a:r>
          </a:p>
          <a:p>
            <a:pPr marL="0" indent="0">
              <a:buFont typeface="Arial" pitchFamily="34" charset="0"/>
              <a:buNone/>
            </a:pPr>
            <a:endParaRPr lang="en-US" sz="800" b="1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Seminars,  </a:t>
            </a:r>
            <a:r>
              <a:rPr lang="en-US" baseline="0" dirty="0" smtClean="0"/>
              <a:t>are completed by attendance &amp; participation.  </a:t>
            </a:r>
            <a:r>
              <a:rPr lang="en-US" b="1" baseline="0" dirty="0" smtClean="0"/>
              <a:t>Most</a:t>
            </a:r>
            <a:r>
              <a:rPr lang="en-US" baseline="0" dirty="0" smtClean="0"/>
              <a:t> can be </a:t>
            </a:r>
            <a:r>
              <a:rPr lang="en-US" b="1" baseline="0" dirty="0" smtClean="0"/>
              <a:t>completed in 2 hrs</a:t>
            </a:r>
            <a:r>
              <a:rPr lang="en-US" baseline="0" dirty="0" smtClean="0"/>
              <a:t>, although there are a couple that run longer.  In the past few years, there has been </a:t>
            </a:r>
            <a:r>
              <a:rPr lang="en-US" b="1" baseline="0" dirty="0" smtClean="0"/>
              <a:t>an explosion of topics</a:t>
            </a:r>
            <a:r>
              <a:rPr lang="en-US" baseline="0" dirty="0" smtClean="0"/>
              <a:t>,   </a:t>
            </a:r>
            <a:r>
              <a:rPr lang="en-US" b="1" baseline="0" dirty="0" smtClean="0">
                <a:solidFill>
                  <a:srgbClr val="C00000"/>
                </a:solidFill>
              </a:rPr>
              <a:t>As of Dec 2015, </a:t>
            </a:r>
            <a:r>
              <a:rPr lang="en-US" baseline="0" dirty="0" smtClean="0"/>
              <a:t>there are </a:t>
            </a:r>
            <a:r>
              <a:rPr lang="en-US" b="1" baseline="0" dirty="0" smtClean="0">
                <a:solidFill>
                  <a:srgbClr val="C00000"/>
                </a:solidFill>
              </a:rPr>
              <a:t>24</a:t>
            </a:r>
            <a:r>
              <a:rPr lang="en-US" baseline="0" dirty="0" smtClean="0"/>
              <a:t> seminars available</a:t>
            </a:r>
          </a:p>
          <a:p>
            <a:endParaRPr lang="en-US" sz="800" dirty="0" smtClean="0"/>
          </a:p>
          <a:p>
            <a:pPr marL="169863" indent="-169863" defTabSz="177471">
              <a:buFont typeface="Arial" panose="020B0604020202020204" pitchFamily="34" charset="0"/>
              <a:buChar char="•"/>
            </a:pPr>
            <a:r>
              <a:rPr lang="en-US" b="1" baseline="0" dirty="0" smtClean="0"/>
              <a:t>These in addition</a:t>
            </a:r>
            <a:r>
              <a:rPr lang="en-US" b="1" dirty="0" smtClean="0"/>
              <a:t> </a:t>
            </a:r>
            <a:r>
              <a:rPr lang="en-US" dirty="0" smtClean="0"/>
              <a:t>to the</a:t>
            </a:r>
            <a:r>
              <a:rPr lang="en-US" baseline="0" dirty="0" smtClean="0"/>
              <a:t> </a:t>
            </a:r>
            <a:r>
              <a:rPr lang="en-US" b="1" baseline="0" dirty="0" smtClean="0"/>
              <a:t>BOC</a:t>
            </a:r>
            <a:r>
              <a:rPr lang="en-US" baseline="0" dirty="0" smtClean="0"/>
              <a:t> Seminars &amp; </a:t>
            </a:r>
            <a:r>
              <a:rPr lang="en-US" b="1" baseline="0" dirty="0" smtClean="0"/>
              <a:t>OTW</a:t>
            </a:r>
            <a:r>
              <a:rPr lang="en-US" baseline="0" dirty="0" smtClean="0"/>
              <a:t> Trainings</a:t>
            </a:r>
          </a:p>
          <a:p>
            <a:endParaRPr lang="en-US" sz="800" b="1" baseline="0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dirty="0"/>
              <a:t>&amp; </a:t>
            </a:r>
            <a:r>
              <a:rPr lang="en-US" dirty="0" smtClean="0"/>
              <a:t>we </a:t>
            </a:r>
            <a:r>
              <a:rPr lang="en-US" b="1" dirty="0" smtClean="0"/>
              <a:t>now</a:t>
            </a:r>
            <a:r>
              <a:rPr lang="en-US" dirty="0" smtClean="0"/>
              <a:t> have</a:t>
            </a:r>
            <a:r>
              <a:rPr lang="en-US" b="1" dirty="0" smtClean="0"/>
              <a:t> Webinars.        Distance </a:t>
            </a:r>
            <a:r>
              <a:rPr lang="en-US" b="1" dirty="0"/>
              <a:t>learning</a:t>
            </a:r>
            <a:r>
              <a:rPr lang="en-US" dirty="0"/>
              <a:t>, on-line courses, Webinars, U-Tube videos, etc. are </a:t>
            </a:r>
            <a:r>
              <a:rPr lang="en-US" dirty="0" smtClean="0"/>
              <a:t>all </a:t>
            </a:r>
            <a:r>
              <a:rPr lang="en-US" dirty="0"/>
              <a:t>avenues of </a:t>
            </a:r>
            <a:r>
              <a:rPr lang="en-US" b="1" dirty="0"/>
              <a:t>educational opportunities</a:t>
            </a:r>
            <a:r>
              <a:rPr lang="en-US" dirty="0"/>
              <a:t>, in addition to </a:t>
            </a:r>
            <a:r>
              <a:rPr lang="en-US" b="1" dirty="0"/>
              <a:t>classroom </a:t>
            </a:r>
            <a:r>
              <a:rPr lang="en-US" dirty="0" smtClean="0"/>
              <a:t>settings, </a:t>
            </a:r>
            <a:r>
              <a:rPr lang="en-US" b="1" dirty="0" smtClean="0"/>
              <a:t>self </a:t>
            </a:r>
            <a:r>
              <a:rPr lang="en-US" b="1" dirty="0"/>
              <a:t>study </a:t>
            </a:r>
            <a:r>
              <a:rPr lang="en-US" dirty="0" smtClean="0"/>
              <a:t>Guides &amp; OTW.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1" dirty="0" smtClean="0"/>
              <a:t>( Note to instructor --- Online Course – Cruising and Cruise Planning consists of 3 online seminars and an online exam.  First 2 seminars ‘</a:t>
            </a:r>
            <a:r>
              <a:rPr lang="en-US" sz="1200" i="1" baseline="0" dirty="0" smtClean="0"/>
              <a:t>Weather for Boaters’  and   ‘Planning Your Cruise’  are the 1</a:t>
            </a:r>
            <a:r>
              <a:rPr lang="en-US" sz="1200" i="1" baseline="30000" dirty="0" smtClean="0"/>
              <a:t>st</a:t>
            </a:r>
            <a:r>
              <a:rPr lang="en-US" sz="1200" i="1" baseline="0" dirty="0" smtClean="0"/>
              <a:t> 2 seminars - now </a:t>
            </a:r>
            <a:r>
              <a:rPr lang="en-US" sz="1200" i="1" dirty="0" smtClean="0"/>
              <a:t>available via BoatUS as of Dec 2015.</a:t>
            </a:r>
            <a:r>
              <a:rPr lang="en-US" sz="1200" i="1" baseline="0" dirty="0" smtClean="0"/>
              <a:t> )</a:t>
            </a:r>
            <a:endParaRPr lang="en-US" sz="1200" dirty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8C1C557-6183-4A41-8BAE-B2AB15F9842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64075" cy="34988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578350"/>
            <a:ext cx="5563870" cy="290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0" dirty="0" smtClean="0"/>
              <a:t>Add to that - We</a:t>
            </a:r>
            <a:r>
              <a:rPr lang="en-US" b="0" baseline="0" dirty="0" smtClean="0"/>
              <a:t> </a:t>
            </a:r>
            <a:r>
              <a:rPr lang="en-US" b="1" baseline="0" dirty="0" smtClean="0"/>
              <a:t>now have </a:t>
            </a:r>
            <a:r>
              <a:rPr lang="en-US" b="0" baseline="0" dirty="0" smtClean="0"/>
              <a:t>18 Virtual Trainer units, for use in the classrooms as well as at trade shows and boat shows.  </a:t>
            </a:r>
            <a:r>
              <a:rPr lang="en-US" sz="1000" b="0" i="1" baseline="0" dirty="0" smtClean="0"/>
              <a:t>(as of end of 2015 year – equipped  with </a:t>
            </a:r>
            <a:r>
              <a:rPr lang="en-US" sz="1000" b="1" i="1" baseline="0" dirty="0" smtClean="0"/>
              <a:t>Drunk Goggles</a:t>
            </a:r>
            <a:r>
              <a:rPr lang="en-US" sz="1000" b="0" i="1" baseline="0" dirty="0" smtClean="0"/>
              <a:t> )</a:t>
            </a:r>
          </a:p>
          <a:p>
            <a:endParaRPr lang="en-US" b="0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 USPS , we have it all</a:t>
            </a:r>
            <a:r>
              <a:rPr lang="en-US" dirty="0" smtClean="0"/>
              <a:t>!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96619" y="617855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 43.5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DB5A0D0-3F59-4FA8-886F-B2E7E5BA37B3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 is the </a:t>
            </a:r>
            <a:r>
              <a:rPr lang="en-US" b="1" dirty="0" smtClean="0"/>
              <a:t>logical progression </a:t>
            </a:r>
            <a:r>
              <a:rPr lang="en-US" dirty="0" smtClean="0"/>
              <a:t>in which to take these 5 Advanced</a:t>
            </a:r>
            <a:r>
              <a:rPr lang="en-US" baseline="0" dirty="0" smtClean="0"/>
              <a:t> Grade Courses.  </a:t>
            </a:r>
            <a:r>
              <a:rPr lang="en-US" b="1" baseline="0" dirty="0" smtClean="0"/>
              <a:t>They were designed </a:t>
            </a:r>
            <a:r>
              <a:rPr lang="en-US" baseline="0" dirty="0" smtClean="0"/>
              <a:t>with this sequence in mind.</a:t>
            </a:r>
            <a:endParaRPr lang="en-US" dirty="0" smtClean="0"/>
          </a:p>
          <a:p>
            <a:endParaRPr lang="en-US" dirty="0" smtClean="0"/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 smtClean="0"/>
              <a:t>Take either S or P </a:t>
            </a:r>
            <a:r>
              <a:rPr lang="en-US" dirty="0" smtClean="0"/>
              <a:t>to start the progression. </a:t>
            </a:r>
          </a:p>
          <a:p>
            <a:pPr marL="174625"/>
            <a:r>
              <a:rPr lang="en-US" dirty="0" smtClean="0"/>
              <a:t>To be awarded the grade of AP, you must have completed</a:t>
            </a:r>
            <a:r>
              <a:rPr lang="en-US" baseline="0" dirty="0" smtClean="0"/>
              <a:t> not only the AP Course </a:t>
            </a:r>
            <a:r>
              <a:rPr lang="en-US" dirty="0" smtClean="0"/>
              <a:t>but the courses listed above it .  This applies to the grades of JN</a:t>
            </a:r>
            <a:r>
              <a:rPr lang="en-US" baseline="0" dirty="0" smtClean="0"/>
              <a:t> and N as well.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SN (Senior Navigator</a:t>
            </a:r>
            <a:r>
              <a:rPr lang="en-US" dirty="0" smtClean="0"/>
              <a:t>) grade applies to a person having taken </a:t>
            </a:r>
            <a:r>
              <a:rPr lang="en-US" b="1" dirty="0" smtClean="0"/>
              <a:t>all Advanced Grades </a:t>
            </a:r>
            <a:r>
              <a:rPr lang="en-US" dirty="0" smtClean="0"/>
              <a:t>and </a:t>
            </a:r>
            <a:r>
              <a:rPr lang="en-US" b="1" dirty="0" smtClean="0"/>
              <a:t>any 6</a:t>
            </a:r>
            <a:r>
              <a:rPr lang="en-US" dirty="0" smtClean="0"/>
              <a:t> of the  8 </a:t>
            </a:r>
            <a:r>
              <a:rPr lang="en-US" b="1" dirty="0" smtClean="0"/>
              <a:t>Elective Courses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These are</a:t>
            </a:r>
            <a:r>
              <a:rPr lang="en-US" b="1" dirty="0" smtClean="0"/>
              <a:t> </a:t>
            </a:r>
            <a:r>
              <a:rPr lang="en-US" dirty="0" smtClean="0"/>
              <a:t>the</a:t>
            </a:r>
            <a:r>
              <a:rPr lang="en-US" b="1" dirty="0" smtClean="0"/>
              <a:t> only 6 Grades approved by the GB,  </a:t>
            </a:r>
            <a:r>
              <a:rPr lang="en-US" dirty="0" smtClean="0"/>
              <a:t>to be used after a member’s name.</a:t>
            </a:r>
          </a:p>
          <a:p>
            <a:endParaRPr lang="en-US" dirty="0" smtClean="0"/>
          </a:p>
          <a:p>
            <a:r>
              <a:rPr lang="en-US" dirty="0" smtClean="0"/>
              <a:t>Let’s look at </a:t>
            </a:r>
            <a:r>
              <a:rPr lang="en-US" baseline="0" dirty="0" smtClean="0"/>
              <a:t>the ECs  - - - -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946B85B-5E17-46FF-8E3C-12EA362BD9D3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359275" cy="32702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4044950"/>
            <a:ext cx="556387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Elective</a:t>
            </a:r>
            <a:r>
              <a:rPr lang="en-US" b="1" baseline="0" dirty="0" smtClean="0"/>
              <a:t> Course</a:t>
            </a:r>
            <a:r>
              <a:rPr lang="en-US" b="1" dirty="0" smtClean="0"/>
              <a:t> </a:t>
            </a:r>
            <a:r>
              <a:rPr lang="en-US" dirty="0" smtClean="0"/>
              <a:t>classes are offered on a </a:t>
            </a:r>
            <a:r>
              <a:rPr lang="en-US" b="1" dirty="0" smtClean="0"/>
              <a:t>rotating basis</a:t>
            </a:r>
            <a:r>
              <a:rPr lang="en-US" dirty="0" smtClean="0"/>
              <a:t>, depending upon student interest and instructor availability. 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In squadrons with </a:t>
            </a:r>
            <a:r>
              <a:rPr lang="en-US" b="1" dirty="0" smtClean="0"/>
              <a:t>hundreds</a:t>
            </a:r>
            <a:r>
              <a:rPr lang="en-US" b="1" baseline="0" dirty="0" smtClean="0"/>
              <a:t> of students</a:t>
            </a:r>
            <a:r>
              <a:rPr lang="en-US" baseline="0" dirty="0" smtClean="0"/>
              <a:t>, many try to offer all of them within a </a:t>
            </a:r>
            <a:r>
              <a:rPr lang="en-US" b="1" baseline="0" dirty="0" smtClean="0"/>
              <a:t>single years’ time</a:t>
            </a:r>
            <a:r>
              <a:rPr lang="en-US" baseline="0" dirty="0" smtClean="0"/>
              <a:t>.  Smaller squadrons, offer Courses </a:t>
            </a:r>
            <a:r>
              <a:rPr lang="en-US" b="1" baseline="0" dirty="0" smtClean="0"/>
              <a:t>on demand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</a:t>
            </a:r>
            <a:r>
              <a:rPr lang="en-US" b="1" baseline="0" dirty="0" smtClean="0"/>
              <a:t>no prescribed sequence </a:t>
            </a:r>
            <a:r>
              <a:rPr lang="en-US" baseline="0" dirty="0" smtClean="0"/>
              <a:t>to these Electives – take them as your interests dictate.  Completion of any 3 Electives, along with the first 3 AG (S, P, AP) will gain you the </a:t>
            </a:r>
            <a:r>
              <a:rPr lang="en-US" b="1" baseline="0" dirty="0" smtClean="0"/>
              <a:t>Educational Proficiency Award</a:t>
            </a:r>
            <a:r>
              <a:rPr lang="en-US" baseline="0" dirty="0" smtClean="0"/>
              <a:t>.  As a minimum, the recommendation is to take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MES</a:t>
            </a:r>
            <a:r>
              <a:rPr lang="en-US" baseline="0" dirty="0" smtClean="0"/>
              <a:t>, &amp;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abbreviations for ECs </a:t>
            </a:r>
            <a:r>
              <a:rPr lang="en-US" baseline="0" dirty="0" smtClean="0"/>
              <a:t>(CP, EM for example) are </a:t>
            </a:r>
            <a:r>
              <a:rPr lang="en-US" b="1" baseline="0" dirty="0" smtClean="0"/>
              <a:t>not added </a:t>
            </a:r>
            <a:r>
              <a:rPr lang="en-US" baseline="0" dirty="0" smtClean="0"/>
              <a:t>after a member’s name, </a:t>
            </a:r>
            <a:r>
              <a:rPr lang="en-US" b="1" baseline="0" dirty="0" smtClean="0"/>
              <a:t>nor are </a:t>
            </a:r>
            <a:r>
              <a:rPr lang="en-US" baseline="0" dirty="0" smtClean="0"/>
              <a:t>any of the </a:t>
            </a:r>
            <a:r>
              <a:rPr lang="en-US" b="1" baseline="0" dirty="0" smtClean="0"/>
              <a:t>BOC </a:t>
            </a:r>
            <a:r>
              <a:rPr lang="en-US" b="0" baseline="0" dirty="0" smtClean="0"/>
              <a:t>completions</a:t>
            </a:r>
            <a:r>
              <a:rPr lang="en-US" b="1" baseline="0" dirty="0" smtClean="0"/>
              <a:t> </a:t>
            </a:r>
            <a:r>
              <a:rPr lang="en-US" baseline="0" dirty="0" smtClean="0"/>
              <a:t>added (IN, CN, </a:t>
            </a:r>
            <a:r>
              <a:rPr lang="en-US" baseline="0" dirty="0" err="1" smtClean="0"/>
              <a:t>ACN</a:t>
            </a:r>
            <a:r>
              <a:rPr lang="en-US" baseline="0" dirty="0" smtClean="0"/>
              <a:t> for example)  </a:t>
            </a:r>
          </a:p>
          <a:p>
            <a:endParaRPr lang="en-US" b="1" dirty="0"/>
          </a:p>
          <a:p>
            <a:r>
              <a:rPr lang="en-US" b="1" baseline="0" dirty="0" smtClean="0"/>
              <a:t>Only Advanced Grades are to be added, </a:t>
            </a:r>
            <a:r>
              <a:rPr lang="en-US" b="0" baseline="0" dirty="0" smtClean="0"/>
              <a:t>after a member’s name</a:t>
            </a:r>
            <a:r>
              <a:rPr lang="en-US" baseline="0" dirty="0" smtClean="0"/>
              <a:t>. </a:t>
            </a:r>
          </a:p>
          <a:p>
            <a:r>
              <a:rPr lang="en-US" dirty="0" smtClean="0"/>
              <a:t>The correct format for both written and spoken is:  RANK – NAME</a:t>
            </a:r>
            <a:r>
              <a:rPr lang="en-US" dirty="0"/>
              <a:t> – </a:t>
            </a:r>
            <a:r>
              <a:rPr lang="en-US" dirty="0" smtClean="0"/>
              <a:t>GRADE</a:t>
            </a:r>
            <a:r>
              <a:rPr lang="en-US" baseline="0" dirty="0" smtClean="0"/>
              <a:t>  </a:t>
            </a:r>
          </a:p>
          <a:p>
            <a:endParaRPr lang="en-US" b="0" baseline="0" dirty="0" smtClean="0"/>
          </a:p>
          <a:p>
            <a:r>
              <a:rPr lang="en-US" b="1" baseline="0" dirty="0" smtClean="0"/>
              <a:t>To clarify </a:t>
            </a:r>
            <a:r>
              <a:rPr lang="en-US" b="0" baseline="0" dirty="0" smtClean="0"/>
              <a:t>- USPS </a:t>
            </a:r>
            <a:r>
              <a:rPr lang="en-US" b="1" baseline="0" dirty="0" smtClean="0"/>
              <a:t>website shows BOC </a:t>
            </a:r>
            <a:r>
              <a:rPr lang="en-US" b="0" baseline="0" dirty="0" smtClean="0"/>
              <a:t>completions after official AG, but that is for IT folks </a:t>
            </a:r>
            <a:r>
              <a:rPr lang="en-US" b="1" baseline="0" dirty="0" smtClean="0"/>
              <a:t>convenience only</a:t>
            </a:r>
            <a:r>
              <a:rPr lang="en-US" b="0" baseline="0" dirty="0" smtClean="0"/>
              <a:t>  –   They are </a:t>
            </a:r>
            <a:r>
              <a:rPr lang="en-US" b="1" baseline="0" dirty="0" smtClean="0"/>
              <a:t>not GB approved </a:t>
            </a:r>
            <a:r>
              <a:rPr lang="en-US" b="0" baseline="0" dirty="0" smtClean="0"/>
              <a:t>GRADE designations, any more than EC completions are.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B4DA97-AA07-484C-99D9-F71D7B6F22B7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2362200" cy="17716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2444750"/>
            <a:ext cx="5563870" cy="678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Additional Training Programs  </a:t>
            </a:r>
            <a:r>
              <a:rPr lang="en-US" dirty="0" smtClean="0"/>
              <a:t>&amp;</a:t>
            </a:r>
            <a:r>
              <a:rPr lang="en-US" baseline="0" dirty="0" smtClean="0"/>
              <a:t> Seminars  - </a:t>
            </a:r>
            <a:r>
              <a:rPr lang="en-US" dirty="0" smtClean="0"/>
              <a:t>brought to you by </a:t>
            </a:r>
            <a:r>
              <a:rPr lang="en-US" b="1" dirty="0" smtClean="0"/>
              <a:t>other Departments  &amp; Committees</a:t>
            </a:r>
            <a:r>
              <a:rPr lang="en-US" b="0" baseline="0" dirty="0" smtClean="0"/>
              <a:t>.   For example:</a:t>
            </a:r>
            <a:endParaRPr lang="en-US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As its name implies, </a:t>
            </a:r>
            <a:r>
              <a:rPr lang="en-US" b="1" dirty="0" smtClean="0"/>
              <a:t>this is</a:t>
            </a:r>
            <a:r>
              <a:rPr lang="en-US" b="1" baseline="0" dirty="0" smtClean="0"/>
              <a:t> </a:t>
            </a:r>
            <a:r>
              <a:rPr lang="en-US" b="1" dirty="0" smtClean="0"/>
              <a:t>a training </a:t>
            </a:r>
            <a:r>
              <a:rPr lang="en-US" dirty="0" smtClean="0"/>
              <a:t>seminar –  it is part of the</a:t>
            </a:r>
            <a:r>
              <a:rPr lang="en-US" b="1" dirty="0" smtClean="0"/>
              <a:t> series </a:t>
            </a:r>
            <a:r>
              <a:rPr lang="en-US" dirty="0" smtClean="0"/>
              <a:t>offered by the LDCom in the ADMIN Dept.  It deals with squadron management</a:t>
            </a:r>
            <a:r>
              <a:rPr lang="en-US" baseline="0" dirty="0" smtClean="0"/>
              <a:t> issues, --- whereas, - -  </a:t>
            </a: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Leadership</a:t>
            </a:r>
            <a:r>
              <a:rPr lang="en-US" b="1" baseline="0" dirty="0" smtClean="0"/>
              <a:t> Development Program </a:t>
            </a:r>
            <a:r>
              <a:rPr lang="en-US" baseline="0" dirty="0" smtClean="0"/>
              <a:t>(LDP) deals with Leadership.  It also takes about 3 hours, and is the </a:t>
            </a:r>
            <a:r>
              <a:rPr lang="en-US" b="1" baseline="0" dirty="0" smtClean="0"/>
              <a:t>next in sequence</a:t>
            </a:r>
            <a:r>
              <a:rPr lang="en-US" baseline="0" dirty="0" smtClean="0"/>
              <a:t> to </a:t>
            </a:r>
            <a:r>
              <a:rPr lang="en-US" dirty="0"/>
              <a:t> </a:t>
            </a:r>
            <a:r>
              <a:rPr lang="en-US" baseline="0" dirty="0" smtClean="0"/>
              <a:t>Operations Training.   </a:t>
            </a:r>
            <a:r>
              <a:rPr lang="en-US" b="1" baseline="0" dirty="0" smtClean="0"/>
              <a:t>Want to know more</a:t>
            </a:r>
            <a:r>
              <a:rPr lang="en-US" baseline="0" dirty="0" smtClean="0"/>
              <a:t> about </a:t>
            </a:r>
            <a:r>
              <a:rPr lang="en-US" b="1" baseline="0" dirty="0" smtClean="0"/>
              <a:t>delegating </a:t>
            </a:r>
            <a:r>
              <a:rPr lang="en-US" baseline="0" dirty="0" smtClean="0"/>
              <a:t>in a volunteer organization?  LDP offers some </a:t>
            </a:r>
            <a:r>
              <a:rPr lang="en-US" b="1" baseline="0" dirty="0" smtClean="0"/>
              <a:t>guidelines</a:t>
            </a:r>
            <a:r>
              <a:rPr lang="en-US" baseline="0" dirty="0" smtClean="0"/>
              <a:t> to help you </a:t>
            </a:r>
            <a:r>
              <a:rPr lang="en-US" b="1" baseline="0" dirty="0" smtClean="0"/>
              <a:t>learn how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baseline="0" dirty="0" smtClean="0"/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3 Trainings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Trilogy</a:t>
            </a:r>
            <a:r>
              <a:rPr lang="en-US" baseline="0" dirty="0" smtClean="0"/>
              <a:t> are offered at national meetings,</a:t>
            </a:r>
            <a:r>
              <a:rPr lang="en-US" dirty="0" smtClean="0"/>
              <a:t> and </a:t>
            </a:r>
            <a:r>
              <a:rPr lang="en-US" baseline="0" dirty="0" smtClean="0"/>
              <a:t>there is a </a:t>
            </a:r>
            <a:r>
              <a:rPr lang="en-US" b="1" baseline="0" dirty="0" smtClean="0"/>
              <a:t>select group of instructors </a:t>
            </a:r>
            <a:r>
              <a:rPr lang="en-US" baseline="0" dirty="0" smtClean="0"/>
              <a:t>who travel to various areas across the country and present the Trilogy classes to the local folk in those regions.    </a:t>
            </a:r>
            <a:endParaRPr lang="en-US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Most District</a:t>
            </a:r>
            <a:r>
              <a:rPr lang="en-US" b="1" baseline="0" dirty="0" smtClean="0"/>
              <a:t> </a:t>
            </a:r>
            <a:r>
              <a:rPr lang="en-US" dirty="0" smtClean="0"/>
              <a:t>Conferences offer some kind of </a:t>
            </a:r>
            <a:r>
              <a:rPr lang="en-US" b="1" dirty="0" smtClean="0"/>
              <a:t>training</a:t>
            </a:r>
            <a:r>
              <a:rPr lang="en-US" dirty="0" smtClean="0"/>
              <a:t> seminar,</a:t>
            </a:r>
            <a:r>
              <a:rPr lang="en-US" baseline="0" dirty="0" smtClean="0"/>
              <a:t> and there are </a:t>
            </a:r>
            <a:r>
              <a:rPr lang="en-US" b="1" baseline="0" dirty="0" smtClean="0"/>
              <a:t>many publications </a:t>
            </a:r>
            <a:r>
              <a:rPr lang="en-US" baseline="0" dirty="0" smtClean="0"/>
              <a:t>and manuals available on the USPS website,.</a:t>
            </a:r>
            <a:r>
              <a:rPr lang="en-US" dirty="0" smtClean="0"/>
              <a:t>  </a:t>
            </a:r>
            <a:r>
              <a:rPr lang="en-US" b="1" dirty="0" smtClean="0"/>
              <a:t>These shown here </a:t>
            </a:r>
            <a:r>
              <a:rPr lang="en-US" baseline="0" dirty="0" smtClean="0"/>
              <a:t>all brought to you by the LDCom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For a list of available Manuals, Publications and How-to Guides check out the OM – Appendix H.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="1" baseline="0" dirty="0" smtClean="0"/>
              <a:t>OM </a:t>
            </a:r>
            <a:r>
              <a:rPr lang="en-US" baseline="0" dirty="0" smtClean="0"/>
              <a:t> - part of your </a:t>
            </a:r>
            <a:r>
              <a:rPr lang="en-US" b="1" baseline="0" dirty="0" smtClean="0"/>
              <a:t>Homework</a:t>
            </a:r>
            <a:r>
              <a:rPr lang="en-US" baseline="0" dirty="0" smtClean="0"/>
              <a:t> Reading Assignment -  is a </a:t>
            </a:r>
            <a:r>
              <a:rPr lang="en-US" b="1" baseline="0" dirty="0" smtClean="0"/>
              <a:t>wealth of information</a:t>
            </a:r>
            <a:r>
              <a:rPr lang="en-US" baseline="0" dirty="0" smtClean="0"/>
              <a:t>.   When in doubt – look in the OM.   Many years ago, a Past Chief Commander (</a:t>
            </a:r>
            <a:r>
              <a:rPr lang="en-US" b="1" baseline="0" dirty="0" err="1" smtClean="0"/>
              <a:t>Pou</a:t>
            </a:r>
            <a:r>
              <a:rPr lang="en-US" b="1" baseline="0" dirty="0" smtClean="0"/>
              <a:t> Bailey</a:t>
            </a:r>
            <a:r>
              <a:rPr lang="en-US" baseline="0" dirty="0" smtClean="0"/>
              <a:t>) lamented that the OM was the “little read book”  -  Not talking color !</a:t>
            </a:r>
          </a:p>
          <a:p>
            <a:endParaRPr lang="en-US" dirty="0" smtClean="0"/>
          </a:p>
          <a:p>
            <a:r>
              <a:rPr lang="en-US" b="1" dirty="0" smtClean="0"/>
              <a:t>Next up</a:t>
            </a:r>
            <a:r>
              <a:rPr lang="en-US" dirty="0" smtClean="0"/>
              <a:t> – some </a:t>
            </a:r>
            <a:r>
              <a:rPr lang="en-US" b="1" dirty="0" smtClean="0"/>
              <a:t>management</a:t>
            </a:r>
            <a:r>
              <a:rPr lang="en-US" dirty="0" smtClean="0"/>
              <a:t>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7619" y="8693150"/>
            <a:ext cx="1447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1 hr 50  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3E942B1-DC03-4EB8-8E85-628D3902BD7A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We want our members </a:t>
            </a:r>
            <a:r>
              <a:rPr lang="en-US" b="1" dirty="0" smtClean="0"/>
              <a:t>to participate</a:t>
            </a:r>
            <a:r>
              <a:rPr lang="en-US" b="1" baseline="0" dirty="0" smtClean="0"/>
              <a:t> </a:t>
            </a:r>
            <a:r>
              <a:rPr lang="en-US" baseline="0" dirty="0" smtClean="0"/>
              <a:t>in as many activities as they can,</a:t>
            </a:r>
            <a:r>
              <a:rPr lang="en-US" dirty="0" smtClean="0"/>
              <a:t> </a:t>
            </a:r>
            <a:r>
              <a:rPr lang="en-US" b="1" dirty="0" smtClean="0"/>
              <a:t>and have interest</a:t>
            </a:r>
            <a:r>
              <a:rPr lang="en-US" dirty="0" smtClean="0"/>
              <a:t>.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Educational   External    Internal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Spearheaded by the SEO,  XO  and the AO / Secy / </a:t>
            </a:r>
            <a:r>
              <a:rPr lang="en-US" dirty="0" err="1" smtClean="0"/>
              <a:t>Treas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</a:t>
            </a:r>
            <a:r>
              <a:rPr lang="en-US" b="1" dirty="0"/>
              <a:t>bridge officer</a:t>
            </a:r>
            <a:r>
              <a:rPr lang="en-US" dirty="0"/>
              <a:t>, one of the most </a:t>
            </a:r>
            <a:r>
              <a:rPr lang="en-US" b="1" dirty="0"/>
              <a:t>important issues </a:t>
            </a:r>
            <a:r>
              <a:rPr lang="en-US" dirty="0"/>
              <a:t>is to have </a:t>
            </a:r>
            <a:r>
              <a:rPr lang="en-US" dirty="0" smtClean="0"/>
              <a:t>their </a:t>
            </a:r>
            <a:r>
              <a:rPr lang="en-US" b="1" dirty="0" smtClean="0"/>
              <a:t>departmental committees</a:t>
            </a:r>
            <a:r>
              <a:rPr lang="en-US" dirty="0" smtClean="0"/>
              <a:t>  - </a:t>
            </a:r>
            <a:r>
              <a:rPr lang="en-US" b="1" dirty="0" smtClean="0"/>
              <a:t>populated </a:t>
            </a:r>
            <a:r>
              <a:rPr lang="en-US" b="0" dirty="0" smtClean="0"/>
              <a:t>by willing and interested members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As many of us have learned - </a:t>
            </a:r>
            <a:r>
              <a:rPr lang="en-US" dirty="0" smtClean="0"/>
              <a:t>– </a:t>
            </a:r>
            <a:r>
              <a:rPr lang="en-US" dirty="0"/>
              <a:t>not everyone will say </a:t>
            </a:r>
            <a:r>
              <a:rPr lang="en-US" dirty="0" smtClean="0"/>
              <a:t>yes.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Let’s </a:t>
            </a:r>
            <a:r>
              <a:rPr lang="en-US" b="1" dirty="0"/>
              <a:t>look at why </a:t>
            </a:r>
            <a:r>
              <a:rPr lang="en-US" dirty="0"/>
              <a:t>that might be the case.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F653B4-65ED-42E1-8C79-C5C990618B1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003675" cy="30035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8019" y="3663950"/>
            <a:ext cx="556387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Some members question</a:t>
            </a:r>
            <a:r>
              <a:rPr lang="en-US" dirty="0" smtClean="0"/>
              <a:t> whether they have the </a:t>
            </a:r>
            <a:r>
              <a:rPr lang="en-US" b="1" dirty="0" smtClean="0"/>
              <a:t>experience</a:t>
            </a:r>
            <a:r>
              <a:rPr lang="en-US" dirty="0" smtClean="0"/>
              <a:t> or knowledge to take on a Committee position.  The </a:t>
            </a:r>
            <a:r>
              <a:rPr lang="en-US" b="1" dirty="0" smtClean="0"/>
              <a:t>good news </a:t>
            </a:r>
            <a:r>
              <a:rPr lang="en-US" dirty="0" smtClean="0"/>
              <a:t>is – there is </a:t>
            </a:r>
            <a:r>
              <a:rPr lang="en-US" b="1" dirty="0"/>
              <a:t> </a:t>
            </a:r>
            <a:r>
              <a:rPr lang="en-US" b="1" dirty="0" smtClean="0"/>
              <a:t>no need </a:t>
            </a:r>
            <a:r>
              <a:rPr lang="en-US" dirty="0" smtClean="0"/>
              <a:t>to be an </a:t>
            </a:r>
            <a:r>
              <a:rPr lang="en-US" b="1" dirty="0" smtClean="0"/>
              <a:t>Einstein !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Some</a:t>
            </a:r>
            <a:r>
              <a:rPr lang="en-US" dirty="0" smtClean="0"/>
              <a:t> </a:t>
            </a:r>
            <a:r>
              <a:rPr lang="en-US" b="1" dirty="0" smtClean="0"/>
              <a:t>question</a:t>
            </a:r>
            <a:r>
              <a:rPr lang="en-US" dirty="0" smtClean="0"/>
              <a:t> whether they can </a:t>
            </a:r>
            <a:r>
              <a:rPr lang="en-US" b="1" dirty="0" smtClean="0"/>
              <a:t>make a contribution </a:t>
            </a:r>
            <a:r>
              <a:rPr lang="en-US" dirty="0" smtClean="0"/>
              <a:t>– citing a lack of time and</a:t>
            </a:r>
            <a:r>
              <a:rPr lang="en-US" baseline="0" dirty="0" smtClean="0"/>
              <a:t> how busy they are.  (work – family)</a:t>
            </a:r>
            <a:endParaRPr lang="en-US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We know </a:t>
            </a:r>
            <a:r>
              <a:rPr lang="en-US" b="1" dirty="0" smtClean="0"/>
              <a:t>everyone can contribute  – </a:t>
            </a:r>
            <a:r>
              <a:rPr lang="en-US" b="0" dirty="0" smtClean="0"/>
              <a:t>it may be simply a </a:t>
            </a:r>
            <a:r>
              <a:rPr lang="en-US" b="1" dirty="0" smtClean="0"/>
              <a:t>matter of degree </a:t>
            </a:r>
            <a:r>
              <a:rPr lang="en-US" b="0" baseline="0" dirty="0" smtClean="0"/>
              <a:t> OR  perhaps  the need for a bit of </a:t>
            </a:r>
            <a:r>
              <a:rPr lang="en-US" b="1" baseline="0" dirty="0" smtClean="0"/>
              <a:t>training/learning</a:t>
            </a:r>
            <a:r>
              <a:rPr lang="en-US" b="0" baseline="0" dirty="0" smtClean="0"/>
              <a:t>.  </a:t>
            </a:r>
          </a:p>
          <a:p>
            <a:endParaRPr lang="en-US" b="1" dirty="0" smtClean="0"/>
          </a:p>
          <a:p>
            <a:pPr marL="177471"/>
            <a:r>
              <a:rPr lang="en-US" dirty="0" smtClean="0"/>
              <a:t>In USPS we </a:t>
            </a:r>
            <a:r>
              <a:rPr lang="en-US" b="1" dirty="0" smtClean="0"/>
              <a:t>learn &amp; do</a:t>
            </a:r>
            <a:r>
              <a:rPr lang="en-US" dirty="0" smtClean="0"/>
              <a:t>, then </a:t>
            </a:r>
            <a:r>
              <a:rPr lang="en-US" b="1" dirty="0" smtClean="0"/>
              <a:t>turn and offer a hand </a:t>
            </a:r>
            <a:r>
              <a:rPr lang="en-US" dirty="0" smtClean="0"/>
              <a:t>to those who follow.  Just as those who came </a:t>
            </a:r>
            <a:r>
              <a:rPr lang="en-US" b="1" dirty="0" smtClean="0"/>
              <a:t>before us </a:t>
            </a:r>
            <a:r>
              <a:rPr lang="en-US" dirty="0" smtClean="0"/>
              <a:t>turned to offer a hand to us.  That’s how USPS works!</a:t>
            </a:r>
            <a:endParaRPr lang="en-US" baseline="0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If you don’t have </a:t>
            </a:r>
            <a:r>
              <a:rPr lang="en-US" dirty="0" smtClean="0"/>
              <a:t>a Money Tree in your Squadron, you </a:t>
            </a:r>
            <a:r>
              <a:rPr lang="en-US" baseline="0" dirty="0" smtClean="0"/>
              <a:t>need to be mindful of that.  To do some jobs, requires some travel and expense, </a:t>
            </a:r>
            <a:r>
              <a:rPr lang="en-US" b="1" baseline="0" dirty="0" smtClean="0"/>
              <a:t>outside the comfort level </a:t>
            </a:r>
            <a:r>
              <a:rPr lang="en-US" baseline="0" dirty="0" smtClean="0"/>
              <a:t>of some members.  </a:t>
            </a:r>
          </a:p>
          <a:p>
            <a:endParaRPr lang="en-US" dirty="0"/>
          </a:p>
          <a:p>
            <a:r>
              <a:rPr lang="en-US" baseline="0" dirty="0" smtClean="0"/>
              <a:t>With a </a:t>
            </a:r>
            <a:r>
              <a:rPr lang="en-US" b="1" baseline="0" dirty="0" smtClean="0"/>
              <a:t>bit of imagination </a:t>
            </a:r>
            <a:r>
              <a:rPr lang="en-US" baseline="0" dirty="0" smtClean="0"/>
              <a:t>– work-a-rounds can often be found.</a:t>
            </a:r>
          </a:p>
          <a:p>
            <a:endParaRPr lang="en-US" baseline="0" dirty="0" smtClean="0"/>
          </a:p>
          <a:p>
            <a:r>
              <a:rPr lang="en-US" dirty="0" smtClean="0"/>
              <a:t>And we should </a:t>
            </a:r>
            <a:r>
              <a:rPr lang="en-US" b="1" dirty="0" smtClean="0"/>
              <a:t>always remember </a:t>
            </a:r>
            <a:r>
              <a:rPr lang="en-US" dirty="0" smtClean="0"/>
              <a:t>that it’s okay to say NO! </a:t>
            </a:r>
          </a:p>
          <a:p>
            <a:endParaRPr lang="en-US" dirty="0"/>
          </a:p>
          <a:p>
            <a:r>
              <a:rPr lang="en-US" dirty="0" smtClean="0"/>
              <a:t>Let’s look at why they say YES. 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44219" y="8730037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53 mins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??  Do you know </a:t>
            </a:r>
            <a:r>
              <a:rPr lang="en-US" b="1" dirty="0" smtClean="0"/>
              <a:t>when</a:t>
            </a:r>
            <a:r>
              <a:rPr lang="en-US" dirty="0" smtClean="0"/>
              <a:t> </a:t>
            </a:r>
            <a:r>
              <a:rPr lang="en-US" dirty="0"/>
              <a:t>was your Squadron </a:t>
            </a:r>
            <a:r>
              <a:rPr lang="en-US" b="1" dirty="0"/>
              <a:t>founded</a:t>
            </a:r>
            <a:r>
              <a:rPr lang="en-US" dirty="0"/>
              <a:t> </a:t>
            </a:r>
            <a:r>
              <a:rPr lang="en-US" dirty="0" smtClean="0"/>
              <a:t>??</a:t>
            </a:r>
            <a:r>
              <a:rPr lang="en-US" baseline="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. </a:t>
            </a:r>
            <a:r>
              <a:rPr lang="en-US" dirty="0" smtClean="0"/>
              <a:t> (</a:t>
            </a:r>
            <a:r>
              <a:rPr lang="en-US" i="1" dirty="0"/>
              <a:t>Diablo</a:t>
            </a:r>
            <a:r>
              <a:rPr lang="en-US" dirty="0"/>
              <a:t> </a:t>
            </a:r>
            <a:r>
              <a:rPr lang="en-US" i="1" dirty="0"/>
              <a:t>in 1958</a:t>
            </a:r>
            <a:r>
              <a:rPr lang="en-US" dirty="0"/>
              <a:t>.) </a:t>
            </a:r>
            <a:endParaRPr lang="en-US" baseline="0" dirty="0" smtClean="0"/>
          </a:p>
          <a:p>
            <a:pPr defTabSz="287338">
              <a:defRPr/>
            </a:pPr>
            <a:r>
              <a:rPr lang="en-US" baseline="0" dirty="0" smtClean="0"/>
              <a:t>	??  </a:t>
            </a:r>
            <a:r>
              <a:rPr lang="en-US" b="1" baseline="0" dirty="0" smtClean="0"/>
              <a:t>Assigned</a:t>
            </a:r>
            <a:r>
              <a:rPr lang="en-US" baseline="0" dirty="0" smtClean="0"/>
              <a:t> to what district   - do you know ??</a:t>
            </a:r>
            <a:r>
              <a:rPr lang="en-US" dirty="0" smtClean="0"/>
              <a:t> </a:t>
            </a:r>
          </a:p>
          <a:p>
            <a:pPr marL="285750" indent="-285750" defTabSz="929260">
              <a:buFont typeface="Arial" pitchFamily="34" charset="0"/>
              <a:buChar char="•"/>
              <a:defRPr/>
            </a:pPr>
            <a:r>
              <a:rPr lang="en-US" dirty="0" smtClean="0"/>
              <a:t>.  (</a:t>
            </a:r>
            <a:r>
              <a:rPr lang="en-US" i="1" dirty="0"/>
              <a:t>District 25</a:t>
            </a:r>
            <a:r>
              <a:rPr lang="en-US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baseline="0" dirty="0" smtClean="0"/>
          </a:p>
          <a:p>
            <a:endParaRPr lang="en-US" b="0" i="0" baseline="0" dirty="0" smtClean="0"/>
          </a:p>
          <a:p>
            <a:r>
              <a:rPr lang="en-US" b="0" i="1" baseline="0" dirty="0" smtClean="0"/>
              <a:t>(Note to instructor – this slide a place holder template – change it to fit your squadron/district.</a:t>
            </a:r>
          </a:p>
          <a:p>
            <a:endParaRPr lang="en-US" b="0" i="1" baseline="0" dirty="0" smtClean="0"/>
          </a:p>
          <a:p>
            <a:r>
              <a:rPr lang="en-US" i="1" baseline="0" dirty="0" smtClean="0"/>
              <a:t>My squadron, Diablo is now the </a:t>
            </a:r>
            <a:r>
              <a:rPr lang="en-US" b="1" i="1" baseline="0" dirty="0" smtClean="0"/>
              <a:t>oldest </a:t>
            </a:r>
            <a:r>
              <a:rPr lang="en-US" i="1" baseline="0" dirty="0" smtClean="0"/>
              <a:t>squadron in our </a:t>
            </a:r>
            <a:r>
              <a:rPr lang="en-US" b="1" i="1" baseline="0" dirty="0" smtClean="0"/>
              <a:t>Northern California </a:t>
            </a:r>
            <a:r>
              <a:rPr lang="en-US" i="1" baseline="0" dirty="0" smtClean="0"/>
              <a:t>geography. </a:t>
            </a:r>
          </a:p>
          <a:p>
            <a:pPr defTabSz="929260">
              <a:defRPr/>
            </a:pPr>
            <a:endParaRPr lang="en-US" i="1" baseline="0" dirty="0" smtClean="0"/>
          </a:p>
          <a:p>
            <a:pPr defTabSz="929260">
              <a:defRPr/>
            </a:pPr>
            <a:r>
              <a:rPr lang="en-US" i="1" baseline="0" dirty="0" smtClean="0"/>
              <a:t>The others in D25 are:   Peralta 1960,  Carquinez 1961,  Sacramento 1962,  Santa Clara 1963, San Joaquin Delta 1970, </a:t>
            </a:r>
            <a:r>
              <a:rPr lang="en-US" i="1" dirty="0"/>
              <a:t>Redwood 1984, Monterey </a:t>
            </a:r>
            <a:r>
              <a:rPr lang="en-US" i="1" baseline="0" dirty="0" smtClean="0"/>
              <a:t>Bay 2004.   These dates can be found </a:t>
            </a:r>
            <a:r>
              <a:rPr lang="en-US" b="1" i="1" baseline="0" dirty="0" smtClean="0"/>
              <a:t>in your</a:t>
            </a:r>
            <a:r>
              <a:rPr lang="en-US" i="1" baseline="0" dirty="0" smtClean="0"/>
              <a:t> </a:t>
            </a:r>
            <a:r>
              <a:rPr lang="en-US" b="1" i="1" baseline="0" dirty="0" smtClean="0"/>
              <a:t>D25 roster</a:t>
            </a:r>
            <a:r>
              <a:rPr lang="en-US" i="1" baseline="0" dirty="0" smtClean="0"/>
              <a:t>.)</a:t>
            </a:r>
          </a:p>
          <a:p>
            <a:pPr defTabSz="929260">
              <a:defRPr/>
            </a:pPr>
            <a:endParaRPr lang="en-US" dirty="0"/>
          </a:p>
          <a:p>
            <a:pPr defTabSz="929260"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??  So </a:t>
            </a:r>
            <a:r>
              <a:rPr lang="en-US" b="1" dirty="0" smtClean="0"/>
              <a:t>what’s the Story </a:t>
            </a:r>
            <a:r>
              <a:rPr lang="en-US" dirty="0" smtClean="0"/>
              <a:t>behind the design of your squadron’s  burgee??   Do you know </a:t>
            </a:r>
            <a:r>
              <a:rPr lang="en-US" b="1" dirty="0" smtClean="0"/>
              <a:t>it’s heraldry 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F0F64-E42B-4F04-85AF-E1BCCD7F3FD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13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0644D7-8F38-4DFA-AFC4-F4FBD0A06D6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25136" cy="4189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b="1" dirty="0" smtClean="0"/>
              <a:t>What </a:t>
            </a:r>
            <a:r>
              <a:rPr lang="en-US" b="1" dirty="0"/>
              <a:t>drives us </a:t>
            </a:r>
            <a:r>
              <a:rPr lang="en-US" dirty="0"/>
              <a:t>is often dependent on the </a:t>
            </a:r>
            <a:r>
              <a:rPr lang="en-US" b="1" dirty="0"/>
              <a:t>generation</a:t>
            </a:r>
            <a:r>
              <a:rPr lang="en-US" dirty="0"/>
              <a:t> from which we come. 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 ‘</a:t>
            </a:r>
            <a:r>
              <a:rPr lang="en-US" b="1" dirty="0"/>
              <a:t>Self Fulfillment</a:t>
            </a:r>
            <a:r>
              <a:rPr lang="en-US" dirty="0"/>
              <a:t>’  to one generation is called  ‘</a:t>
            </a:r>
            <a:r>
              <a:rPr lang="en-US" b="1" dirty="0"/>
              <a:t>Interesting Work</a:t>
            </a:r>
            <a:r>
              <a:rPr lang="en-US" dirty="0"/>
              <a:t>’ by another.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b="1" dirty="0"/>
              <a:t>Loyalty</a:t>
            </a:r>
            <a:r>
              <a:rPr lang="en-US" dirty="0"/>
              <a:t> and </a:t>
            </a:r>
            <a:r>
              <a:rPr lang="en-US" b="1" dirty="0"/>
              <a:t>Commitment </a:t>
            </a:r>
            <a:r>
              <a:rPr lang="en-US" dirty="0"/>
              <a:t> come from feeling a ‘</a:t>
            </a:r>
            <a:r>
              <a:rPr lang="en-US" b="1" dirty="0"/>
              <a:t>Part of</a:t>
            </a:r>
            <a:r>
              <a:rPr lang="en-US" dirty="0"/>
              <a:t> the </a:t>
            </a:r>
            <a:r>
              <a:rPr lang="en-US" b="1" dirty="0"/>
              <a:t>Organization</a:t>
            </a:r>
            <a:r>
              <a:rPr lang="en-US" dirty="0" smtClean="0"/>
              <a:t>’.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 ‘</a:t>
            </a:r>
            <a:r>
              <a:rPr lang="en-US" b="1" dirty="0" smtClean="0"/>
              <a:t>Recognition</a:t>
            </a:r>
            <a:r>
              <a:rPr lang="en-US" dirty="0" smtClean="0"/>
              <a:t>’ for one generation is called ‘</a:t>
            </a:r>
            <a:r>
              <a:rPr lang="en-US" b="1" dirty="0" smtClean="0"/>
              <a:t>being valued</a:t>
            </a:r>
            <a:r>
              <a:rPr lang="en-US" dirty="0" smtClean="0"/>
              <a:t>’ by another 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The 3 top </a:t>
            </a:r>
            <a:r>
              <a:rPr lang="en-US" b="1" dirty="0" smtClean="0"/>
              <a:t>motivators</a:t>
            </a:r>
            <a:r>
              <a:rPr lang="en-US" dirty="0" smtClean="0"/>
              <a:t> -  keep coming up, </a:t>
            </a:r>
            <a:r>
              <a:rPr lang="en-US" dirty="0"/>
              <a:t>in </a:t>
            </a:r>
            <a:r>
              <a:rPr lang="en-US" dirty="0" smtClean="0"/>
              <a:t>study after study.  decade after</a:t>
            </a:r>
            <a:r>
              <a:rPr lang="en-US" baseline="0" dirty="0" smtClean="0"/>
              <a:t> </a:t>
            </a:r>
            <a:r>
              <a:rPr lang="en-US" dirty="0" smtClean="0"/>
              <a:t>decade.</a:t>
            </a:r>
            <a:endParaRPr lang="en-US" dirty="0"/>
          </a:p>
          <a:p>
            <a:pPr lvl="2"/>
            <a:r>
              <a:rPr lang="en-US" b="1" dirty="0"/>
              <a:t>Recognition</a:t>
            </a:r>
            <a:endParaRPr lang="en-US" dirty="0"/>
          </a:p>
          <a:p>
            <a:pPr lvl="2"/>
            <a:r>
              <a:rPr lang="en-US" b="1" dirty="0"/>
              <a:t>Money</a:t>
            </a:r>
            <a:endParaRPr lang="en-US" dirty="0"/>
          </a:p>
          <a:p>
            <a:pPr lvl="2"/>
            <a:r>
              <a:rPr lang="en-US" b="1" dirty="0"/>
              <a:t>Feeling a part </a:t>
            </a:r>
            <a:r>
              <a:rPr lang="en-US" dirty="0"/>
              <a:t>of the organization</a:t>
            </a:r>
          </a:p>
          <a:p>
            <a:r>
              <a:rPr lang="en-US" b="1" dirty="0"/>
              <a:t> </a:t>
            </a:r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0644D7-8F38-4DFA-AFC4-F4FBD0A06D62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421823"/>
            <a:ext cx="5563870" cy="46523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US" dirty="0"/>
              <a:t>Let me say that again !!</a:t>
            </a:r>
          </a:p>
          <a:p>
            <a:pPr marL="174245" lvl="2" indent="-174245">
              <a:buFont typeface="Arial" pitchFamily="34" charset="0"/>
              <a:buChar char="•"/>
            </a:pPr>
            <a:r>
              <a:rPr lang="en-US" b="1" dirty="0"/>
              <a:t>Recognition</a:t>
            </a:r>
            <a:endParaRPr lang="en-US" dirty="0"/>
          </a:p>
          <a:p>
            <a:pPr marL="177471" lvl="2" indent="-177471">
              <a:buFont typeface="Arial" pitchFamily="34" charset="0"/>
              <a:buChar char="•"/>
            </a:pPr>
            <a:r>
              <a:rPr lang="en-US" b="1" dirty="0"/>
              <a:t>Money</a:t>
            </a:r>
            <a:endParaRPr lang="en-US" dirty="0"/>
          </a:p>
          <a:p>
            <a:pPr marL="177471" lvl="2" indent="-177471">
              <a:buFont typeface="Arial" pitchFamily="34" charset="0"/>
              <a:buChar char="•"/>
            </a:pPr>
            <a:r>
              <a:rPr lang="en-US" b="1" dirty="0"/>
              <a:t>Feeling a part </a:t>
            </a:r>
            <a:r>
              <a:rPr lang="en-US" dirty="0"/>
              <a:t>of the organization</a:t>
            </a:r>
          </a:p>
          <a:p>
            <a:r>
              <a:rPr lang="en-US" b="1" dirty="0"/>
              <a:t> </a:t>
            </a:r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Since we </a:t>
            </a:r>
            <a:r>
              <a:rPr lang="en-US" b="1" dirty="0"/>
              <a:t>don’t pay</a:t>
            </a:r>
            <a:r>
              <a:rPr lang="en-US" dirty="0"/>
              <a:t> our members, </a:t>
            </a:r>
            <a:r>
              <a:rPr lang="en-US" b="1" dirty="0"/>
              <a:t>recognition and feeling a part </a:t>
            </a:r>
            <a:r>
              <a:rPr lang="en-US" dirty="0"/>
              <a:t>of the organization are </a:t>
            </a:r>
            <a:r>
              <a:rPr lang="en-US" b="1" dirty="0"/>
              <a:t>key for us</a:t>
            </a:r>
            <a:endParaRPr lang="en-US" dirty="0"/>
          </a:p>
          <a:p>
            <a:r>
              <a:rPr lang="en-US" dirty="0"/>
              <a:t> 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/>
              <a:t>Merit Marks</a:t>
            </a:r>
            <a:r>
              <a:rPr lang="en-US" dirty="0"/>
              <a:t> are </a:t>
            </a:r>
            <a:r>
              <a:rPr lang="en-US" b="1" dirty="0"/>
              <a:t>part</a:t>
            </a:r>
            <a:r>
              <a:rPr lang="en-US" dirty="0"/>
              <a:t> of recognition - - but they are </a:t>
            </a:r>
            <a:r>
              <a:rPr lang="en-US" b="1" dirty="0"/>
              <a:t>not the whole </a:t>
            </a:r>
            <a:r>
              <a:rPr lang="en-US" dirty="0"/>
              <a:t>of it.  Don’t wait for the end of the year – verbalize ‘</a:t>
            </a:r>
            <a:r>
              <a:rPr lang="en-US" b="1" dirty="0" err="1"/>
              <a:t>attaboys</a:t>
            </a:r>
            <a:r>
              <a:rPr lang="en-US" b="1" dirty="0"/>
              <a:t>’ </a:t>
            </a:r>
            <a:r>
              <a:rPr lang="en-US" dirty="0"/>
              <a:t>and  ‘</a:t>
            </a:r>
            <a:r>
              <a:rPr lang="en-US" b="1" dirty="0" err="1"/>
              <a:t>attagirls</a:t>
            </a:r>
            <a:r>
              <a:rPr lang="en-US" b="1" dirty="0"/>
              <a:t>’  </a:t>
            </a:r>
            <a:r>
              <a:rPr lang="en-US" dirty="0"/>
              <a:t>on the spot.  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Catch them doing something right </a:t>
            </a:r>
            <a:r>
              <a:rPr lang="en-US" dirty="0"/>
              <a:t>– and tell them about it. </a:t>
            </a:r>
            <a:r>
              <a:rPr lang="en-US" dirty="0" smtClean="0"/>
              <a:t> Let them know how much </a:t>
            </a:r>
            <a:r>
              <a:rPr lang="en-US" b="1" dirty="0" smtClean="0"/>
              <a:t>you value </a:t>
            </a:r>
            <a:r>
              <a:rPr lang="en-US" dirty="0" smtClean="0"/>
              <a:t>their contribution – immediately!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b="1" dirty="0" smtClean="0"/>
              <a:t>Job </a:t>
            </a:r>
            <a:r>
              <a:rPr lang="en-US" b="1" dirty="0"/>
              <a:t>descriptions</a:t>
            </a:r>
            <a:r>
              <a:rPr lang="en-US" dirty="0"/>
              <a:t> can help our members through </a:t>
            </a:r>
            <a:r>
              <a:rPr lang="en-US" b="1" dirty="0"/>
              <a:t>their decision process</a:t>
            </a:r>
            <a:r>
              <a:rPr lang="en-US" dirty="0"/>
              <a:t>.  What do they want to volunteer to do.  The </a:t>
            </a:r>
            <a:r>
              <a:rPr lang="en-US" b="1" dirty="0" smtClean="0"/>
              <a:t>squadron &amp; district</a:t>
            </a:r>
            <a:r>
              <a:rPr lang="en-US" dirty="0" smtClean="0"/>
              <a:t> </a:t>
            </a:r>
            <a:r>
              <a:rPr lang="en-US" dirty="0"/>
              <a:t>job descriptions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b="1" dirty="0" smtClean="0"/>
              <a:t>part of your Homework</a:t>
            </a:r>
            <a:r>
              <a:rPr lang="en-US" dirty="0" smtClean="0"/>
              <a:t> Reading Assignment. </a:t>
            </a:r>
            <a:r>
              <a:rPr lang="en-US" dirty="0"/>
              <a:t>. . </a:t>
            </a:r>
            <a:r>
              <a:rPr lang="en-US" i="1" dirty="0" smtClean="0"/>
              <a:t>(</a:t>
            </a:r>
            <a:r>
              <a:rPr lang="en-US" i="1" dirty="0"/>
              <a:t>published in Sept 2009) 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9019" y="8504339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55  mins</a:t>
            </a:r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A0150D-F586-4528-8D27-FA70DE88086D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6 people</a:t>
            </a:r>
            <a:r>
              <a:rPr lang="en-US" b="1" baseline="0" dirty="0" smtClean="0"/>
              <a:t> </a:t>
            </a:r>
            <a:r>
              <a:rPr lang="en-US" baseline="0" dirty="0" smtClean="0"/>
              <a:t>in this boat – doing a </a:t>
            </a:r>
            <a:r>
              <a:rPr lang="en-US" b="1" baseline="0" dirty="0" smtClean="0"/>
              <a:t>variety</a:t>
            </a:r>
            <a:r>
              <a:rPr lang="en-US" baseline="0" dirty="0" smtClean="0"/>
              <a:t> of jobs – </a:t>
            </a:r>
            <a:r>
              <a:rPr lang="en-US" b="1" baseline="0" dirty="0" smtClean="0"/>
              <a:t>working differently </a:t>
            </a:r>
            <a:r>
              <a:rPr lang="en-US" baseline="0" dirty="0" smtClean="0"/>
              <a:t>to get to the </a:t>
            </a:r>
            <a:r>
              <a:rPr lang="en-US" b="1" baseline="0" dirty="0" smtClean="0"/>
              <a:t>same</a:t>
            </a:r>
            <a:r>
              <a:rPr lang="en-US" baseline="0" dirty="0" smtClean="0"/>
              <a:t> place – together.  They </a:t>
            </a:r>
            <a:r>
              <a:rPr lang="en-US" b="1" baseline="0" dirty="0" smtClean="0"/>
              <a:t>all</a:t>
            </a:r>
            <a:r>
              <a:rPr lang="en-US" baseline="0" dirty="0" smtClean="0"/>
              <a:t> understand their job and its </a:t>
            </a:r>
            <a:r>
              <a:rPr lang="en-US" b="1" baseline="0" dirty="0" smtClean="0"/>
              <a:t>importance</a:t>
            </a:r>
            <a:r>
              <a:rPr lang="en-US" baseline="0" dirty="0" smtClean="0"/>
              <a:t> to the team effort.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When the Nominating Committee </a:t>
            </a:r>
            <a:r>
              <a:rPr lang="en-US" b="1" dirty="0" smtClean="0"/>
              <a:t>does not fully describe </a:t>
            </a:r>
            <a:r>
              <a:rPr lang="en-US" dirty="0" smtClean="0"/>
              <a:t>what is involved in different squadron jobs, the </a:t>
            </a:r>
            <a:r>
              <a:rPr lang="en-US" b="1" dirty="0" smtClean="0"/>
              <a:t>result often spells trouble </a:t>
            </a:r>
            <a:r>
              <a:rPr lang="en-US" dirty="0" smtClean="0"/>
              <a:t>for the squadron.  </a:t>
            </a:r>
          </a:p>
          <a:p>
            <a:pPr marL="174245" indent="-174245">
              <a:buFont typeface="Arial" pitchFamily="34" charset="0"/>
              <a:buChar char="•"/>
            </a:pPr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/>
              <a:t>When you </a:t>
            </a:r>
            <a:r>
              <a:rPr lang="en-US" b="1" dirty="0"/>
              <a:t>staff your committee </a:t>
            </a:r>
            <a:r>
              <a:rPr lang="en-US" dirty="0"/>
              <a:t>– Keep this in mind </a:t>
            </a:r>
          </a:p>
          <a:p>
            <a:pPr lvl="1"/>
            <a:r>
              <a:rPr lang="en-US" i="1" dirty="0"/>
              <a:t>	(point to last bullet on slide</a:t>
            </a:r>
            <a:r>
              <a:rPr lang="en-US" i="1" dirty="0" smtClean="0"/>
              <a:t>)</a:t>
            </a:r>
          </a:p>
          <a:p>
            <a:pPr lvl="1"/>
            <a:endParaRPr lang="en-US" i="1" dirty="0"/>
          </a:p>
          <a:p>
            <a:pPr marL="169863"/>
            <a:r>
              <a:rPr lang="en-US" dirty="0" smtClean="0"/>
              <a:t>There is an </a:t>
            </a:r>
            <a:r>
              <a:rPr lang="en-US" b="1" dirty="0" smtClean="0"/>
              <a:t>excellent NomCom Seminar </a:t>
            </a:r>
            <a:r>
              <a:rPr lang="en-US" dirty="0" smtClean="0"/>
              <a:t>now available  for download from USPS website - LDCom webpages.  Highly recommended, </a:t>
            </a:r>
            <a:r>
              <a:rPr lang="en-US" b="1" dirty="0" smtClean="0"/>
              <a:t>not only </a:t>
            </a:r>
            <a:r>
              <a:rPr lang="en-US" dirty="0" smtClean="0"/>
              <a:t>for your NomCom members, but for </a:t>
            </a:r>
            <a:r>
              <a:rPr lang="en-US" b="1" dirty="0" smtClean="0"/>
              <a:t>anyone looking to add staff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4219" y="777875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56  mins</a:t>
            </a:r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240F3B-B423-4AB0-8ED0-3BC37A43B1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8725" y="387350"/>
            <a:ext cx="4267200" cy="3200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819" y="3587750"/>
            <a:ext cx="5718422" cy="5562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b="1" kern="1200" dirty="0" smtClean="0">
                <a:solidFill>
                  <a:schemeClr val="tx1"/>
                </a:solidFill>
                <a:effectLst/>
              </a:rPr>
              <a:t>This list is Staffing 101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r>
              <a:rPr lang="en-US" b="1" kern="1200" dirty="0" smtClean="0">
                <a:solidFill>
                  <a:schemeClr val="tx1"/>
                </a:solidFill>
                <a:effectLst/>
              </a:rPr>
              <a:t> </a:t>
            </a:r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pPr lvl="0"/>
            <a:r>
              <a:rPr lang="en-US" b="1" kern="1200" dirty="0" smtClean="0">
                <a:solidFill>
                  <a:schemeClr val="tx1"/>
                </a:solidFill>
                <a:effectLst/>
              </a:rPr>
              <a:t>When </a:t>
            </a:r>
            <a:r>
              <a:rPr lang="en-US" b="1" dirty="0" smtClean="0"/>
              <a:t>looking </a:t>
            </a:r>
            <a:r>
              <a:rPr lang="en-US" dirty="0" smtClean="0"/>
              <a:t>for members to work in our </a:t>
            </a:r>
            <a:r>
              <a:rPr lang="en-US" b="1" dirty="0" smtClean="0"/>
              <a:t>committees </a:t>
            </a:r>
            <a:r>
              <a:rPr lang="en-US" dirty="0" smtClean="0"/>
              <a:t>- - </a:t>
            </a:r>
          </a:p>
          <a:p>
            <a:pPr lvl="0"/>
            <a:endParaRPr lang="en-US" kern="1200" dirty="0">
              <a:solidFill>
                <a:schemeClr val="tx1"/>
              </a:solidFill>
              <a:effectLst/>
            </a:endParaRPr>
          </a:p>
          <a:p>
            <a:pPr marL="174245" indent="-174245">
              <a:buFont typeface="Arial" pitchFamily="34" charset="0"/>
              <a:buChar char="•"/>
            </a:pPr>
            <a:r>
              <a:rPr lang="en-US" kern="1200" dirty="0" smtClean="0">
                <a:solidFill>
                  <a:schemeClr val="tx1"/>
                </a:solidFill>
                <a:effectLst/>
              </a:rPr>
              <a:t>We look for members who 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Dependable.  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members who are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Adaptable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 and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Work well with others   - -   </a:t>
            </a:r>
            <a:r>
              <a:rPr lang="en-US" b="0" kern="1200" dirty="0" smtClean="0">
                <a:solidFill>
                  <a:schemeClr val="tx1"/>
                </a:solidFill>
                <a:effectLst/>
              </a:rPr>
              <a:t>Who will  </a:t>
            </a:r>
            <a:r>
              <a:rPr lang="en-US" b="1" kern="1200" dirty="0" smtClean="0">
                <a:solidFill>
                  <a:schemeClr val="tx1"/>
                </a:solidFill>
                <a:effectLst/>
              </a:rPr>
              <a:t>invent and then re-invent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in order to progress &amp; stay current 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 marL="174245" indent="-174245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 smtClean="0"/>
              <a:t>Giving </a:t>
            </a:r>
            <a:r>
              <a:rPr lang="en-US" b="1" dirty="0" smtClean="0"/>
              <a:t>criticism</a:t>
            </a:r>
            <a:r>
              <a:rPr lang="en-US" dirty="0" smtClean="0"/>
              <a:t> is part of the job.  It should be </a:t>
            </a:r>
            <a:r>
              <a:rPr lang="en-US" b="1" dirty="0" smtClean="0"/>
              <a:t>constructive and polite</a:t>
            </a:r>
            <a:r>
              <a:rPr lang="en-US" dirty="0" smtClean="0"/>
              <a:t>.  It’s </a:t>
            </a:r>
            <a:r>
              <a:rPr lang="en-US" b="1" dirty="0" smtClean="0"/>
              <a:t>hard to give</a:t>
            </a:r>
            <a:r>
              <a:rPr lang="en-US" dirty="0" smtClean="0"/>
              <a:t> and  often </a:t>
            </a:r>
            <a:r>
              <a:rPr lang="en-US" b="1" dirty="0" smtClean="0"/>
              <a:t>difficult to receive.  </a:t>
            </a:r>
            <a:r>
              <a:rPr lang="en-US" dirty="0" smtClean="0"/>
              <a:t>Check out the </a:t>
            </a:r>
            <a:r>
              <a:rPr lang="en-US" b="1" dirty="0" smtClean="0"/>
              <a:t>expanded sandwich technique </a:t>
            </a:r>
            <a:r>
              <a:rPr lang="en-US" dirty="0" smtClean="0"/>
              <a:t>discussed in the Instructor </a:t>
            </a:r>
            <a:r>
              <a:rPr lang="en-US" b="1" dirty="0" smtClean="0"/>
              <a:t>Recertification Seminar </a:t>
            </a:r>
            <a:r>
              <a:rPr lang="en-US" dirty="0" smtClean="0"/>
              <a:t>- - for some </a:t>
            </a:r>
            <a:r>
              <a:rPr lang="en-US" b="1" dirty="0" smtClean="0"/>
              <a:t>great guidelines.</a:t>
            </a:r>
            <a:r>
              <a:rPr lang="en-US" dirty="0" smtClean="0"/>
              <a:t>   </a:t>
            </a:r>
          </a:p>
          <a:p>
            <a:pPr>
              <a:spcBef>
                <a:spcPct val="0"/>
              </a:spcBef>
            </a:pPr>
            <a:endParaRPr lang="en-US" b="1" dirty="0"/>
          </a:p>
          <a:p>
            <a:pPr marL="174245" indent="-174245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/>
              <a:t>We </a:t>
            </a:r>
            <a:r>
              <a:rPr lang="en-US" b="1" dirty="0" smtClean="0"/>
              <a:t>also look </a:t>
            </a:r>
            <a:r>
              <a:rPr lang="en-US" dirty="0"/>
              <a:t>for members </a:t>
            </a:r>
            <a:r>
              <a:rPr lang="en-US" dirty="0" smtClean="0"/>
              <a:t>whose </a:t>
            </a:r>
            <a:r>
              <a:rPr lang="en-US" b="1" dirty="0"/>
              <a:t>Work Habits</a:t>
            </a:r>
            <a:r>
              <a:rPr lang="en-US" dirty="0"/>
              <a:t> &amp; </a:t>
            </a:r>
            <a:r>
              <a:rPr lang="en-US" b="1" dirty="0"/>
              <a:t>preferences </a:t>
            </a:r>
            <a:r>
              <a:rPr lang="en-US" dirty="0"/>
              <a:t>match the job requirements.</a:t>
            </a:r>
            <a:endParaRPr lang="en-US" b="1" dirty="0" smtClean="0"/>
          </a:p>
          <a:p>
            <a:pPr marL="233940" indent="-233940"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 marL="0" lvl="1">
              <a:spcBef>
                <a:spcPct val="0"/>
              </a:spcBef>
            </a:pPr>
            <a:r>
              <a:rPr lang="en-US" dirty="0" smtClean="0"/>
              <a:t>For example, </a:t>
            </a:r>
            <a:r>
              <a:rPr lang="en-US" b="1" dirty="0" smtClean="0"/>
              <a:t>I’m not good with cameras</a:t>
            </a:r>
            <a:r>
              <a:rPr lang="en-US" b="0" baseline="0" dirty="0" smtClean="0"/>
              <a:t>, </a:t>
            </a:r>
            <a:r>
              <a:rPr lang="en-US" dirty="0" smtClean="0"/>
              <a:t>so my being Squadron photographer  - NOT a good idea!   That said, I do </a:t>
            </a:r>
            <a:r>
              <a:rPr lang="en-US" b="1" dirty="0" smtClean="0"/>
              <a:t>know my way around </a:t>
            </a:r>
            <a:r>
              <a:rPr lang="en-US" dirty="0" smtClean="0"/>
              <a:t>a </a:t>
            </a:r>
            <a:r>
              <a:rPr lang="en-US" b="1" dirty="0" smtClean="0"/>
              <a:t>computer, </a:t>
            </a:r>
            <a:r>
              <a:rPr lang="en-US" dirty="0" smtClean="0"/>
              <a:t>so I am often </a:t>
            </a:r>
            <a:r>
              <a:rPr lang="en-US" b="1" dirty="0" smtClean="0"/>
              <a:t>tapped </a:t>
            </a:r>
            <a:r>
              <a:rPr lang="en-US" dirty="0" smtClean="0"/>
              <a:t>to use those skills.</a:t>
            </a:r>
          </a:p>
          <a:p>
            <a:pPr marL="0" lvl="1"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Remember </a:t>
            </a:r>
            <a:r>
              <a:rPr lang="en-US" dirty="0"/>
              <a:t>the </a:t>
            </a:r>
            <a:r>
              <a:rPr lang="en-US" dirty="0" smtClean="0"/>
              <a:t>motivators</a:t>
            </a:r>
            <a:r>
              <a:rPr lang="en-US" dirty="0"/>
              <a:t> </a:t>
            </a:r>
            <a:r>
              <a:rPr lang="en-US" dirty="0" smtClean="0"/>
              <a:t> --  </a:t>
            </a:r>
            <a:r>
              <a:rPr lang="en-US" b="1" dirty="0"/>
              <a:t>recognition</a:t>
            </a:r>
            <a:r>
              <a:rPr lang="en-US" dirty="0"/>
              <a:t> and </a:t>
            </a:r>
            <a:r>
              <a:rPr lang="en-US" b="1" dirty="0"/>
              <a:t>feeling a part </a:t>
            </a:r>
            <a:r>
              <a:rPr lang="en-US" dirty="0"/>
              <a:t>of the process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they </a:t>
            </a:r>
            <a:r>
              <a:rPr lang="en-US" b="1" dirty="0"/>
              <a:t>Enthusiastic</a:t>
            </a:r>
            <a:r>
              <a:rPr lang="en-US" dirty="0"/>
              <a:t> about their role ?</a:t>
            </a:r>
          </a:p>
          <a:p>
            <a:pPr lvl="1" defTabSz="177471"/>
            <a:r>
              <a:rPr lang="en-US" dirty="0" smtClean="0"/>
              <a:t>Their </a:t>
            </a:r>
            <a:r>
              <a:rPr lang="en-US" b="1" dirty="0" smtClean="0"/>
              <a:t>participation</a:t>
            </a:r>
            <a:r>
              <a:rPr lang="en-US" dirty="0" smtClean="0"/>
              <a:t> should be </a:t>
            </a:r>
            <a:r>
              <a:rPr lang="en-US" b="1" dirty="0" smtClean="0"/>
              <a:t>positive</a:t>
            </a:r>
            <a:r>
              <a:rPr lang="en-US" dirty="0" smtClean="0"/>
              <a:t> and </a:t>
            </a:r>
            <a:r>
              <a:rPr lang="en-US" b="1" dirty="0" smtClean="0"/>
              <a:t>fun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Having a bunch of </a:t>
            </a:r>
            <a:r>
              <a:rPr lang="en-US" b="1" dirty="0" smtClean="0"/>
              <a:t>Grumpy</a:t>
            </a:r>
            <a:r>
              <a:rPr lang="en-US" dirty="0" smtClean="0"/>
              <a:t> characters around is not fun for anyone.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 marL="233940" indent="-23394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077619" y="8845550"/>
            <a:ext cx="1447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 hr  58 mins</a:t>
            </a:r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F7D1E03-0BD8-4121-82F0-7698DC22E2F1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2946400" cy="22113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2870306"/>
            <a:ext cx="5563870" cy="61276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aseline="0" dirty="0" smtClean="0"/>
              <a:t>??  </a:t>
            </a:r>
            <a:r>
              <a:rPr lang="en-US" sz="1200" b="1" baseline="0" dirty="0" smtClean="0"/>
              <a:t>How many of you </a:t>
            </a:r>
            <a:r>
              <a:rPr lang="en-US" sz="1200" b="0" baseline="0" dirty="0" smtClean="0"/>
              <a:t>have a copy of yours</a:t>
            </a:r>
            <a:r>
              <a:rPr lang="en-US" sz="1200" baseline="0" dirty="0" smtClean="0"/>
              <a:t> ?</a:t>
            </a:r>
          </a:p>
          <a:p>
            <a:r>
              <a:rPr lang="en-US" sz="1200" baseline="0" dirty="0" smtClean="0"/>
              <a:t>??  Do you have a copy of </a:t>
            </a:r>
            <a:r>
              <a:rPr lang="en-US" sz="1200" b="1" baseline="0" dirty="0" smtClean="0"/>
              <a:t>all of them</a:t>
            </a:r>
            <a:r>
              <a:rPr lang="en-US" sz="1200" baseline="0" dirty="0" smtClean="0"/>
              <a:t>, so you can see </a:t>
            </a:r>
            <a:r>
              <a:rPr lang="en-US" sz="1200" b="1" baseline="0" dirty="0" smtClean="0"/>
              <a:t>where your job fits</a:t>
            </a:r>
            <a:r>
              <a:rPr lang="en-US" sz="1200" baseline="0" dirty="0" smtClean="0"/>
              <a:t> into the bigger picture, and </a:t>
            </a:r>
            <a:r>
              <a:rPr lang="en-US" sz="1200" b="1" baseline="0" dirty="0" smtClean="0"/>
              <a:t>how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what you do</a:t>
            </a:r>
            <a:r>
              <a:rPr lang="en-US" sz="1200" baseline="0" dirty="0" smtClean="0"/>
              <a:t> and </a:t>
            </a:r>
            <a:r>
              <a:rPr lang="en-US" sz="1200" b="1" baseline="0" dirty="0" smtClean="0"/>
              <a:t>don’t do </a:t>
            </a:r>
            <a:r>
              <a:rPr lang="en-US" sz="1200" b="0" baseline="0" dirty="0" smtClean="0"/>
              <a:t>impacts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other members trying to do their jobs?  </a:t>
            </a:r>
          </a:p>
          <a:p>
            <a:r>
              <a:rPr lang="en-US" sz="1200" baseline="0" dirty="0" smtClean="0"/>
              <a:t> </a:t>
            </a:r>
          </a:p>
          <a:p>
            <a:r>
              <a:rPr lang="en-US" sz="1200" dirty="0"/>
              <a:t>The </a:t>
            </a:r>
            <a:r>
              <a:rPr lang="en-US" sz="1200" b="1" dirty="0"/>
              <a:t>sins of omission </a:t>
            </a:r>
            <a:r>
              <a:rPr lang="en-US" sz="1200" dirty="0"/>
              <a:t>are often </a:t>
            </a:r>
            <a:r>
              <a:rPr lang="en-US" sz="1200" b="1" dirty="0"/>
              <a:t>greater </a:t>
            </a:r>
            <a:r>
              <a:rPr lang="en-US" sz="1200" dirty="0"/>
              <a:t>than the </a:t>
            </a:r>
            <a:r>
              <a:rPr lang="en-US" sz="1200" b="1" dirty="0"/>
              <a:t>sins of commission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sz="1200" b="1" dirty="0"/>
              <a:t>Staffing begins </a:t>
            </a:r>
            <a:r>
              <a:rPr lang="en-US" sz="1200" dirty="0"/>
              <a:t>with accepting a job description</a:t>
            </a:r>
          </a:p>
          <a:p>
            <a:pPr defTabSz="177471"/>
            <a:r>
              <a:rPr lang="en-US" sz="1200" dirty="0"/>
              <a:t>	Make sure you know what you are asking your team members to do.</a:t>
            </a:r>
          </a:p>
          <a:p>
            <a:endParaRPr lang="en-US" sz="1200" dirty="0" smtClean="0"/>
          </a:p>
          <a:p>
            <a:r>
              <a:rPr lang="en-US" sz="1200" b="1" baseline="0" dirty="0" smtClean="0"/>
              <a:t>Squadron members, </a:t>
            </a:r>
            <a:r>
              <a:rPr lang="en-US" sz="1200" baseline="0" dirty="0" smtClean="0"/>
              <a:t>working at the national level,  </a:t>
            </a:r>
            <a:r>
              <a:rPr lang="en-US" sz="1200" b="1" baseline="0" dirty="0" smtClean="0"/>
              <a:t>created one</a:t>
            </a:r>
            <a:r>
              <a:rPr lang="en-US" sz="1200" baseline="0" dirty="0" smtClean="0"/>
              <a:t> for every squadron/district job they could think of.  </a:t>
            </a:r>
          </a:p>
          <a:p>
            <a:r>
              <a:rPr lang="en-US" sz="1200" baseline="0" dirty="0" smtClean="0"/>
              <a:t>This </a:t>
            </a:r>
            <a:r>
              <a:rPr lang="en-US" sz="1200" b="1" baseline="0" dirty="0" smtClean="0"/>
              <a:t>does not mean </a:t>
            </a:r>
            <a:r>
              <a:rPr lang="en-US" sz="1200" baseline="0" dirty="0" smtClean="0"/>
              <a:t>every squadron needs to </a:t>
            </a:r>
            <a:r>
              <a:rPr lang="en-US" sz="1200" b="1" baseline="0" dirty="0" smtClean="0"/>
              <a:t>fill </a:t>
            </a:r>
            <a:r>
              <a:rPr lang="en-US" sz="1200" b="0" baseline="0" dirty="0" smtClean="0"/>
              <a:t>all </a:t>
            </a:r>
            <a:r>
              <a:rPr lang="en-US" sz="1200" baseline="0" dirty="0" smtClean="0"/>
              <a:t>these jobs.   </a:t>
            </a:r>
            <a:r>
              <a:rPr lang="en-US" sz="1200" b="1" baseline="0" dirty="0" smtClean="0"/>
              <a:t>Fill the ones you need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The </a:t>
            </a:r>
            <a:r>
              <a:rPr lang="en-US" sz="1200" b="1" baseline="0" dirty="0" smtClean="0"/>
              <a:t>bylaws specify </a:t>
            </a:r>
            <a:r>
              <a:rPr lang="en-US" sz="1200" baseline="0" dirty="0" smtClean="0"/>
              <a:t>the tasks &amp; responsibilities</a:t>
            </a:r>
            <a:r>
              <a:rPr lang="en-US" sz="1200" dirty="0" smtClean="0"/>
              <a:t> of some jobs.  Check there 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="1" baseline="0" dirty="0" smtClean="0"/>
              <a:t>The people </a:t>
            </a:r>
            <a:r>
              <a:rPr lang="en-US" sz="1200" baseline="0" dirty="0" smtClean="0"/>
              <a:t>who created these job descriptions </a:t>
            </a:r>
            <a:r>
              <a:rPr lang="en-US" sz="1200" b="1" baseline="0" dirty="0" smtClean="0"/>
              <a:t>worked</a:t>
            </a:r>
            <a:r>
              <a:rPr lang="en-US" sz="1200" baseline="0" dirty="0" smtClean="0"/>
              <a:t> to make them </a:t>
            </a:r>
            <a:r>
              <a:rPr lang="en-US" sz="1200" b="1" baseline="0" dirty="0" smtClean="0"/>
              <a:t>generic enough </a:t>
            </a:r>
            <a:r>
              <a:rPr lang="en-US" sz="1200" baseline="0" dirty="0" smtClean="0"/>
              <a:t>so as </a:t>
            </a:r>
            <a:r>
              <a:rPr lang="en-US" sz="1200" b="1" baseline="0" dirty="0" smtClean="0"/>
              <a:t>not to get in the way </a:t>
            </a:r>
            <a:r>
              <a:rPr lang="en-US" sz="1200" baseline="0" dirty="0" smtClean="0"/>
              <a:t>of the individual squadrons, each being </a:t>
            </a:r>
            <a:r>
              <a:rPr lang="en-US" sz="1200" b="1" baseline="0" dirty="0" smtClean="0"/>
              <a:t>fiercely </a:t>
            </a:r>
            <a:r>
              <a:rPr lang="en-US" sz="1200" baseline="0" dirty="0" smtClean="0"/>
              <a:t>independent.  </a:t>
            </a:r>
          </a:p>
          <a:p>
            <a:endParaRPr lang="en-US" sz="1200" b="1" baseline="0" dirty="0" smtClean="0"/>
          </a:p>
          <a:p>
            <a:r>
              <a:rPr lang="en-US" sz="1200" b="1" baseline="0" dirty="0" smtClean="0"/>
              <a:t>The trick </a:t>
            </a:r>
            <a:r>
              <a:rPr lang="en-US" sz="1200" baseline="0" dirty="0" smtClean="0"/>
              <a:t>was </a:t>
            </a:r>
            <a:r>
              <a:rPr lang="en-US" sz="1200" dirty="0" smtClean="0"/>
              <a:t> - - t</a:t>
            </a:r>
            <a:r>
              <a:rPr lang="en-US" sz="1200" baseline="0" dirty="0" smtClean="0"/>
              <a:t>o make them </a:t>
            </a:r>
            <a:r>
              <a:rPr lang="en-US" sz="1200" b="1" baseline="0" dirty="0" smtClean="0"/>
              <a:t>specific enough </a:t>
            </a:r>
            <a:r>
              <a:rPr lang="en-US" sz="1200" baseline="0" dirty="0" smtClean="0"/>
              <a:t>to give the squadron member </a:t>
            </a:r>
            <a:r>
              <a:rPr lang="en-US" sz="1200" b="1" baseline="0" dirty="0" smtClean="0"/>
              <a:t>a clue </a:t>
            </a:r>
            <a:r>
              <a:rPr lang="en-US" sz="1200" baseline="0" dirty="0" smtClean="0"/>
              <a:t>as to what the job actually</a:t>
            </a:r>
            <a:r>
              <a:rPr lang="en-US" sz="1200" dirty="0" smtClean="0"/>
              <a:t> </a:t>
            </a:r>
            <a:r>
              <a:rPr lang="en-US" sz="1200" baseline="0" dirty="0" smtClean="0"/>
              <a:t>entailed.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Read the description, then update it to fit </a:t>
            </a:r>
            <a:r>
              <a:rPr lang="en-US" sz="1200" b="1" baseline="0" dirty="0" smtClean="0"/>
              <a:t>your</a:t>
            </a:r>
            <a:r>
              <a:rPr lang="en-US" sz="1200" baseline="0" dirty="0" smtClean="0"/>
              <a:t> squadron’s needs for the job.  </a:t>
            </a:r>
            <a:r>
              <a:rPr lang="en-US" sz="1200" b="1" baseline="0" dirty="0" smtClean="0"/>
              <a:t>In some cases</a:t>
            </a:r>
            <a:r>
              <a:rPr lang="en-US" sz="1200" baseline="0" dirty="0" smtClean="0"/>
              <a:t>, this will be as </a:t>
            </a:r>
            <a:r>
              <a:rPr lang="en-US" sz="1200" b="1" baseline="0" dirty="0" smtClean="0"/>
              <a:t>you learn </a:t>
            </a:r>
            <a:r>
              <a:rPr lang="en-US" sz="1200" baseline="0" dirty="0" smtClean="0"/>
              <a:t>them.  A bit of On-the-Job training is not unheard of.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If </a:t>
            </a:r>
            <a:r>
              <a:rPr lang="en-US" sz="1200" b="1" baseline="0" dirty="0" smtClean="0"/>
              <a:t>you</a:t>
            </a:r>
            <a:r>
              <a:rPr lang="en-US" sz="1200" baseline="0" dirty="0" smtClean="0"/>
              <a:t> are in </a:t>
            </a:r>
            <a:r>
              <a:rPr lang="en-US" sz="1200" b="1" baseline="0" dirty="0" smtClean="0"/>
              <a:t>the lead position</a:t>
            </a:r>
            <a:r>
              <a:rPr lang="en-US" sz="1200" baseline="0" dirty="0" smtClean="0"/>
              <a:t>, give your team members a </a:t>
            </a:r>
            <a:r>
              <a:rPr lang="en-US" sz="1200" b="1" baseline="0" dirty="0" smtClean="0"/>
              <a:t>complete copy.</a:t>
            </a:r>
          </a:p>
          <a:p>
            <a:endParaRPr lang="en-US" sz="1200" baseline="0" dirty="0" smtClean="0"/>
          </a:p>
          <a:p>
            <a:pPr defTabSz="177471"/>
            <a:endParaRPr lang="en-US" sz="1200" dirty="0"/>
          </a:p>
          <a:p>
            <a:pPr defTabSz="177471"/>
            <a:r>
              <a:rPr lang="en-US" sz="1200" dirty="0"/>
              <a:t>By the way - -</a:t>
            </a:r>
            <a:r>
              <a:rPr lang="en-US" sz="1200" b="1" dirty="0"/>
              <a:t>Every member</a:t>
            </a:r>
            <a:r>
              <a:rPr lang="en-US" sz="1200" dirty="0"/>
              <a:t> of the </a:t>
            </a:r>
            <a:r>
              <a:rPr lang="en-US" sz="1200" b="1" dirty="0"/>
              <a:t>Nominating</a:t>
            </a:r>
            <a:r>
              <a:rPr lang="en-US" sz="1200" dirty="0"/>
              <a:t> Committee should have a complete copy, and they should </a:t>
            </a:r>
            <a:r>
              <a:rPr lang="en-US" sz="1200" b="1" dirty="0" smtClean="0"/>
              <a:t>make sure every nominee </a:t>
            </a:r>
            <a:r>
              <a:rPr lang="en-US" sz="1200" b="0" dirty="0" smtClean="0"/>
              <a:t>has a full set</a:t>
            </a:r>
            <a:r>
              <a:rPr lang="en-US" sz="1200" dirty="0" smtClean="0"/>
              <a:t>. 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49019" y="8693150"/>
            <a:ext cx="1600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hrs   2 mins</a:t>
            </a:r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2E094D5-DFB1-498D-BDAD-79FC314B9C9A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How </a:t>
            </a:r>
            <a:r>
              <a:rPr lang="en-US" b="1" dirty="0" smtClean="0"/>
              <a:t>big</a:t>
            </a:r>
            <a:r>
              <a:rPr lang="en-US" dirty="0" smtClean="0"/>
              <a:t> </a:t>
            </a:r>
            <a:r>
              <a:rPr lang="en-US" dirty="0"/>
              <a:t>of a committee is needed - - How would you know?   </a:t>
            </a:r>
            <a:endParaRPr lang="en-US" dirty="0" smtClean="0"/>
          </a:p>
          <a:p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Department </a:t>
            </a:r>
            <a:r>
              <a:rPr lang="en-US" b="1" dirty="0" smtClean="0"/>
              <a:t>Head </a:t>
            </a:r>
            <a:r>
              <a:rPr lang="en-US" dirty="0" smtClean="0"/>
              <a:t>might be able to </a:t>
            </a:r>
            <a:r>
              <a:rPr lang="en-US" b="1" dirty="0" smtClean="0"/>
              <a:t>add some insight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Often the </a:t>
            </a:r>
            <a:r>
              <a:rPr lang="en-US" b="1" dirty="0" smtClean="0"/>
              <a:t>size of </a:t>
            </a:r>
            <a:r>
              <a:rPr lang="en-US" dirty="0" smtClean="0"/>
              <a:t>the committee is </a:t>
            </a:r>
            <a:r>
              <a:rPr lang="en-US" b="1" dirty="0" smtClean="0"/>
              <a:t>directly related </a:t>
            </a:r>
            <a:r>
              <a:rPr lang="en-US" dirty="0" smtClean="0"/>
              <a:t>to the size of the squadron.  The more members a squadron has the greater the pool to draw from to share the  work.</a:t>
            </a:r>
          </a:p>
          <a:p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A committee of 1 </a:t>
            </a:r>
            <a:r>
              <a:rPr lang="en-US" dirty="0" smtClean="0"/>
              <a:t>is almost </a:t>
            </a:r>
            <a:r>
              <a:rPr lang="en-US" u="sng" dirty="0" smtClean="0"/>
              <a:t>always</a:t>
            </a:r>
            <a:r>
              <a:rPr lang="en-US" dirty="0" smtClean="0"/>
              <a:t>  </a:t>
            </a:r>
            <a:r>
              <a:rPr lang="en-US" b="1" dirty="0" smtClean="0"/>
              <a:t>not enough</a:t>
            </a:r>
            <a:r>
              <a:rPr lang="en-US" dirty="0" smtClean="0"/>
              <a:t>.   Remember – this is supposed to </a:t>
            </a:r>
            <a:r>
              <a:rPr lang="en-US" b="1" dirty="0" smtClean="0"/>
              <a:t>be fun </a:t>
            </a:r>
            <a:r>
              <a:rPr lang="en-US" dirty="0" smtClean="0"/>
              <a:t>– take a buddy with you when you join a committee..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3644900" cy="273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484" y="3413337"/>
            <a:ext cx="5563870" cy="5663036"/>
          </a:xfrm>
        </p:spPr>
        <p:txBody>
          <a:bodyPr/>
          <a:lstStyle/>
          <a:p>
            <a:r>
              <a:rPr lang="en-US" b="1" dirty="0" smtClean="0"/>
              <a:t>Appointments </a:t>
            </a:r>
            <a:r>
              <a:rPr lang="en-US" b="0" dirty="0" smtClean="0"/>
              <a:t>often require </a:t>
            </a:r>
            <a:r>
              <a:rPr lang="en-US" b="1" dirty="0" smtClean="0"/>
              <a:t>careful thought </a:t>
            </a:r>
            <a:r>
              <a:rPr lang="en-US" dirty="0" smtClean="0"/>
              <a:t>– </a:t>
            </a:r>
            <a:r>
              <a:rPr lang="en-US" dirty="0"/>
              <a:t>Not </a:t>
            </a:r>
            <a:r>
              <a:rPr lang="en-US" dirty="0" smtClean="0"/>
              <a:t>easy</a:t>
            </a:r>
            <a:r>
              <a:rPr lang="en-US" dirty="0"/>
              <a:t>. </a:t>
            </a:r>
            <a:r>
              <a:rPr lang="en-US" dirty="0" smtClean="0"/>
              <a:t>  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With a bit of </a:t>
            </a:r>
            <a:r>
              <a:rPr lang="en-US" b="1" dirty="0" smtClean="0"/>
              <a:t>effort</a:t>
            </a:r>
            <a:r>
              <a:rPr lang="en-US" dirty="0" smtClean="0"/>
              <a:t>, and </a:t>
            </a:r>
            <a:r>
              <a:rPr lang="en-US" b="1" dirty="0" smtClean="0"/>
              <a:t>genuine interest</a:t>
            </a:r>
            <a:r>
              <a:rPr lang="en-US" dirty="0" smtClean="0"/>
              <a:t> odds</a:t>
            </a:r>
            <a:r>
              <a:rPr lang="en-US" baseline="0" dirty="0" smtClean="0"/>
              <a:t> improve.  It’s possible</a:t>
            </a:r>
            <a:r>
              <a:rPr lang="en-US" dirty="0" smtClean="0"/>
              <a:t> to </a:t>
            </a:r>
            <a:r>
              <a:rPr lang="en-US" baseline="0" dirty="0" smtClean="0"/>
              <a:t>get so wrapped up in </a:t>
            </a:r>
            <a:r>
              <a:rPr lang="en-US" b="1" baseline="0" dirty="0" smtClean="0"/>
              <a:t>filling a job slot</a:t>
            </a:r>
            <a:r>
              <a:rPr lang="en-US" baseline="0" dirty="0" smtClean="0"/>
              <a:t>, the </a:t>
            </a:r>
            <a:r>
              <a:rPr lang="en-US" b="1" baseline="0" dirty="0" smtClean="0"/>
              <a:t>time</a:t>
            </a:r>
            <a:r>
              <a:rPr lang="en-US" baseline="0" dirty="0" smtClean="0"/>
              <a:t> is </a:t>
            </a:r>
            <a:r>
              <a:rPr lang="en-US" b="1" baseline="0" dirty="0" smtClean="0"/>
              <a:t>not taken </a:t>
            </a:r>
            <a:r>
              <a:rPr lang="en-US" baseline="0" dirty="0" smtClean="0"/>
              <a:t>to discover the member’s </a:t>
            </a:r>
            <a:r>
              <a:rPr lang="en-US" b="1" baseline="0" dirty="0" smtClean="0"/>
              <a:t>interests &amp; talents</a:t>
            </a:r>
            <a:r>
              <a:rPr lang="en-US" baseline="0" dirty="0" smtClean="0"/>
              <a:t>.  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focus</a:t>
            </a:r>
            <a:r>
              <a:rPr lang="en-US" baseline="0" dirty="0" smtClean="0"/>
              <a:t> needs to </a:t>
            </a:r>
            <a:r>
              <a:rPr lang="en-US" b="1" baseline="0" dirty="0" smtClean="0"/>
              <a:t>be reversed</a:t>
            </a:r>
            <a:r>
              <a:rPr lang="en-US" baseline="0" dirty="0" smtClean="0"/>
              <a:t>.  </a:t>
            </a:r>
            <a:endParaRPr lang="en-US" b="1" dirty="0"/>
          </a:p>
          <a:p>
            <a:pPr lvl="1"/>
            <a:r>
              <a:rPr lang="en-US" b="1" baseline="0" dirty="0" smtClean="0"/>
              <a:t>Rather than </a:t>
            </a:r>
            <a:r>
              <a:rPr lang="en-US" baseline="0" dirty="0" smtClean="0"/>
              <a:t>finding a member </a:t>
            </a:r>
            <a:r>
              <a:rPr lang="en-US" b="1" baseline="0" dirty="0" smtClean="0"/>
              <a:t>to fill a job </a:t>
            </a:r>
            <a:r>
              <a:rPr lang="en-US" baseline="0" dirty="0" smtClean="0"/>
              <a:t>- - - </a:t>
            </a:r>
            <a:r>
              <a:rPr lang="en-US" b="1" baseline="0" dirty="0" smtClean="0"/>
              <a:t>find a job </a:t>
            </a:r>
            <a:r>
              <a:rPr lang="en-US" baseline="0" dirty="0" smtClean="0"/>
              <a:t>that fits the member.</a:t>
            </a:r>
            <a:r>
              <a:rPr lang="en-US" dirty="0" smtClean="0"/>
              <a:t>  </a:t>
            </a:r>
          </a:p>
          <a:p>
            <a:pPr marL="174245" indent="-174245">
              <a:buFont typeface="Arial" pitchFamily="34" charset="0"/>
              <a:buChar char="•"/>
            </a:pPr>
            <a:endParaRPr lang="en-US" dirty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Fill a position </a:t>
            </a:r>
            <a:r>
              <a:rPr lang="en-US" dirty="0" smtClean="0"/>
              <a:t>only</a:t>
            </a:r>
            <a:r>
              <a:rPr lang="en-US" b="1" dirty="0" smtClean="0"/>
              <a:t> </a:t>
            </a:r>
            <a:r>
              <a:rPr lang="en-US" dirty="0" smtClean="0"/>
              <a:t>when there</a:t>
            </a:r>
            <a:r>
              <a:rPr lang="en-US" baseline="0" dirty="0" smtClean="0"/>
              <a:t> is </a:t>
            </a:r>
            <a:r>
              <a:rPr lang="en-US" b="1" baseline="0" dirty="0" smtClean="0"/>
              <a:t>someone</a:t>
            </a:r>
            <a:r>
              <a:rPr lang="en-US" baseline="0" dirty="0" smtClean="0"/>
              <a:t> with </a:t>
            </a:r>
            <a:r>
              <a:rPr lang="en-US" b="1" baseline="0" dirty="0" smtClean="0"/>
              <a:t>requisite interests &amp; skills</a:t>
            </a:r>
            <a:r>
              <a:rPr lang="en-US" baseline="0" dirty="0" smtClean="0"/>
              <a:t>.  </a:t>
            </a:r>
            <a:r>
              <a:rPr lang="en-US" b="1" baseline="0" dirty="0" smtClean="0"/>
              <a:t>Remember</a:t>
            </a:r>
            <a:r>
              <a:rPr lang="en-US" baseline="0" dirty="0" smtClean="0"/>
              <a:t> –  you don’t have to fill them all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4300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BF3A9DE-71F4-460E-A441-97488C747D4F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b="0" dirty="0" smtClean="0"/>
              <a:t>squadron </a:t>
            </a:r>
            <a:r>
              <a:rPr lang="en-US" b="1" dirty="0" smtClean="0"/>
              <a:t>officer,  bridge</a:t>
            </a:r>
            <a:r>
              <a:rPr lang="en-US" dirty="0" smtClean="0"/>
              <a:t> officer &amp; committee </a:t>
            </a:r>
            <a:r>
              <a:rPr lang="en-US" b="1" dirty="0" smtClean="0"/>
              <a:t>chair</a:t>
            </a:r>
            <a:r>
              <a:rPr lang="en-US" dirty="0" smtClean="0"/>
              <a:t> alike, should attempt to </a:t>
            </a:r>
            <a:r>
              <a:rPr lang="en-US" b="1" dirty="0" smtClean="0"/>
              <a:t>meet all new </a:t>
            </a:r>
            <a:r>
              <a:rPr lang="en-US" dirty="0" smtClean="0"/>
              <a:t>members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b="1" dirty="0" smtClean="0"/>
              <a:t>new member </a:t>
            </a:r>
            <a:r>
              <a:rPr lang="en-US" dirty="0" smtClean="0"/>
              <a:t>should attempt to </a:t>
            </a:r>
            <a:r>
              <a:rPr lang="en-US" b="1" dirty="0" smtClean="0"/>
              <a:t>meet </a:t>
            </a:r>
            <a:r>
              <a:rPr lang="en-US" b="0" dirty="0" smtClean="0"/>
              <a:t>as many </a:t>
            </a:r>
            <a:r>
              <a:rPr lang="en-US" b="1" dirty="0" smtClean="0"/>
              <a:t>officers </a:t>
            </a:r>
            <a:r>
              <a:rPr lang="en-US" dirty="0" smtClean="0"/>
              <a:t>as well - - this is a 2-way</a:t>
            </a:r>
            <a:r>
              <a:rPr lang="en-US" baseline="0" dirty="0" smtClean="0"/>
              <a:t> street.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b="1" dirty="0" smtClean="0"/>
              <a:t>Officers </a:t>
            </a:r>
            <a:r>
              <a:rPr lang="en-US" dirty="0" smtClean="0"/>
              <a:t>should be actively </a:t>
            </a:r>
            <a:r>
              <a:rPr lang="en-US" b="1" dirty="0" smtClean="0"/>
              <a:t>matching</a:t>
            </a:r>
            <a:r>
              <a:rPr lang="en-US" dirty="0" smtClean="0"/>
              <a:t> a new </a:t>
            </a:r>
            <a:r>
              <a:rPr lang="en-US" b="1" dirty="0" smtClean="0"/>
              <a:t>member’s interests </a:t>
            </a:r>
            <a:r>
              <a:rPr lang="en-US" dirty="0" smtClean="0"/>
              <a:t>to an appropriate position or task.   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This should be the </a:t>
            </a:r>
            <a:r>
              <a:rPr lang="en-US" b="1" dirty="0" smtClean="0"/>
              <a:t>same for all </a:t>
            </a:r>
            <a:r>
              <a:rPr lang="en-US" dirty="0" smtClean="0"/>
              <a:t>members – new and not new. 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0" baseline="0" dirty="0" smtClean="0"/>
              <a:t>Start with </a:t>
            </a:r>
            <a:r>
              <a:rPr lang="en-US" b="1" baseline="0" dirty="0" smtClean="0"/>
              <a:t>a vision</a:t>
            </a:r>
            <a:r>
              <a:rPr lang="en-US" b="0" baseline="0" dirty="0" smtClean="0"/>
              <a:t> of the </a:t>
            </a:r>
            <a:r>
              <a:rPr lang="en-US" b="1" baseline="0" dirty="0" smtClean="0"/>
              <a:t>desired result</a:t>
            </a:r>
            <a:r>
              <a:rPr lang="en-US" b="0" baseline="0" dirty="0" smtClean="0"/>
              <a:t>.  Everything done from that point on, should be with the intent of getting you closer to the desired result.  If it doesn’t – it has no place in your plan.</a:t>
            </a:r>
            <a:endParaRPr lang="en-US" b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7AB4314-A947-4EE7-9232-2D550233A855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 smtClean="0"/>
              <a:t>We often hear these terms used </a:t>
            </a:r>
            <a:r>
              <a:rPr lang="en-US" b="1" dirty="0" smtClean="0"/>
              <a:t>as if </a:t>
            </a:r>
            <a:r>
              <a:rPr lang="en-US" b="0" dirty="0" smtClean="0"/>
              <a:t>they are </a:t>
            </a:r>
            <a:r>
              <a:rPr lang="en-US" b="1" dirty="0" smtClean="0"/>
              <a:t>interchangeable</a:t>
            </a:r>
            <a:r>
              <a:rPr lang="en-US" b="0" dirty="0" smtClean="0"/>
              <a:t>.  They are not.</a:t>
            </a:r>
          </a:p>
          <a:p>
            <a:endParaRPr lang="en-US" b="0" dirty="0" smtClean="0"/>
          </a:p>
          <a:p>
            <a:r>
              <a:rPr lang="en-US" b="1" dirty="0" smtClean="0"/>
              <a:t>What’s the difference  - Management</a:t>
            </a:r>
            <a:r>
              <a:rPr lang="en-US" dirty="0" smtClean="0"/>
              <a:t> deals</a:t>
            </a:r>
            <a:r>
              <a:rPr lang="en-US" baseline="0" dirty="0" smtClean="0"/>
              <a:t> with </a:t>
            </a:r>
            <a:r>
              <a:rPr lang="en-US" b="1" baseline="0" dirty="0" smtClean="0"/>
              <a:t>achieving</a:t>
            </a:r>
            <a:r>
              <a:rPr lang="en-US" baseline="0" dirty="0" smtClean="0"/>
              <a:t> goals.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Leadership deals with </a:t>
            </a:r>
            <a:r>
              <a:rPr lang="en-US" b="1" baseline="0" dirty="0" smtClean="0"/>
              <a:t>setting</a:t>
            </a:r>
            <a:r>
              <a:rPr lang="en-US" baseline="0" dirty="0" smtClean="0"/>
              <a:t> goals.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="1" baseline="0" dirty="0" smtClean="0"/>
              <a:t>use</a:t>
            </a:r>
            <a:r>
              <a:rPr lang="en-US" baseline="0" dirty="0" smtClean="0"/>
              <a:t> our </a:t>
            </a:r>
            <a:r>
              <a:rPr lang="en-US" b="1" baseline="0" dirty="0" smtClean="0"/>
              <a:t>Leadership </a:t>
            </a:r>
            <a:r>
              <a:rPr lang="en-US" b="0" baseline="0" dirty="0" smtClean="0"/>
              <a:t>skills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define</a:t>
            </a:r>
            <a:r>
              <a:rPr lang="en-US" baseline="0" dirty="0" smtClean="0"/>
              <a:t> the goals (the desired result)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="1" baseline="0" dirty="0" smtClean="0"/>
              <a:t>use</a:t>
            </a:r>
            <a:r>
              <a:rPr lang="en-US" baseline="0" dirty="0" smtClean="0"/>
              <a:t> our </a:t>
            </a:r>
            <a:r>
              <a:rPr lang="en-US" b="1" baseline="0" dirty="0" smtClean="0"/>
              <a:t>Management</a:t>
            </a:r>
            <a:r>
              <a:rPr lang="en-US" baseline="0" dirty="0" smtClean="0"/>
              <a:t> skill set  to then </a:t>
            </a:r>
            <a:r>
              <a:rPr lang="en-US" b="1" baseline="0" dirty="0" smtClean="0"/>
              <a:t>achieve</a:t>
            </a:r>
            <a:r>
              <a:rPr lang="en-US" baseline="0" dirty="0" smtClean="0"/>
              <a:t> those defined goals (that result). </a:t>
            </a:r>
          </a:p>
          <a:p>
            <a:endParaRPr lang="en-US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Remember</a:t>
            </a:r>
            <a:r>
              <a:rPr lang="en-US" dirty="0" smtClean="0"/>
              <a:t>  --  </a:t>
            </a:r>
            <a:r>
              <a:rPr lang="en-US" b="1" dirty="0" smtClean="0"/>
              <a:t>Manage things – Lead People</a:t>
            </a:r>
            <a:r>
              <a:rPr lang="en-US" dirty="0" smtClean="0"/>
              <a:t>.   </a:t>
            </a:r>
            <a:r>
              <a:rPr lang="en-US" b="1" dirty="0" smtClean="0"/>
              <a:t>People can tell </a:t>
            </a:r>
            <a:r>
              <a:rPr lang="en-US" dirty="0" smtClean="0"/>
              <a:t>when someone is ‘managing</a:t>
            </a:r>
            <a:r>
              <a:rPr lang="en-US" baseline="0" dirty="0" smtClean="0"/>
              <a:t> them’  They </a:t>
            </a:r>
            <a:r>
              <a:rPr lang="en-US" b="1" baseline="0" dirty="0" smtClean="0"/>
              <a:t>don’t like it </a:t>
            </a:r>
            <a:r>
              <a:rPr lang="en-US" baseline="0" dirty="0" smtClean="0"/>
              <a:t>any more than </a:t>
            </a:r>
            <a:r>
              <a:rPr lang="en-US" b="1" baseline="0" dirty="0" smtClean="0"/>
              <a:t>you do.</a:t>
            </a:r>
          </a:p>
          <a:p>
            <a:endParaRPr lang="en-US" b="1" baseline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925219" y="7702550"/>
            <a:ext cx="1600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hrs 5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F09CC-90DF-4172-B7DB-C2A0558FDE4A}" type="slidenum">
              <a:rPr lang="en-US"/>
              <a:pPr/>
              <a:t>79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(125 </a:t>
            </a:r>
            <a:r>
              <a:rPr lang="en-US" dirty="0" err="1" smtClean="0"/>
              <a:t>mins</a:t>
            </a:r>
            <a:r>
              <a:rPr lang="en-US" dirty="0" smtClean="0"/>
              <a:t>  or   2 hrs  5 </a:t>
            </a:r>
            <a:r>
              <a:rPr lang="en-US" dirty="0" err="1" smtClean="0"/>
              <a:t>mins</a:t>
            </a:r>
            <a:r>
              <a:rPr lang="en-US" dirty="0" smtClean="0"/>
              <a:t> in total minutes gone)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Time for a break</a:t>
            </a:r>
          </a:p>
          <a:p>
            <a:endParaRPr lang="en-US" dirty="0"/>
          </a:p>
          <a:p>
            <a:r>
              <a:rPr lang="en-US" dirty="0" smtClean="0"/>
              <a:t>Synchronize your watch – Please be back in your seat in 10 </a:t>
            </a:r>
            <a:r>
              <a:rPr lang="en-US" dirty="0" err="1" smtClean="0"/>
              <a:t>mins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72819" y="5909185"/>
            <a:ext cx="14478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15 </a:t>
            </a:r>
            <a:r>
              <a:rPr lang="en-US" sz="1600" dirty="0" err="1" smtClean="0"/>
              <a:t>mins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45 </a:t>
            </a:r>
            <a:r>
              <a:rPr lang="en-US" sz="1600" dirty="0" err="1" smtClean="0"/>
              <a:t>mins</a:t>
            </a:r>
            <a:r>
              <a:rPr lang="en-US" sz="1600" dirty="0" smtClean="0"/>
              <a:t> to finish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3548997-9490-4D58-8BEA-30BF5ADB4E59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Our Mission faces </a:t>
            </a:r>
            <a:r>
              <a:rPr lang="en-US" dirty="0" smtClean="0"/>
              <a:t>us </a:t>
            </a:r>
            <a:r>
              <a:rPr lang="en-US" b="1" dirty="0" smtClean="0"/>
              <a:t>outwardly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inwardly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Externally</a:t>
            </a:r>
            <a:r>
              <a:rPr lang="en-US" dirty="0" smtClean="0"/>
              <a:t> </a:t>
            </a:r>
            <a:r>
              <a:rPr lang="en-US" dirty="0"/>
              <a:t>toward the public  &amp;  </a:t>
            </a:r>
            <a:r>
              <a:rPr lang="en-US" b="1" dirty="0"/>
              <a:t>internally</a:t>
            </a:r>
            <a:r>
              <a:rPr lang="en-US" dirty="0"/>
              <a:t> toward the members</a:t>
            </a:r>
          </a:p>
          <a:p>
            <a:endParaRPr lang="en-US" dirty="0"/>
          </a:p>
          <a:p>
            <a:r>
              <a:rPr lang="en-US" sz="1200" i="1" dirty="0" smtClean="0"/>
              <a:t>The mission of United States Power Squadrons® is to promote recreational boating skills and boating safety through education, hands-on training and civic activities  - - -  while providing fellowship for members.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Our </a:t>
            </a:r>
            <a:r>
              <a:rPr lang="en-US" b="1" dirty="0" smtClean="0"/>
              <a:t>Websites </a:t>
            </a:r>
            <a:r>
              <a:rPr lang="en-US" dirty="0" smtClean="0"/>
              <a:t> &amp;  </a:t>
            </a:r>
            <a:r>
              <a:rPr lang="en-US" b="1" dirty="0" smtClean="0"/>
              <a:t>SailAngle </a:t>
            </a:r>
            <a:r>
              <a:rPr lang="en-US" dirty="0" smtClean="0"/>
              <a:t>come to mind.</a:t>
            </a:r>
          </a:p>
          <a:p>
            <a:r>
              <a:rPr lang="en-US" dirty="0" smtClean="0"/>
              <a:t>O</a:t>
            </a:r>
            <a:r>
              <a:rPr lang="en-US" baseline="0" dirty="0" smtClean="0"/>
              <a:t>ur </a:t>
            </a:r>
            <a:r>
              <a:rPr lang="en-US" b="1" baseline="0" dirty="0" smtClean="0"/>
              <a:t>Websites</a:t>
            </a:r>
            <a:r>
              <a:rPr lang="en-US" baseline="0" dirty="0" smtClean="0"/>
              <a:t> facing outward - open to the public – designed to show who we are, and why they should join us.</a:t>
            </a:r>
          </a:p>
          <a:p>
            <a:r>
              <a:rPr lang="en-US" b="0" baseline="0" dirty="0" smtClean="0"/>
              <a:t>While </a:t>
            </a:r>
            <a:r>
              <a:rPr lang="en-US" b="1" baseline="0" dirty="0" smtClean="0"/>
              <a:t>SailAngle</a:t>
            </a:r>
            <a:r>
              <a:rPr lang="en-US" baseline="0" dirty="0" smtClean="0"/>
              <a:t>  is strictly internal - for the use of members.</a:t>
            </a:r>
            <a:endParaRPr lang="en-US" dirty="0" smtClean="0"/>
          </a:p>
          <a:p>
            <a:r>
              <a:rPr lang="en-US" dirty="0" smtClean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82419" y="8159750"/>
            <a:ext cx="11430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8 mins</a:t>
            </a:r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94DF15F-D44B-477B-947B-C3DA44192B0B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There are  </a:t>
            </a:r>
            <a:r>
              <a:rPr lang="en-US" b="1" dirty="0" smtClean="0"/>
              <a:t>2 </a:t>
            </a:r>
            <a:r>
              <a:rPr lang="en-US" b="1" dirty="0"/>
              <a:t>fundamental </a:t>
            </a:r>
            <a:r>
              <a:rPr lang="en-US" b="1" dirty="0" smtClean="0"/>
              <a:t>concepts </a:t>
            </a:r>
            <a:r>
              <a:rPr lang="en-US" b="0" dirty="0" smtClean="0"/>
              <a:t>of USPS </a:t>
            </a:r>
            <a:r>
              <a:rPr lang="en-US" dirty="0" smtClean="0"/>
              <a:t>policy</a:t>
            </a:r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b="1" dirty="0" smtClean="0"/>
              <a:t>participative decision making </a:t>
            </a:r>
            <a:r>
              <a:rPr lang="en-US" dirty="0" smtClean="0"/>
              <a:t>and </a:t>
            </a:r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b="1" dirty="0" smtClean="0"/>
              <a:t>accountability</a:t>
            </a:r>
            <a:r>
              <a:rPr lang="en-US" baseline="0" dirty="0" smtClean="0"/>
              <a:t> for developing &amp; achieving goals.</a:t>
            </a:r>
          </a:p>
          <a:p>
            <a:pPr defTabSz="92930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While it is true – as </a:t>
            </a:r>
            <a:r>
              <a:rPr lang="en-US" b="1" dirty="0" smtClean="0"/>
              <a:t>Leaders</a:t>
            </a:r>
            <a:r>
              <a:rPr lang="en-US" dirty="0" smtClean="0"/>
              <a:t> we are</a:t>
            </a:r>
            <a:r>
              <a:rPr lang="en-US" baseline="0" dirty="0" smtClean="0"/>
              <a:t> </a:t>
            </a:r>
            <a:r>
              <a:rPr lang="en-US" b="1" dirty="0" smtClean="0"/>
              <a:t>responsible</a:t>
            </a:r>
            <a:r>
              <a:rPr lang="en-US" dirty="0" smtClean="0"/>
              <a:t> for developing and achieving goals, </a:t>
            </a:r>
          </a:p>
          <a:p>
            <a:pPr>
              <a:defRPr/>
            </a:pPr>
            <a:r>
              <a:rPr lang="en-US" dirty="0" smtClean="0"/>
              <a:t>we also know, we can develop more </a:t>
            </a:r>
            <a:r>
              <a:rPr lang="en-US" b="1" dirty="0" smtClean="0"/>
              <a:t>realistic goals</a:t>
            </a:r>
            <a:r>
              <a:rPr lang="en-US" dirty="0" smtClean="0"/>
              <a:t>, if we </a:t>
            </a:r>
            <a:r>
              <a:rPr lang="en-US" b="1" dirty="0" smtClean="0"/>
              <a:t>share this thought process </a:t>
            </a:r>
            <a:r>
              <a:rPr lang="en-US" dirty="0" smtClean="0"/>
              <a:t>with our team members.  This is also one of the ways we develop future officers</a:t>
            </a:r>
          </a:p>
          <a:p>
            <a:endParaRPr lang="en-US" dirty="0" smtClean="0"/>
          </a:p>
          <a:p>
            <a:r>
              <a:rPr lang="en-US" b="1" dirty="0" smtClean="0"/>
              <a:t>Many a good idea </a:t>
            </a:r>
            <a:r>
              <a:rPr lang="en-US" dirty="0" smtClean="0"/>
              <a:t>has come from a</a:t>
            </a:r>
            <a:r>
              <a:rPr lang="en-US" baseline="0" dirty="0" smtClean="0"/>
              <a:t> </a:t>
            </a:r>
            <a:r>
              <a:rPr lang="en-US" b="1" baseline="0" dirty="0" smtClean="0"/>
              <a:t>single</a:t>
            </a:r>
            <a:r>
              <a:rPr lang="en-US" baseline="0" dirty="0" smtClean="0"/>
              <a:t> squadron, who has taken it up the line, until the whole of USPS is on board.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0" baseline="0" dirty="0" smtClean="0"/>
              <a:t>Knowing </a:t>
            </a:r>
            <a:r>
              <a:rPr lang="en-US" b="1" baseline="0" dirty="0" smtClean="0"/>
              <a:t>who is who  - - </a:t>
            </a:r>
            <a:r>
              <a:rPr lang="en-US" baseline="0" dirty="0" smtClean="0"/>
              <a:t>and </a:t>
            </a:r>
            <a:r>
              <a:rPr lang="en-US" b="1" baseline="0" dirty="0" smtClean="0"/>
              <a:t>who does what </a:t>
            </a:r>
            <a:r>
              <a:rPr lang="en-US" baseline="0" dirty="0" smtClean="0"/>
              <a:t>in District and National organizations very useful in this regard.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 turn our attention to Goal-Setting - - - </a:t>
            </a:r>
            <a:r>
              <a:rPr lang="en-US" b="1" dirty="0" smtClean="0"/>
              <a:t>Setting</a:t>
            </a:r>
            <a:r>
              <a:rPr lang="en-US" dirty="0" smtClean="0"/>
              <a:t> a goal is the 1</a:t>
            </a:r>
            <a:r>
              <a:rPr lang="en-US" baseline="30000" dirty="0" smtClean="0"/>
              <a:t>st</a:t>
            </a:r>
            <a:r>
              <a:rPr lang="en-US" dirty="0" smtClean="0"/>
              <a:t> step to </a:t>
            </a:r>
            <a:r>
              <a:rPr lang="en-US" b="1" dirty="0" smtClean="0"/>
              <a:t>achieving</a:t>
            </a:r>
            <a:r>
              <a:rPr lang="en-US" dirty="0" smtClean="0"/>
              <a:t> it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728E43B-BD81-4308-BAE0-A3A1D95CD223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8500"/>
            <a:ext cx="4054475" cy="30416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3816350"/>
            <a:ext cx="5563870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baseline="0" dirty="0" smtClean="0"/>
              <a:t>How </a:t>
            </a:r>
            <a:r>
              <a:rPr lang="en-US" baseline="0" dirty="0" smtClean="0"/>
              <a:t>this process is </a:t>
            </a:r>
            <a:r>
              <a:rPr lang="en-US" b="1" baseline="0" dirty="0" smtClean="0"/>
              <a:t>supposed</a:t>
            </a:r>
            <a:r>
              <a:rPr lang="en-US" baseline="0" dirty="0" smtClean="0"/>
              <a:t> to work: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the National Annual </a:t>
            </a:r>
            <a:r>
              <a:rPr lang="en-US" b="1" baseline="0" dirty="0" smtClean="0"/>
              <a:t>meeting</a:t>
            </a:r>
            <a:r>
              <a:rPr lang="en-US" baseline="0" dirty="0" smtClean="0"/>
              <a:t> is completed and members </a:t>
            </a:r>
            <a:r>
              <a:rPr lang="en-US" b="1" baseline="0" dirty="0" smtClean="0"/>
              <a:t>return home</a:t>
            </a:r>
            <a:r>
              <a:rPr lang="en-US" baseline="0" dirty="0" smtClean="0"/>
              <a:t>, they bring with them </a:t>
            </a:r>
            <a:r>
              <a:rPr lang="en-US" b="1" baseline="0" dirty="0" smtClean="0"/>
              <a:t>the news</a:t>
            </a:r>
            <a:r>
              <a:rPr lang="en-US" baseline="0" dirty="0" smtClean="0"/>
              <a:t> about the </a:t>
            </a:r>
            <a:r>
              <a:rPr lang="en-US" b="1" baseline="0" dirty="0" smtClean="0"/>
              <a:t>Organizational goals </a:t>
            </a:r>
            <a:r>
              <a:rPr lang="en-US" baseline="0" dirty="0" smtClean="0"/>
              <a:t>for the year.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</a:t>
            </a:r>
            <a:r>
              <a:rPr lang="en-US" b="1" baseline="0" dirty="0" smtClean="0"/>
              <a:t>each level </a:t>
            </a:r>
            <a:r>
              <a:rPr lang="en-US" baseline="0" dirty="0" smtClean="0"/>
              <a:t>then, </a:t>
            </a:r>
            <a:r>
              <a:rPr lang="en-US" b="1" baseline="0" dirty="0" smtClean="0"/>
              <a:t>goals</a:t>
            </a:r>
            <a:r>
              <a:rPr lang="en-US" baseline="0" dirty="0" smtClean="0"/>
              <a:t> are set </a:t>
            </a:r>
            <a:r>
              <a:rPr lang="en-US" b="0" baseline="0" dirty="0" smtClean="0"/>
              <a:t>to</a:t>
            </a:r>
            <a:r>
              <a:rPr lang="en-US" b="1" baseline="0" dirty="0" smtClean="0"/>
              <a:t> do what they can  </a:t>
            </a:r>
            <a:r>
              <a:rPr lang="en-US" baseline="0" dirty="0" smtClean="0"/>
              <a:t>toward meeting the USPS goal.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the D/C sets an </a:t>
            </a:r>
            <a:r>
              <a:rPr lang="en-US" b="1" baseline="0" dirty="0" smtClean="0"/>
              <a:t>additional</a:t>
            </a:r>
            <a:r>
              <a:rPr lang="en-US" baseline="0" dirty="0" smtClean="0"/>
              <a:t> goal for the district which </a:t>
            </a:r>
            <a:r>
              <a:rPr lang="en-US" b="1" baseline="0" dirty="0" smtClean="0"/>
              <a:t>may or may not be </a:t>
            </a:r>
            <a:r>
              <a:rPr lang="en-US" baseline="0" dirty="0" smtClean="0"/>
              <a:t>complimentary (meaning it lends itself to accomplishing the USPS goal).  Sometimes the D/C’s goal is </a:t>
            </a:r>
            <a:r>
              <a:rPr lang="en-US" b="1" baseline="0" dirty="0" smtClean="0"/>
              <a:t>unrelated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the Squadron Commander sets an </a:t>
            </a:r>
            <a:r>
              <a:rPr lang="en-US" b="1" baseline="0" dirty="0" smtClean="0"/>
              <a:t>additiona</a:t>
            </a:r>
            <a:r>
              <a:rPr lang="en-US" baseline="0" dirty="0" smtClean="0"/>
              <a:t>l goal for the squadron, which </a:t>
            </a:r>
            <a:r>
              <a:rPr lang="en-US" b="1" baseline="0" dirty="0" smtClean="0"/>
              <a:t>may or may not </a:t>
            </a:r>
            <a:r>
              <a:rPr lang="en-US" baseline="0" dirty="0" smtClean="0"/>
              <a:t>be related to </a:t>
            </a:r>
            <a:r>
              <a:rPr lang="en-US" b="1" baseline="0" dirty="0" smtClean="0"/>
              <a:t>either </a:t>
            </a:r>
            <a:r>
              <a:rPr lang="en-US" baseline="0" dirty="0" smtClean="0"/>
              <a:t>the USPS or District goal.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Sometimes an </a:t>
            </a:r>
            <a:r>
              <a:rPr lang="en-US" b="1" baseline="0" dirty="0" smtClean="0"/>
              <a:t>additional</a:t>
            </a:r>
            <a:r>
              <a:rPr lang="en-US" baseline="0" dirty="0" smtClean="0"/>
              <a:t> goal is set by the </a:t>
            </a:r>
            <a:r>
              <a:rPr lang="en-US" b="1" baseline="0" dirty="0" smtClean="0"/>
              <a:t>Committee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Notice</a:t>
            </a:r>
            <a:r>
              <a:rPr lang="en-US" baseline="0" dirty="0" smtClean="0"/>
              <a:t> – the </a:t>
            </a:r>
            <a:r>
              <a:rPr lang="en-US" b="1" baseline="0" dirty="0" smtClean="0"/>
              <a:t>arrows point</a:t>
            </a:r>
            <a:r>
              <a:rPr lang="en-US" baseline="0" dirty="0" smtClean="0"/>
              <a:t> in </a:t>
            </a:r>
            <a:r>
              <a:rPr lang="en-US" b="1" baseline="0" dirty="0" smtClean="0"/>
              <a:t>both</a:t>
            </a:r>
            <a:r>
              <a:rPr lang="en-US" baseline="0" dirty="0" smtClean="0"/>
              <a:t> directions.</a:t>
            </a:r>
          </a:p>
          <a:p>
            <a:endParaRPr lang="en-US" dirty="0"/>
          </a:p>
          <a:p>
            <a:pPr marL="175859" indent="-175859" defTabSz="175859"/>
            <a:r>
              <a:rPr lang="en-US" b="1" baseline="0" dirty="0" smtClean="0"/>
              <a:t>	Goal setting </a:t>
            </a:r>
            <a:r>
              <a:rPr lang="en-US" baseline="0" dirty="0" smtClean="0"/>
              <a:t>originates</a:t>
            </a:r>
            <a:r>
              <a:rPr lang="en-US" dirty="0" smtClean="0"/>
              <a:t> at all levels, and when achievement is </a:t>
            </a:r>
            <a:r>
              <a:rPr lang="en-US" b="1" dirty="0" smtClean="0"/>
              <a:t>successful</a:t>
            </a:r>
            <a:r>
              <a:rPr lang="en-US" dirty="0" smtClean="0"/>
              <a:t>, it’s </a:t>
            </a:r>
            <a:r>
              <a:rPr lang="en-US" b="1" dirty="0" smtClean="0"/>
              <a:t>shared</a:t>
            </a:r>
            <a:r>
              <a:rPr lang="en-US" dirty="0" smtClean="0"/>
              <a:t> up and down the line.</a:t>
            </a:r>
            <a:r>
              <a:rPr lang="en-US" baseline="0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1419" y="8769350"/>
            <a:ext cx="14478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17.5 mins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642C25-1BA2-4440-8036-82D45443A0E4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When we </a:t>
            </a:r>
            <a:r>
              <a:rPr lang="en-US" b="1" dirty="0" smtClean="0"/>
              <a:t>set about</a:t>
            </a:r>
            <a:r>
              <a:rPr lang="en-US" dirty="0" smtClean="0"/>
              <a:t> to </a:t>
            </a:r>
            <a:r>
              <a:rPr lang="en-US" b="1" dirty="0" smtClean="0"/>
              <a:t>achieve </a:t>
            </a:r>
            <a:r>
              <a:rPr lang="en-US" b="0" dirty="0" smtClean="0"/>
              <a:t>our Goals</a:t>
            </a:r>
            <a:r>
              <a:rPr lang="en-US" baseline="0" dirty="0" smtClean="0"/>
              <a:t>,  we need to </a:t>
            </a:r>
            <a:r>
              <a:rPr lang="en-US" b="1" baseline="0" dirty="0" smtClean="0"/>
              <a:t>answer 3 questions </a:t>
            </a:r>
            <a:r>
              <a:rPr lang="en-US" baseline="0" dirty="0" smtClean="0"/>
              <a:t>for each of the specific tasks required.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This applies </a:t>
            </a:r>
            <a:r>
              <a:rPr lang="en-US" baseline="0" dirty="0" smtClean="0"/>
              <a:t>to </a:t>
            </a:r>
            <a:r>
              <a:rPr lang="en-US" b="1" baseline="0" dirty="0" smtClean="0"/>
              <a:t>existing</a:t>
            </a:r>
            <a:r>
              <a:rPr lang="en-US" baseline="0" dirty="0" smtClean="0"/>
              <a:t> Job description tasks as well as any </a:t>
            </a:r>
            <a:r>
              <a:rPr lang="en-US" b="1" baseline="0" dirty="0" smtClean="0"/>
              <a:t>new tasks </a:t>
            </a:r>
            <a:r>
              <a:rPr lang="en-US" baseline="0" dirty="0" smtClean="0"/>
              <a:t>necessitated by any </a:t>
            </a:r>
            <a:r>
              <a:rPr lang="en-US" b="1" baseline="0" dirty="0" smtClean="0"/>
              <a:t>additional</a:t>
            </a:r>
            <a:r>
              <a:rPr lang="en-US" baseline="0" dirty="0" smtClean="0"/>
              <a:t> goals.</a:t>
            </a:r>
          </a:p>
          <a:p>
            <a:endParaRPr lang="en-US" baseline="0" dirty="0" smtClean="0"/>
          </a:p>
          <a:p>
            <a:pPr marL="232326" indent="-232326">
              <a:buFont typeface="Arial" pitchFamily="34" charset="0"/>
              <a:buChar char="•"/>
            </a:pPr>
            <a:r>
              <a:rPr lang="en-US" baseline="0" dirty="0" smtClean="0"/>
              <a:t>What </a:t>
            </a:r>
            <a:r>
              <a:rPr lang="en-US" b="1" baseline="0" dirty="0" smtClean="0"/>
              <a:t>results</a:t>
            </a:r>
            <a:r>
              <a:rPr lang="en-US" baseline="0" dirty="0" smtClean="0"/>
              <a:t> are we expecting, and by whom ?</a:t>
            </a:r>
          </a:p>
          <a:p>
            <a:pPr marL="232326" indent="-232326">
              <a:buFont typeface="Arial" pitchFamily="34" charset="0"/>
              <a:buChar char="•"/>
            </a:pPr>
            <a:r>
              <a:rPr lang="en-US" baseline="0" dirty="0" smtClean="0"/>
              <a:t>What will be the </a:t>
            </a:r>
            <a:r>
              <a:rPr lang="en-US" b="1" baseline="0" dirty="0" smtClean="0"/>
              <a:t>yardstick</a:t>
            </a:r>
            <a:r>
              <a:rPr lang="en-US" baseline="0" dirty="0" smtClean="0"/>
              <a:t> to measure the degree of success ?</a:t>
            </a:r>
          </a:p>
          <a:p>
            <a:pPr marL="232326" indent="-232326">
              <a:buFont typeface="Arial" pitchFamily="34" charset="0"/>
              <a:buChar char="•"/>
            </a:pPr>
            <a:r>
              <a:rPr lang="en-US" b="1" baseline="0" dirty="0" smtClean="0"/>
              <a:t>When</a:t>
            </a:r>
            <a:r>
              <a:rPr lang="en-US" baseline="0" dirty="0" smtClean="0"/>
              <a:t> will it be done ?</a:t>
            </a:r>
          </a:p>
          <a:p>
            <a:pPr marL="232326" indent="-232326">
              <a:buFont typeface="+mj-lt"/>
              <a:buAutoNum type="arabicPeriod"/>
            </a:pPr>
            <a:endParaRPr lang="en-US" baseline="0" dirty="0" smtClean="0"/>
          </a:p>
          <a:p>
            <a:pPr marL="232326" indent="-232326">
              <a:buFont typeface="+mj-lt"/>
              <a:buAutoNum type="arabicPeriod"/>
            </a:pPr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HANDOUT # 7    What’s the Plan  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53819" y="671195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19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315D69C-C208-4878-9C23-50D749750CDE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AND  there are some</a:t>
            </a:r>
            <a:r>
              <a:rPr lang="en-US" baseline="0" dirty="0" smtClean="0"/>
              <a:t>.</a:t>
            </a:r>
            <a:r>
              <a:rPr lang="en-US" b="1" dirty="0" smtClean="0"/>
              <a:t> </a:t>
            </a:r>
            <a:r>
              <a:rPr lang="en-US" b="1" dirty="0"/>
              <a:t>preliminary </a:t>
            </a:r>
            <a:r>
              <a:rPr lang="en-US" b="1" dirty="0" smtClean="0"/>
              <a:t>steps</a:t>
            </a:r>
            <a:r>
              <a:rPr lang="en-US" dirty="0" smtClean="0"/>
              <a:t> to take </a:t>
            </a:r>
            <a:r>
              <a:rPr lang="en-US" dirty="0"/>
              <a:t>which are also listed on the handout</a:t>
            </a:r>
            <a:r>
              <a:rPr lang="en-US" dirty="0" smtClean="0"/>
              <a:t>.</a:t>
            </a:r>
            <a:r>
              <a:rPr lang="en-US" baseline="0" dirty="0" smtClean="0"/>
              <a:t>   </a:t>
            </a:r>
            <a:r>
              <a:rPr lang="en-US" dirty="0" smtClean="0"/>
              <a:t>Here’s a framework for what that might look like.   </a:t>
            </a:r>
          </a:p>
          <a:p>
            <a:endParaRPr lang="en-US" dirty="0" smtClean="0"/>
          </a:p>
          <a:p>
            <a:r>
              <a:rPr lang="en-US" b="1" dirty="0" smtClean="0"/>
              <a:t>Don’t get lost </a:t>
            </a:r>
            <a:r>
              <a:rPr lang="en-US" dirty="0" smtClean="0"/>
              <a:t>in the semantics</a:t>
            </a:r>
            <a:r>
              <a:rPr lang="en-US" baseline="0" dirty="0" smtClean="0"/>
              <a:t> </a:t>
            </a:r>
            <a:r>
              <a:rPr lang="en-US" dirty="0" smtClean="0"/>
              <a:t>used here</a:t>
            </a:r>
            <a:r>
              <a:rPr lang="en-US" baseline="0" dirty="0" smtClean="0"/>
              <a:t> </a:t>
            </a:r>
            <a:r>
              <a:rPr lang="en-US" dirty="0" smtClean="0"/>
              <a:t>– different words and phrases have been used to describe these steps over the years,</a:t>
            </a:r>
            <a:r>
              <a:rPr lang="en-US" baseline="0" dirty="0" smtClean="0"/>
              <a:t> but the actual steps remain pretty much the same.</a:t>
            </a:r>
            <a:endParaRPr lang="en-US" dirty="0" smtClean="0"/>
          </a:p>
          <a:p>
            <a:endParaRPr lang="en-US" dirty="0" smtClean="0"/>
          </a:p>
          <a:p>
            <a:pPr defTabSz="929305">
              <a:defRPr/>
            </a:pPr>
            <a:r>
              <a:rPr lang="en-US" dirty="0" smtClean="0"/>
              <a:t>Don’t forget, </a:t>
            </a:r>
            <a:r>
              <a:rPr lang="en-US" b="1" dirty="0" smtClean="0"/>
              <a:t>you </a:t>
            </a:r>
            <a:r>
              <a:rPr lang="en-US" b="0" dirty="0" smtClean="0"/>
              <a:t>don’t</a:t>
            </a:r>
            <a:r>
              <a:rPr lang="en-US" b="1" dirty="0" smtClean="0"/>
              <a:t> </a:t>
            </a:r>
            <a:r>
              <a:rPr lang="en-US" dirty="0" smtClean="0"/>
              <a:t>have to </a:t>
            </a:r>
            <a:r>
              <a:rPr lang="en-US" b="1" dirty="0" smtClean="0"/>
              <a:t>learn</a:t>
            </a:r>
            <a:r>
              <a:rPr lang="en-US" dirty="0" smtClean="0"/>
              <a:t> every lesson </a:t>
            </a:r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‘hard way.’</a:t>
            </a:r>
            <a:r>
              <a:rPr lang="en-US" dirty="0" smtClean="0"/>
              <a:t>  It’s good to be able to </a:t>
            </a:r>
            <a:r>
              <a:rPr lang="en-US" b="1" dirty="0" smtClean="0"/>
              <a:t>learn from others</a:t>
            </a:r>
            <a:r>
              <a:rPr lang="en-US" dirty="0" smtClean="0"/>
              <a:t>  OR  </a:t>
            </a:r>
            <a:r>
              <a:rPr lang="en-US" b="1" dirty="0" smtClean="0"/>
              <a:t>get a refresher </a:t>
            </a:r>
            <a:r>
              <a:rPr lang="en-US" dirty="0" smtClean="0"/>
              <a:t>of something you already know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E366D02-8149-4A4E-A64E-321CD5BC9B3B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Now </a:t>
            </a:r>
            <a:r>
              <a:rPr lang="en-US" b="1" u="sng" dirty="0" smtClean="0"/>
              <a:t>this</a:t>
            </a:r>
            <a:r>
              <a:rPr lang="en-US" b="1" dirty="0" smtClean="0"/>
              <a:t> is Teamwork</a:t>
            </a:r>
            <a:r>
              <a:rPr lang="en-US" dirty="0" smtClean="0"/>
              <a:t>!   These 2 puppies definitely have a </a:t>
            </a:r>
            <a:r>
              <a:rPr lang="en-US" b="1" dirty="0" smtClean="0"/>
              <a:t>common</a:t>
            </a:r>
            <a:r>
              <a:rPr lang="en-US" dirty="0" smtClean="0"/>
              <a:t> Goal, and are using each of their particular strengths to good end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baseline="0" dirty="0" smtClean="0"/>
              <a:t>When</a:t>
            </a:r>
            <a:r>
              <a:rPr lang="en-US" baseline="0" dirty="0" smtClean="0"/>
              <a:t> </a:t>
            </a:r>
            <a:r>
              <a:rPr lang="en-US" b="1" baseline="0" dirty="0" smtClean="0"/>
              <a:t>you build </a:t>
            </a:r>
            <a:r>
              <a:rPr lang="en-US" baseline="0" dirty="0" smtClean="0"/>
              <a:t>your support team  --  </a:t>
            </a:r>
            <a:r>
              <a:rPr lang="en-US" b="1" baseline="0" dirty="0" smtClean="0"/>
              <a:t>Identify</a:t>
            </a:r>
            <a:r>
              <a:rPr lang="en-US" baseline="0" dirty="0" smtClean="0"/>
              <a:t> the WHO.   </a:t>
            </a:r>
            <a:r>
              <a:rPr lang="en-US" b="1" baseline="0" dirty="0" smtClean="0"/>
              <a:t>Determine</a:t>
            </a:r>
            <a:r>
              <a:rPr lang="en-US" baseline="0" dirty="0" smtClean="0"/>
              <a:t> the WHAT.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List the task</a:t>
            </a:r>
            <a:r>
              <a:rPr lang="en-US" baseline="0" dirty="0" smtClean="0"/>
              <a:t>s and </a:t>
            </a:r>
            <a:r>
              <a:rPr lang="en-US" b="1" baseline="0" dirty="0" smtClean="0"/>
              <a:t>assign a person </a:t>
            </a:r>
            <a:r>
              <a:rPr lang="en-US" baseline="0" dirty="0" smtClean="0"/>
              <a:t>to take care of </a:t>
            </a:r>
            <a:r>
              <a:rPr lang="en-US" b="1" baseline="0" dirty="0" smtClean="0"/>
              <a:t>each</a:t>
            </a:r>
            <a:r>
              <a:rPr lang="en-US" baseline="0" dirty="0" smtClean="0"/>
              <a:t>.</a:t>
            </a:r>
          </a:p>
          <a:p>
            <a:pPr marL="174245" indent="-174245">
              <a:buFont typeface="Arial" pitchFamily="34" charset="0"/>
              <a:buChar char="•"/>
            </a:pPr>
            <a:endParaRPr lang="en-US" baseline="0" dirty="0" smtClean="0"/>
          </a:p>
          <a:p>
            <a:pPr marL="179388"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aseline="0" dirty="0" smtClean="0"/>
              <a:t>These are the people to whom you will </a:t>
            </a:r>
            <a:r>
              <a:rPr lang="en-US" sz="1400" b="1" baseline="0" dirty="0" smtClean="0"/>
              <a:t>delegate</a:t>
            </a:r>
            <a:r>
              <a:rPr lang="en-US" sz="1400" baseline="0" dirty="0" smtClean="0"/>
              <a:t> authority to actually </a:t>
            </a:r>
            <a:r>
              <a:rPr lang="en-US" sz="1400" b="1" baseline="0" dirty="0" smtClean="0"/>
              <a:t>do the work</a:t>
            </a:r>
            <a:r>
              <a:rPr lang="en-US" sz="1400" baseline="0" dirty="0" smtClean="0"/>
              <a:t>.   For </a:t>
            </a:r>
            <a:r>
              <a:rPr lang="en-US" sz="1400" b="1" baseline="0" dirty="0" smtClean="0"/>
              <a:t>however  skillful you are</a:t>
            </a:r>
            <a:r>
              <a:rPr lang="en-US" sz="1400" baseline="0" dirty="0" smtClean="0"/>
              <a:t>, you </a:t>
            </a:r>
            <a:r>
              <a:rPr lang="en-US" sz="1400" b="1" baseline="0" dirty="0" smtClean="0"/>
              <a:t>cannot do it all</a:t>
            </a:r>
            <a:r>
              <a:rPr lang="en-US" sz="1400" baseline="0" dirty="0" smtClean="0"/>
              <a:t>, nor should you even </a:t>
            </a:r>
            <a:r>
              <a:rPr lang="en-US" sz="1400" b="1" baseline="0" dirty="0" smtClean="0"/>
              <a:t>try.</a:t>
            </a:r>
            <a:r>
              <a:rPr lang="en-US" sz="1400" baseline="0" dirty="0" smtClean="0"/>
              <a:t>  Share the workload, lest you burn yourself out.  Remember – only 4 required actions.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In the Operations </a:t>
            </a:r>
            <a:r>
              <a:rPr lang="en-US" b="1" baseline="0" dirty="0" smtClean="0"/>
              <a:t>Training manual</a:t>
            </a:r>
            <a:r>
              <a:rPr lang="en-US" baseline="0" dirty="0" smtClean="0"/>
              <a:t>, there is an </a:t>
            </a:r>
            <a:r>
              <a:rPr lang="en-US" b="1" baseline="0" dirty="0" smtClean="0"/>
              <a:t>example of a grid </a:t>
            </a:r>
            <a:r>
              <a:rPr lang="en-US" baseline="0" dirty="0" smtClean="0"/>
              <a:t>used to </a:t>
            </a:r>
            <a:r>
              <a:rPr lang="en-US" b="1" baseline="0" dirty="0" smtClean="0"/>
              <a:t>match</a:t>
            </a:r>
            <a:r>
              <a:rPr lang="en-US" baseline="0" dirty="0" smtClean="0"/>
              <a:t> people to tasks, called t</a:t>
            </a:r>
            <a:r>
              <a:rPr lang="en-US" sz="1200" dirty="0" smtClean="0"/>
              <a:t>he </a:t>
            </a:r>
            <a:r>
              <a:rPr lang="en-US" sz="1200" b="1" dirty="0"/>
              <a:t>RACI </a:t>
            </a:r>
            <a:r>
              <a:rPr lang="en-US" sz="1200" b="1" dirty="0" smtClean="0"/>
              <a:t>tool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  Very </a:t>
            </a:r>
            <a:r>
              <a:rPr lang="en-US" sz="1200" b="1" baseline="0" dirty="0" smtClean="0"/>
              <a:t>useful </a:t>
            </a:r>
            <a:r>
              <a:rPr lang="en-US" sz="1200" b="0" baseline="0" dirty="0" smtClean="0"/>
              <a:t>for keeping track of  all the tasks and people assigned to do them.</a:t>
            </a:r>
          </a:p>
          <a:p>
            <a:pPr marL="174245" indent="-174245">
              <a:buFont typeface="Arial" pitchFamily="34" charset="0"/>
              <a:buChar char="•"/>
            </a:pPr>
            <a:endParaRPr lang="en-US" sz="1200" dirty="0"/>
          </a:p>
          <a:p>
            <a:pPr lvl="1"/>
            <a:r>
              <a:rPr lang="en-US" sz="1200" b="1" baseline="0" dirty="0" smtClean="0"/>
              <a:t>Find it</a:t>
            </a:r>
            <a:r>
              <a:rPr lang="en-US" sz="1200" b="0" baseline="0" dirty="0" smtClean="0"/>
              <a:t> in  Module  II – Chapter 3 - under the heading  “</a:t>
            </a:r>
            <a:r>
              <a:rPr lang="en-US" sz="1200" b="1" baseline="0" dirty="0" smtClean="0"/>
              <a:t>A Helpful Planning Tool</a:t>
            </a:r>
            <a:r>
              <a:rPr lang="en-US" sz="1200" b="0" baseline="0" dirty="0" smtClean="0"/>
              <a:t>”</a:t>
            </a:r>
          </a:p>
          <a:p>
            <a:pPr marL="0" indent="0">
              <a:buFont typeface="Arial" pitchFamily="34" charset="0"/>
              <a:buNone/>
            </a:pPr>
            <a:endParaRPr lang="en-US" sz="1200" dirty="0"/>
          </a:p>
          <a:p>
            <a:endParaRPr lang="en-US" sz="1200" baseline="0" dirty="0" smtClean="0"/>
          </a:p>
          <a:p>
            <a:endParaRPr lang="en-US" sz="1200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C7346F0-C6B4-4E01-A43B-E290EFD624BE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aseline="0" dirty="0" smtClean="0"/>
              <a:t>Remember: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Get your </a:t>
            </a:r>
            <a:r>
              <a:rPr lang="en-US" b="1" baseline="0" dirty="0" smtClean="0"/>
              <a:t>team involved </a:t>
            </a:r>
            <a:r>
              <a:rPr lang="en-US" baseline="0" dirty="0" smtClean="0"/>
              <a:t>in the </a:t>
            </a:r>
            <a:r>
              <a:rPr lang="en-US" b="1" baseline="0" dirty="0" smtClean="0"/>
              <a:t>goal setting process </a:t>
            </a:r>
            <a:r>
              <a:rPr lang="en-US" baseline="0" dirty="0" smtClean="0"/>
              <a:t>&amp;  </a:t>
            </a:r>
          </a:p>
          <a:p>
            <a:pPr marL="175859"/>
            <a:r>
              <a:rPr lang="en-US" b="1" baseline="0" dirty="0" smtClean="0"/>
              <a:t>Keep it real</a:t>
            </a:r>
            <a:r>
              <a:rPr lang="en-US" baseline="0" dirty="0" smtClean="0"/>
              <a:t>. </a:t>
            </a:r>
          </a:p>
          <a:p>
            <a:pPr marL="175859"/>
            <a:r>
              <a:rPr lang="en-US" baseline="0" dirty="0" smtClean="0"/>
              <a:t>Set a </a:t>
            </a:r>
            <a:r>
              <a:rPr lang="en-US" b="1" baseline="0" dirty="0" smtClean="0"/>
              <a:t>range of outcomes</a:t>
            </a:r>
            <a:r>
              <a:rPr lang="en-US" baseline="0" dirty="0" smtClean="0"/>
              <a:t>, to measure </a:t>
            </a:r>
            <a:r>
              <a:rPr lang="en-US" b="1" baseline="0" dirty="0" smtClean="0"/>
              <a:t>degree</a:t>
            </a:r>
            <a:r>
              <a:rPr lang="en-US" baseline="0" dirty="0" smtClean="0"/>
              <a:t> of success &amp;  </a:t>
            </a:r>
          </a:p>
          <a:p>
            <a:pPr marL="175859"/>
            <a:r>
              <a:rPr lang="en-US" b="1" baseline="0" dirty="0" smtClean="0"/>
              <a:t>Think</a:t>
            </a:r>
            <a:r>
              <a:rPr lang="en-US" baseline="0" dirty="0" smtClean="0"/>
              <a:t> in terms of the desired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b="1" baseline="0" dirty="0" smtClean="0"/>
              <a:t>results</a:t>
            </a:r>
            <a:r>
              <a:rPr lang="en-US" baseline="0" dirty="0" smtClean="0"/>
              <a:t>.</a:t>
            </a:r>
          </a:p>
          <a:p>
            <a:pPr marL="175859"/>
            <a:endParaRPr lang="en-US" dirty="0" smtClean="0"/>
          </a:p>
          <a:p>
            <a:pPr marL="175859"/>
            <a:endParaRPr lang="en-US" baseline="0" dirty="0" smtClean="0"/>
          </a:p>
          <a:p>
            <a:pPr marL="179388"/>
            <a:r>
              <a:rPr lang="en-US" dirty="0" smtClean="0"/>
              <a:t>You need </a:t>
            </a:r>
            <a:r>
              <a:rPr lang="en-US" b="1" dirty="0" smtClean="0"/>
              <a:t>a way</a:t>
            </a:r>
            <a:r>
              <a:rPr lang="en-US" dirty="0" smtClean="0"/>
              <a:t> to </a:t>
            </a:r>
            <a:r>
              <a:rPr lang="en-US" b="1" dirty="0" smtClean="0"/>
              <a:t>check</a:t>
            </a:r>
            <a:r>
              <a:rPr lang="en-US" dirty="0" smtClean="0"/>
              <a:t> your </a:t>
            </a:r>
            <a:r>
              <a:rPr lang="en-US" b="1" dirty="0" smtClean="0"/>
              <a:t>progress</a:t>
            </a:r>
            <a:r>
              <a:rPr lang="en-US" dirty="0" smtClean="0"/>
              <a:t>  - how far have you come,  how close to your goal.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 smtClean="0"/>
              <a:t>You</a:t>
            </a:r>
            <a:r>
              <a:rPr lang="en-US" b="1" dirty="0" smtClean="0"/>
              <a:t> can’t manage </a:t>
            </a:r>
            <a:r>
              <a:rPr lang="en-US" dirty="0" smtClean="0"/>
              <a:t>it , if you can’t </a:t>
            </a:r>
            <a:r>
              <a:rPr lang="en-US" b="1" dirty="0" smtClean="0"/>
              <a:t>measure </a:t>
            </a:r>
            <a:r>
              <a:rPr lang="en-US" dirty="0" smtClean="0"/>
              <a:t>it.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88E446B-5FB6-4A08-85A7-5363E42DBDA8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Drafting </a:t>
            </a:r>
            <a:r>
              <a:rPr lang="en-US" b="1" dirty="0" smtClean="0"/>
              <a:t>your </a:t>
            </a:r>
            <a:r>
              <a:rPr lang="en-US" b="0" dirty="0" smtClean="0"/>
              <a:t>own</a:t>
            </a:r>
            <a:r>
              <a:rPr lang="en-US" b="1" baseline="0" dirty="0" smtClean="0"/>
              <a:t> personal goals</a:t>
            </a:r>
            <a:r>
              <a:rPr lang="en-US" baseline="0" dirty="0" smtClean="0"/>
              <a:t> is as </a:t>
            </a:r>
            <a:r>
              <a:rPr lang="en-US" b="0" baseline="0" dirty="0" smtClean="0"/>
              <a:t>important </a:t>
            </a:r>
            <a:r>
              <a:rPr lang="en-US" b="1" baseline="0" dirty="0" smtClean="0"/>
              <a:t>as any</a:t>
            </a:r>
            <a:r>
              <a:rPr lang="en-US" baseline="0" dirty="0" smtClean="0"/>
              <a:t> of the others.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Apply the same </a:t>
            </a:r>
            <a:r>
              <a:rPr lang="en-US" baseline="0" dirty="0" smtClean="0"/>
              <a:t>set of 3 questions and 5 preliminary planning steps as you work to achieve your personal goals, as well.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i="1" dirty="0" smtClean="0"/>
              <a:t>??   What results do you want to achieve ?</a:t>
            </a:r>
          </a:p>
          <a:p>
            <a:r>
              <a:rPr lang="en-US" i="1" dirty="0"/>
              <a:t>	</a:t>
            </a:r>
            <a:r>
              <a:rPr lang="en-US" i="1" dirty="0" smtClean="0"/>
              <a:t>??   How will you measure it ?</a:t>
            </a:r>
          </a:p>
          <a:p>
            <a:r>
              <a:rPr lang="en-US" i="1" dirty="0" smtClean="0"/>
              <a:t>	??   When will it be done ?</a:t>
            </a:r>
          </a:p>
          <a:p>
            <a:endParaRPr lang="en-US" i="1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i="0" dirty="0" smtClean="0"/>
              <a:t>Asking yourself -- What do </a:t>
            </a:r>
            <a:r>
              <a:rPr lang="en-US" b="1" i="0" dirty="0" smtClean="0"/>
              <a:t>you</a:t>
            </a:r>
            <a:r>
              <a:rPr lang="en-US" i="0" dirty="0" smtClean="0"/>
              <a:t> want to do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53819" y="671195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23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9AD900-52C4-4C71-925D-468C46190E5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Quotes from </a:t>
            </a:r>
            <a:r>
              <a:rPr lang="en-US" dirty="0" smtClean="0"/>
              <a:t>Lewis Carroll and Yogi Berra!  Two great minds, both talking about roads to travel</a:t>
            </a:r>
          </a:p>
          <a:p>
            <a:endParaRPr lang="en-US" dirty="0"/>
          </a:p>
          <a:p>
            <a:r>
              <a:rPr lang="en-US" dirty="0" smtClean="0"/>
              <a:t>Planning &amp; Program Evaluation are </a:t>
            </a:r>
            <a:r>
              <a:rPr lang="en-US" b="1" dirty="0" smtClean="0"/>
              <a:t>2 points on </a:t>
            </a:r>
            <a:r>
              <a:rPr lang="en-US" dirty="0" smtClean="0"/>
              <a:t>the same </a:t>
            </a:r>
            <a:r>
              <a:rPr lang="en-US" b="1" dirty="0" smtClean="0"/>
              <a:t>road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budget</a:t>
            </a:r>
            <a:r>
              <a:rPr lang="en-US" dirty="0" smtClean="0"/>
              <a:t> is the expression of </a:t>
            </a:r>
            <a:r>
              <a:rPr lang="en-US" b="1" dirty="0" smtClean="0"/>
              <a:t>the squadron plan </a:t>
            </a:r>
            <a:r>
              <a:rPr lang="en-US" dirty="0" smtClean="0"/>
              <a:t>in financial terms.  Comparing ’budgeted’  to ‘actual’ is part of the </a:t>
            </a:r>
            <a:r>
              <a:rPr lang="en-US" b="1" dirty="0" smtClean="0"/>
              <a:t>program evaluation </a:t>
            </a:r>
            <a:r>
              <a:rPr lang="en-US" dirty="0" smtClean="0"/>
              <a:t>process.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Budget/Finance Committee </a:t>
            </a:r>
            <a:r>
              <a:rPr lang="en-US" dirty="0" smtClean="0"/>
              <a:t>reports to the ExCom </a:t>
            </a:r>
            <a:r>
              <a:rPr lang="en-US" b="1" dirty="0" smtClean="0"/>
              <a:t>for a reason</a:t>
            </a:r>
            <a:r>
              <a:rPr lang="en-US" dirty="0" smtClean="0"/>
              <a:t>.  The product produced (the </a:t>
            </a:r>
            <a:r>
              <a:rPr lang="en-US" b="1" dirty="0" smtClean="0"/>
              <a:t>budget</a:t>
            </a:r>
            <a:r>
              <a:rPr lang="en-US" dirty="0" smtClean="0"/>
              <a:t>) should be </a:t>
            </a:r>
            <a:r>
              <a:rPr lang="en-US" b="1" dirty="0" smtClean="0"/>
              <a:t>a reflection </a:t>
            </a:r>
            <a:r>
              <a:rPr lang="en-US" dirty="0" smtClean="0"/>
              <a:t>of the </a:t>
            </a:r>
            <a:r>
              <a:rPr lang="en-US" b="1" dirty="0" err="1" smtClean="0"/>
              <a:t>ExCom’s</a:t>
            </a:r>
            <a:r>
              <a:rPr lang="en-US" b="1" dirty="0" smtClean="0"/>
              <a:t> plan</a:t>
            </a:r>
            <a:r>
              <a:rPr lang="en-US" dirty="0" smtClean="0"/>
              <a:t> for the coming year. </a:t>
            </a:r>
          </a:p>
          <a:p>
            <a:pPr marL="174245" indent="-174245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/>
              <a:t>Back In 2011, </a:t>
            </a:r>
            <a:r>
              <a:rPr lang="en-US" dirty="0"/>
              <a:t>the squadron model bylaws reflected this change in appointing authority - - (ExCom now appoints members to Budget/Finance, rather than being appointed by Cdr)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252D07F-3214-4AB3-964A-592492888DBC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People </a:t>
            </a:r>
            <a:r>
              <a:rPr lang="en-US" b="1" dirty="0" smtClean="0"/>
              <a:t>expect</a:t>
            </a:r>
            <a:r>
              <a:rPr lang="en-US" dirty="0" smtClean="0"/>
              <a:t> those </a:t>
            </a:r>
            <a:r>
              <a:rPr lang="en-US" b="1" dirty="0" smtClean="0"/>
              <a:t>in the lead positions </a:t>
            </a:r>
            <a:r>
              <a:rPr lang="en-US" dirty="0" smtClean="0"/>
              <a:t>to do the planning.  They want to know ‘</a:t>
            </a:r>
            <a:r>
              <a:rPr lang="en-US" b="1" dirty="0" smtClean="0"/>
              <a:t>Where are you taking me?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Plans</a:t>
            </a:r>
            <a:r>
              <a:rPr lang="en-US" dirty="0" smtClean="0"/>
              <a:t> can be </a:t>
            </a:r>
            <a:r>
              <a:rPr lang="en-US" b="1" dirty="0" smtClean="0"/>
              <a:t>very broad </a:t>
            </a:r>
            <a:r>
              <a:rPr lang="en-US" dirty="0" smtClean="0"/>
              <a:t>in scope and complexities  OR</a:t>
            </a:r>
            <a:r>
              <a:rPr lang="en-US" baseline="0" dirty="0" smtClean="0"/>
              <a:t>   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Very </a:t>
            </a:r>
            <a:r>
              <a:rPr lang="en-US" b="1" baseline="0" dirty="0" smtClean="0"/>
              <a:t>specific</a:t>
            </a:r>
            <a:r>
              <a:rPr lang="en-US" baseline="0" dirty="0" smtClean="0"/>
              <a:t> – like a single lesson</a:t>
            </a:r>
            <a:r>
              <a:rPr lang="en-US" dirty="0" smtClean="0"/>
              <a:t> plan   OR</a:t>
            </a:r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T</a:t>
            </a:r>
            <a:r>
              <a:rPr lang="en-US" baseline="0" dirty="0" smtClean="0"/>
              <a:t>he design for a flyer - - </a:t>
            </a:r>
            <a:r>
              <a:rPr lang="en-US" dirty="0"/>
              <a:t>An </a:t>
            </a:r>
            <a:r>
              <a:rPr lang="en-US" b="1" dirty="0"/>
              <a:t>effective</a:t>
            </a:r>
            <a:r>
              <a:rPr lang="en-US" dirty="0"/>
              <a:t> flyer takes some careful thought &amp; planning.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53819" y="671195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25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talk  “Innovation Planning”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simplest </a:t>
            </a:r>
            <a:r>
              <a:rPr lang="en-US" dirty="0" smtClean="0"/>
              <a:t>form of </a:t>
            </a:r>
            <a:r>
              <a:rPr lang="en-US" b="1" dirty="0" smtClean="0"/>
              <a:t>innovation </a:t>
            </a:r>
            <a:r>
              <a:rPr lang="en-US" dirty="0" smtClean="0"/>
              <a:t>deals</a:t>
            </a:r>
            <a:r>
              <a:rPr lang="en-US" baseline="0" dirty="0" smtClean="0"/>
              <a:t> with </a:t>
            </a:r>
            <a:r>
              <a:rPr lang="en-US" b="1" baseline="0" dirty="0" smtClean="0"/>
              <a:t>achieving </a:t>
            </a:r>
            <a:r>
              <a:rPr lang="en-US" baseline="0" dirty="0" smtClean="0"/>
              <a:t>an existing goal, </a:t>
            </a:r>
            <a:r>
              <a:rPr lang="en-US" b="1" baseline="0" dirty="0" smtClean="0"/>
              <a:t>by doing something new </a:t>
            </a:r>
            <a:r>
              <a:rPr lang="en-US" baseline="0" dirty="0" smtClean="0"/>
              <a:t>&amp; different.   </a:t>
            </a:r>
            <a:r>
              <a:rPr lang="en-US" b="1" baseline="0" dirty="0" smtClean="0"/>
              <a:t>Perhaps</a:t>
            </a:r>
            <a:r>
              <a:rPr lang="en-US" baseline="0" dirty="0" smtClean="0"/>
              <a:t> with a </a:t>
            </a:r>
            <a:r>
              <a:rPr lang="en-US" b="1" baseline="0" dirty="0" smtClean="0"/>
              <a:t>better </a:t>
            </a:r>
            <a:r>
              <a:rPr lang="en-US" baseline="0" dirty="0" smtClean="0"/>
              <a:t>result.  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challenge</a:t>
            </a:r>
            <a:r>
              <a:rPr lang="en-US" baseline="0" dirty="0" smtClean="0"/>
              <a:t> is to find a way to </a:t>
            </a:r>
            <a:r>
              <a:rPr lang="en-US" b="1" baseline="0" dirty="0" smtClean="0"/>
              <a:t>bring</a:t>
            </a:r>
            <a:r>
              <a:rPr lang="en-US" baseline="0" dirty="0" smtClean="0"/>
              <a:t> the new </a:t>
            </a:r>
            <a:r>
              <a:rPr lang="en-US" b="1" baseline="0" dirty="0" smtClean="0"/>
              <a:t>idea into play</a:t>
            </a:r>
            <a:r>
              <a:rPr lang="en-US" baseline="0" dirty="0" smtClean="0"/>
              <a:t>, while </a:t>
            </a:r>
            <a:r>
              <a:rPr lang="en-US" b="1" baseline="0" dirty="0" smtClean="0"/>
              <a:t>limiting disruptions </a:t>
            </a:r>
            <a:r>
              <a:rPr lang="en-US" baseline="0" dirty="0" smtClean="0"/>
              <a:t>to others.  They are </a:t>
            </a:r>
            <a:r>
              <a:rPr lang="en-US" b="1" baseline="0" dirty="0" smtClean="0"/>
              <a:t>volunteers</a:t>
            </a:r>
            <a:r>
              <a:rPr lang="en-US" baseline="0" dirty="0" smtClean="0"/>
              <a:t> like you.   </a:t>
            </a:r>
            <a:r>
              <a:rPr lang="en-US" b="1" baseline="0" dirty="0" smtClean="0"/>
              <a:t>Can </a:t>
            </a:r>
            <a:r>
              <a:rPr lang="en-US" baseline="0" dirty="0" smtClean="0"/>
              <a:t>your idea be </a:t>
            </a:r>
            <a:r>
              <a:rPr lang="en-US" b="1" baseline="0" dirty="0" smtClean="0"/>
              <a:t>implemented</a:t>
            </a:r>
            <a:r>
              <a:rPr lang="en-US" baseline="0" dirty="0" smtClean="0"/>
              <a:t> without  adverse effect?</a:t>
            </a:r>
            <a:r>
              <a:rPr lang="en-US" b="1" dirty="0"/>
              <a:t> </a:t>
            </a:r>
            <a:r>
              <a:rPr lang="en-US" b="1" dirty="0" smtClean="0"/>
              <a:t>  Will </a:t>
            </a:r>
            <a:r>
              <a:rPr lang="en-US" b="1" dirty="0"/>
              <a:t>they buy in</a:t>
            </a:r>
            <a:r>
              <a:rPr lang="en-US" dirty="0"/>
              <a:t>?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57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24" indent="-29039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57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05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836" indent="-2323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46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09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72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356" indent="-232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1AEF9C1-8FFF-4127-AEC4-CB49066FE55B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/>
              <a:t>Please Notice </a:t>
            </a:r>
            <a:r>
              <a:rPr lang="en-US" b="1" dirty="0" smtClean="0"/>
              <a:t> </a:t>
            </a:r>
            <a:r>
              <a:rPr lang="en-US" dirty="0" smtClean="0"/>
              <a:t>in this </a:t>
            </a:r>
            <a:r>
              <a:rPr lang="en-US" b="1" dirty="0" smtClean="0"/>
              <a:t>graphic</a:t>
            </a:r>
            <a:r>
              <a:rPr lang="en-US" dirty="0" smtClean="0"/>
              <a:t> representation – the USPS triangle has 3 </a:t>
            </a:r>
            <a:r>
              <a:rPr lang="en-US" b="1" dirty="0" smtClean="0"/>
              <a:t>equal</a:t>
            </a:r>
            <a:r>
              <a:rPr lang="en-US" dirty="0" smtClean="0"/>
              <a:t> sides.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People </a:t>
            </a:r>
            <a:r>
              <a:rPr lang="en-US" dirty="0"/>
              <a:t>join for </a:t>
            </a:r>
            <a:r>
              <a:rPr lang="en-US" b="1" dirty="0"/>
              <a:t>different</a:t>
            </a:r>
            <a:r>
              <a:rPr lang="en-US" dirty="0"/>
              <a:t> </a:t>
            </a:r>
            <a:r>
              <a:rPr lang="en-US" dirty="0" smtClean="0"/>
              <a:t>reasons – We need to keep that in mind.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Encouraging</a:t>
            </a:r>
            <a:r>
              <a:rPr lang="en-US" dirty="0" smtClean="0"/>
              <a:t> </a:t>
            </a:r>
            <a:r>
              <a:rPr lang="en-US" dirty="0"/>
              <a:t>our members to </a:t>
            </a:r>
            <a:r>
              <a:rPr lang="en-US" b="1" dirty="0"/>
              <a:t>follow </a:t>
            </a:r>
            <a:r>
              <a:rPr lang="en-US" b="1" u="sng" dirty="0"/>
              <a:t>their </a:t>
            </a:r>
            <a:r>
              <a:rPr lang="en-US" b="1" dirty="0"/>
              <a:t>bliss </a:t>
            </a:r>
            <a:r>
              <a:rPr lang="en-US" dirty="0"/>
              <a:t>(to borrow a phrase </a:t>
            </a:r>
            <a:r>
              <a:rPr lang="en-US" dirty="0" smtClean="0"/>
              <a:t>from Joseph </a:t>
            </a:r>
            <a:r>
              <a:rPr lang="en-US" dirty="0"/>
              <a:t>Campbell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/>
              <a:t>Goals</a:t>
            </a:r>
            <a:r>
              <a:rPr lang="en-US" dirty="0" smtClean="0"/>
              <a:t> are needed, as sign posts, </a:t>
            </a:r>
            <a:r>
              <a:rPr lang="en-US" b="1" dirty="0" smtClean="0"/>
              <a:t>to measure </a:t>
            </a:r>
            <a:r>
              <a:rPr lang="en-US" dirty="0" smtClean="0"/>
              <a:t>our progress</a:t>
            </a:r>
          </a:p>
          <a:p>
            <a:endParaRPr lang="en-US" dirty="0" smtClean="0"/>
          </a:p>
          <a:p>
            <a:r>
              <a:rPr lang="en-US" dirty="0" smtClean="0"/>
              <a:t>USPS has set a  1% </a:t>
            </a:r>
            <a:r>
              <a:rPr lang="en-US" b="1" dirty="0" smtClean="0"/>
              <a:t>growth goal  </a:t>
            </a:r>
            <a:r>
              <a:rPr lang="en-US" dirty="0" smtClean="0"/>
              <a:t>per year - and we should all</a:t>
            </a:r>
            <a:r>
              <a:rPr lang="en-US" baseline="0" dirty="0" smtClean="0"/>
              <a:t> </a:t>
            </a:r>
            <a:r>
              <a:rPr lang="en-US" dirty="0" smtClean="0"/>
              <a:t>strive to achieve that for our squadron.  </a:t>
            </a:r>
          </a:p>
          <a:p>
            <a:endParaRPr lang="en-US" dirty="0" smtClean="0"/>
          </a:p>
          <a:p>
            <a:r>
              <a:rPr lang="en-US" b="1" dirty="0" smtClean="0"/>
              <a:t>Keeping our current members </a:t>
            </a:r>
            <a:r>
              <a:rPr lang="en-US" dirty="0" smtClean="0"/>
              <a:t>involved in all 3 sides of the triangle                 </a:t>
            </a:r>
            <a:r>
              <a:rPr lang="en-US" sz="1200" i="1" dirty="0" smtClean="0"/>
              <a:t>(Self Education, Fraternity and Civic Service) </a:t>
            </a:r>
            <a:r>
              <a:rPr lang="en-US" dirty="0" smtClean="0"/>
              <a:t>will help your squadron get there.  </a:t>
            </a:r>
          </a:p>
          <a:p>
            <a:endParaRPr lang="en-US" b="1" dirty="0" smtClean="0"/>
          </a:p>
          <a:p>
            <a:r>
              <a:rPr lang="en-US" b="1" dirty="0" smtClean="0"/>
              <a:t>Experience teaches us</a:t>
            </a:r>
            <a:r>
              <a:rPr lang="en-US" dirty="0" smtClean="0"/>
              <a:t> – </a:t>
            </a:r>
            <a:r>
              <a:rPr lang="en-US" b="1" dirty="0" smtClean="0"/>
              <a:t>Satisfied </a:t>
            </a:r>
            <a:r>
              <a:rPr lang="en-US" dirty="0" smtClean="0"/>
              <a:t>members  bring in more members.         Your</a:t>
            </a:r>
            <a:r>
              <a:rPr lang="en-US" baseline="0" dirty="0" smtClean="0"/>
              <a:t> </a:t>
            </a:r>
            <a:r>
              <a:rPr lang="en-US" b="1" baseline="0" dirty="0" smtClean="0"/>
              <a:t>new members </a:t>
            </a:r>
            <a:r>
              <a:rPr lang="en-US" b="0" baseline="0" dirty="0" smtClean="0"/>
              <a:t>will </a:t>
            </a:r>
            <a:r>
              <a:rPr lang="en-US" baseline="0" dirty="0" smtClean="0"/>
              <a:t>be </a:t>
            </a:r>
            <a:r>
              <a:rPr lang="en-US" b="1" baseline="0" dirty="0" smtClean="0"/>
              <a:t>as happy and proud </a:t>
            </a:r>
            <a:r>
              <a:rPr lang="en-US" baseline="0" dirty="0" smtClean="0"/>
              <a:t>to promote USPS, as </a:t>
            </a:r>
            <a:r>
              <a:rPr lang="en-US" b="1" baseline="0" dirty="0" smtClean="0"/>
              <a:t>you</a:t>
            </a:r>
            <a:r>
              <a:rPr lang="en-US" baseline="0" dirty="0" smtClean="0"/>
              <a:t> are 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so we are clear - -</a:t>
            </a:r>
          </a:p>
          <a:p>
            <a:r>
              <a:rPr lang="en-US" dirty="0" smtClean="0"/>
              <a:t>Innovation planning is </a:t>
            </a:r>
            <a:r>
              <a:rPr lang="en-US" b="1" dirty="0" smtClean="0"/>
              <a:t>not about</a:t>
            </a:r>
            <a:r>
              <a:rPr lang="en-US" dirty="0" smtClean="0"/>
              <a:t> a new goal.  This </a:t>
            </a:r>
            <a:r>
              <a:rPr lang="en-US" b="1" dirty="0" smtClean="0"/>
              <a:t>type of planning </a:t>
            </a:r>
            <a:r>
              <a:rPr lang="en-US" dirty="0" smtClean="0"/>
              <a:t>deals with achieving an </a:t>
            </a:r>
            <a:r>
              <a:rPr lang="en-US" b="1" dirty="0" smtClean="0"/>
              <a:t>existing</a:t>
            </a:r>
            <a:r>
              <a:rPr lang="en-US" dirty="0" smtClean="0"/>
              <a:t> goal in NEW way.  Is there a </a:t>
            </a:r>
            <a:r>
              <a:rPr lang="en-US" b="1" dirty="0" smtClean="0"/>
              <a:t>better </a:t>
            </a:r>
            <a:r>
              <a:rPr lang="en-US" dirty="0" smtClean="0"/>
              <a:t>way?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Could be a </a:t>
            </a:r>
            <a:r>
              <a:rPr lang="en-US" b="1" dirty="0" smtClean="0"/>
              <a:t>big idea</a:t>
            </a:r>
            <a:r>
              <a:rPr lang="en-US" dirty="0" smtClean="0"/>
              <a:t>, that might be </a:t>
            </a:r>
            <a:r>
              <a:rPr lang="en-US" b="1" dirty="0" smtClean="0"/>
              <a:t>adopted</a:t>
            </a:r>
            <a:r>
              <a:rPr lang="en-US" dirty="0" smtClean="0"/>
              <a:t> nation</a:t>
            </a:r>
            <a:r>
              <a:rPr lang="en-US" baseline="0" dirty="0" smtClean="0"/>
              <a:t>-wide, or something tailored </a:t>
            </a:r>
            <a:r>
              <a:rPr lang="en-US" b="1" baseline="0" dirty="0" smtClean="0"/>
              <a:t>for just </a:t>
            </a:r>
            <a:r>
              <a:rPr lang="en-US" baseline="0" dirty="0" smtClean="0"/>
              <a:t>your squadron.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any case, </a:t>
            </a:r>
            <a:r>
              <a:rPr lang="en-US" b="1" baseline="0" dirty="0" smtClean="0"/>
              <a:t>don’t overlook</a:t>
            </a:r>
            <a:r>
              <a:rPr lang="en-US" baseline="0" dirty="0" smtClean="0"/>
              <a:t> Step 4.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584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Will you </a:t>
            </a:r>
            <a:r>
              <a:rPr lang="en-US" dirty="0" smtClean="0"/>
              <a:t>need</a:t>
            </a:r>
            <a:r>
              <a:rPr lang="en-US" baseline="0" dirty="0" smtClean="0"/>
              <a:t> a Cost –Benefit Analysis?   </a:t>
            </a:r>
            <a:r>
              <a:rPr lang="en-US" b="1" baseline="0" dirty="0" smtClean="0"/>
              <a:t>Probably</a:t>
            </a:r>
            <a:r>
              <a:rPr lang="en-US" baseline="0" dirty="0" smtClean="0"/>
              <a:t>.   </a:t>
            </a:r>
            <a:r>
              <a:rPr lang="en-US" dirty="0" smtClean="0"/>
              <a:t>When </a:t>
            </a:r>
            <a:r>
              <a:rPr lang="en-US" b="1" dirty="0" smtClean="0"/>
              <a:t>Squadron resources </a:t>
            </a:r>
            <a:r>
              <a:rPr lang="en-US" dirty="0" smtClean="0"/>
              <a:t>will be used, it’s not a bad idea.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This doesn’t always</a:t>
            </a:r>
            <a:r>
              <a:rPr lang="en-US" dirty="0" smtClean="0"/>
              <a:t> have to be a complicated process – if in doubt-</a:t>
            </a:r>
            <a:r>
              <a:rPr lang="en-US" baseline="0" dirty="0" smtClean="0"/>
              <a:t> </a:t>
            </a:r>
            <a:r>
              <a:rPr lang="en-US" b="1" dirty="0" smtClean="0"/>
              <a:t>take it </a:t>
            </a:r>
            <a:r>
              <a:rPr lang="en-US" dirty="0" smtClean="0"/>
              <a:t>up the ladder – </a:t>
            </a:r>
            <a:r>
              <a:rPr lang="en-US" b="1" dirty="0" smtClean="0"/>
              <a:t>to your Committee chair </a:t>
            </a:r>
            <a:r>
              <a:rPr lang="en-US" dirty="0" smtClean="0"/>
              <a:t>or</a:t>
            </a:r>
            <a:r>
              <a:rPr lang="en-US" baseline="0" dirty="0" smtClean="0"/>
              <a:t> </a:t>
            </a:r>
            <a:r>
              <a:rPr lang="en-US" dirty="0" smtClean="0"/>
              <a:t>Department Head (if you</a:t>
            </a:r>
            <a:r>
              <a:rPr lang="en-US" baseline="0" dirty="0" smtClean="0"/>
              <a:t> are the chair).  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Remember </a:t>
            </a:r>
            <a:r>
              <a:rPr lang="en-US" baseline="0" dirty="0" smtClean="0"/>
              <a:t>to include the</a:t>
            </a:r>
            <a:r>
              <a:rPr lang="en-US" dirty="0" smtClean="0"/>
              <a:t> </a:t>
            </a:r>
            <a:r>
              <a:rPr lang="en-US" b="1" dirty="0" smtClean="0"/>
              <a:t>people power </a:t>
            </a:r>
            <a:r>
              <a:rPr lang="en-US" dirty="0" smtClean="0"/>
              <a:t>needed.  Often overlooked.  Don’t forget </a:t>
            </a:r>
            <a:r>
              <a:rPr lang="en-US" b="1" dirty="0" smtClean="0"/>
              <a:t>yourself !   </a:t>
            </a:r>
            <a:endParaRPr lang="en-US" b="1" baseline="0" dirty="0" smtClean="0"/>
          </a:p>
          <a:p>
            <a:pPr indent="175859"/>
            <a:endParaRPr lang="en-US" b="1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Got the resources   </a:t>
            </a:r>
            <a:r>
              <a:rPr lang="en-US" baseline="0" dirty="0" smtClean="0"/>
              <a:t>OR</a:t>
            </a:r>
            <a:r>
              <a:rPr lang="en-US" b="1" baseline="0" dirty="0" smtClean="0"/>
              <a:t>   </a:t>
            </a:r>
            <a:r>
              <a:rPr lang="en-US" baseline="0" dirty="0" smtClean="0"/>
              <a:t>will you need more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3819" y="6711950"/>
            <a:ext cx="13716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27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932608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/>
              <a:t>Another</a:t>
            </a:r>
            <a:r>
              <a:rPr lang="en-US" b="1" dirty="0"/>
              <a:t> </a:t>
            </a:r>
            <a:r>
              <a:rPr lang="en-US" dirty="0"/>
              <a:t>management skill is </a:t>
            </a:r>
            <a:r>
              <a:rPr lang="en-US" b="1" dirty="0"/>
              <a:t>Scheduling </a:t>
            </a:r>
            <a:r>
              <a:rPr lang="en-US" dirty="0"/>
              <a:t> -- </a:t>
            </a:r>
            <a:r>
              <a:rPr lang="en-US" dirty="0" smtClean="0"/>
              <a:t> done</a:t>
            </a:r>
            <a:r>
              <a:rPr lang="en-US" baseline="0" dirty="0" smtClean="0"/>
              <a:t> by use of </a:t>
            </a:r>
            <a:r>
              <a:rPr lang="en-US" dirty="0" smtClean="0"/>
              <a:t>the </a:t>
            </a:r>
            <a:r>
              <a:rPr lang="en-US" b="1" dirty="0" smtClean="0"/>
              <a:t>Squadron Calendar</a:t>
            </a:r>
          </a:p>
          <a:p>
            <a:pPr defTabSz="929305">
              <a:defRPr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  <a:defRPr/>
            </a:pPr>
            <a:r>
              <a:rPr lang="en-US" dirty="0"/>
              <a:t>A vital tool </a:t>
            </a:r>
            <a:r>
              <a:rPr lang="en-US" dirty="0" smtClean="0"/>
              <a:t>for scheduling</a:t>
            </a:r>
          </a:p>
          <a:p>
            <a:pPr marL="174245" indent="-174245">
              <a:buFont typeface="Arial" pitchFamily="34" charset="0"/>
              <a:buChar char="•"/>
              <a:defRPr/>
            </a:pPr>
            <a:endParaRPr lang="en-US" dirty="0"/>
          </a:p>
          <a:p>
            <a:pPr marL="174245" indent="-174245" defTabSz="929305">
              <a:buFont typeface="Arial" pitchFamily="34" charset="0"/>
              <a:buChar char="•"/>
              <a:defRPr/>
            </a:pPr>
            <a:r>
              <a:rPr lang="en-US" dirty="0" smtClean="0"/>
              <a:t>Often</a:t>
            </a:r>
            <a:r>
              <a:rPr lang="en-US" baseline="0" dirty="0" smtClean="0"/>
              <a:t> a </a:t>
            </a:r>
            <a:r>
              <a:rPr lang="en-US" b="1" baseline="0" dirty="0" smtClean="0"/>
              <a:t>collaborative effort </a:t>
            </a:r>
            <a:r>
              <a:rPr lang="en-US" baseline="0" dirty="0" smtClean="0"/>
              <a:t>of the Squadron leadership, pulled together at a meeting </a:t>
            </a:r>
            <a:r>
              <a:rPr lang="en-US" b="1" baseline="0" dirty="0" smtClean="0"/>
              <a:t>well before the start </a:t>
            </a:r>
            <a:r>
              <a:rPr lang="en-US" baseline="0" dirty="0" smtClean="0"/>
              <a:t>of the Watch year.</a:t>
            </a:r>
          </a:p>
          <a:p>
            <a:pPr defTabSz="929305">
              <a:defRPr/>
            </a:pPr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  <a:defRPr/>
            </a:pPr>
            <a:r>
              <a:rPr lang="en-US" dirty="0" smtClean="0"/>
              <a:t>The Calendar of Events</a:t>
            </a:r>
            <a:r>
              <a:rPr lang="en-US" baseline="0" dirty="0" smtClean="0"/>
              <a:t> is then </a:t>
            </a:r>
            <a:r>
              <a:rPr lang="en-US" b="1" baseline="0" dirty="0" smtClean="0"/>
              <a:t>published</a:t>
            </a:r>
            <a:r>
              <a:rPr lang="en-US" baseline="0" dirty="0" smtClean="0"/>
              <a:t> by various mediums, to make it </a:t>
            </a:r>
            <a:r>
              <a:rPr lang="en-US" b="1" baseline="0" dirty="0" smtClean="0"/>
              <a:t>available</a:t>
            </a:r>
            <a:r>
              <a:rPr lang="en-US" baseline="0" dirty="0" smtClean="0"/>
              <a:t> to every member.  </a:t>
            </a:r>
          </a:p>
          <a:p>
            <a:pPr marL="174245" indent="-174245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b="1" baseline="0" dirty="0" smtClean="0"/>
              <a:t>Not everything</a:t>
            </a:r>
            <a:r>
              <a:rPr lang="en-US" b="1" dirty="0" smtClean="0"/>
              <a:t> </a:t>
            </a:r>
            <a:r>
              <a:rPr lang="en-US" dirty="0" smtClean="0"/>
              <a:t>on </a:t>
            </a:r>
            <a:r>
              <a:rPr lang="en-US" b="1" dirty="0" smtClean="0"/>
              <a:t>schedule</a:t>
            </a:r>
            <a:r>
              <a:rPr lang="en-US" dirty="0" smtClean="0"/>
              <a:t> need be on Calendar of </a:t>
            </a:r>
            <a:r>
              <a:rPr lang="en-US" b="1" dirty="0" smtClean="0"/>
              <a:t>Events</a:t>
            </a:r>
            <a:r>
              <a:rPr lang="en-US" dirty="0"/>
              <a:t>. Officer </a:t>
            </a:r>
            <a:r>
              <a:rPr lang="en-US" dirty="0" smtClean="0"/>
              <a:t>reminders, for example, are included on schedule, but need not be on your Events Calendar.  </a:t>
            </a:r>
          </a:p>
          <a:p>
            <a:pPr>
              <a:defRPr/>
            </a:pPr>
            <a:endParaRPr lang="en-US" dirty="0"/>
          </a:p>
          <a:p>
            <a:pPr defTabSz="929305">
              <a:defRPr/>
            </a:pPr>
            <a:endParaRPr lang="en-US" baseline="0" dirty="0" smtClean="0"/>
          </a:p>
          <a:p>
            <a:pPr defTabSz="929305">
              <a:defRPr/>
            </a:pPr>
            <a:r>
              <a:rPr lang="en-US" b="1" baseline="0" dirty="0" smtClean="0"/>
              <a:t>If the Cdr is savvy</a:t>
            </a:r>
            <a:r>
              <a:rPr lang="en-US" baseline="0" dirty="0" smtClean="0"/>
              <a:t>, the members will have been asked for </a:t>
            </a:r>
            <a:r>
              <a:rPr lang="en-US" b="1" baseline="0" dirty="0" smtClean="0"/>
              <a:t>their input </a:t>
            </a:r>
            <a:r>
              <a:rPr lang="en-US" baseline="0" dirty="0" smtClean="0"/>
              <a:t>prior to the creation process.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6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463550"/>
            <a:ext cx="4956175" cy="3717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019" y="4502150"/>
            <a:ext cx="5563870" cy="4572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Many</a:t>
            </a:r>
            <a:r>
              <a:rPr lang="en-US" dirty="0"/>
              <a:t> of the </a:t>
            </a:r>
            <a:r>
              <a:rPr lang="en-US" b="1" dirty="0"/>
              <a:t>officer reminders </a:t>
            </a:r>
            <a:r>
              <a:rPr lang="en-US" dirty="0"/>
              <a:t>are listed on the annual </a:t>
            </a:r>
            <a:r>
              <a:rPr lang="en-US" b="1" dirty="0"/>
              <a:t>Officer’s Calendar </a:t>
            </a:r>
            <a:r>
              <a:rPr lang="en-US" dirty="0"/>
              <a:t>included in the </a:t>
            </a:r>
            <a:r>
              <a:rPr lang="en-US" b="1" dirty="0" smtClean="0"/>
              <a:t>Cdr’s  Kits </a:t>
            </a:r>
            <a:r>
              <a:rPr lang="en-US" dirty="0"/>
              <a:t>each year </a:t>
            </a:r>
            <a:r>
              <a:rPr lang="en-US" dirty="0" smtClean="0"/>
              <a:t>. </a:t>
            </a:r>
          </a:p>
          <a:p>
            <a:pPr>
              <a:defRPr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find that </a:t>
            </a:r>
            <a:r>
              <a:rPr lang="en-US" dirty="0" smtClean="0"/>
              <a:t>on LDCom webpages  -  the </a:t>
            </a:r>
            <a:r>
              <a:rPr lang="en-US" b="1" dirty="0"/>
              <a:t>when and by whom </a:t>
            </a:r>
            <a:r>
              <a:rPr lang="en-US" dirty="0"/>
              <a:t>for many yearly </a:t>
            </a:r>
            <a:r>
              <a:rPr lang="en-US" b="1" dirty="0" smtClean="0"/>
              <a:t>tasks </a:t>
            </a:r>
            <a:r>
              <a:rPr lang="en-US" dirty="0" smtClean="0"/>
              <a:t>are </a:t>
            </a:r>
            <a:r>
              <a:rPr lang="en-US" dirty="0"/>
              <a:t>i</a:t>
            </a:r>
            <a:r>
              <a:rPr lang="en-US" dirty="0" smtClean="0"/>
              <a:t>ncluded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/>
              <a:t>Deadlines &amp; Reminders </a:t>
            </a:r>
            <a:r>
              <a:rPr lang="en-US" dirty="0" smtClean="0"/>
              <a:t>are shown </a:t>
            </a:r>
            <a:r>
              <a:rPr lang="en-US" b="1" dirty="0" smtClean="0"/>
              <a:t>by month </a:t>
            </a:r>
            <a:r>
              <a:rPr lang="en-US" dirty="0" smtClean="0"/>
              <a:t>– the </a:t>
            </a:r>
            <a:r>
              <a:rPr lang="en-US" b="1" dirty="0" smtClean="0"/>
              <a:t>dates</a:t>
            </a:r>
            <a:r>
              <a:rPr lang="en-US" dirty="0" smtClean="0"/>
              <a:t> are shown </a:t>
            </a:r>
            <a:r>
              <a:rPr lang="en-US" b="1" dirty="0" smtClean="0"/>
              <a:t>and for whom</a:t>
            </a:r>
            <a:r>
              <a:rPr lang="en-US" dirty="0" smtClean="0"/>
              <a:t> they are intended.</a:t>
            </a:r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/>
              <a:t>Use this </a:t>
            </a:r>
            <a:r>
              <a:rPr lang="en-US" b="1" baseline="0" dirty="0" smtClean="0"/>
              <a:t>tool  </a:t>
            </a:r>
            <a:r>
              <a:rPr lang="en-US" baseline="0" dirty="0" smtClean="0"/>
              <a:t>- when you build your squadron calendar, to </a:t>
            </a:r>
            <a:r>
              <a:rPr lang="en-US" b="1" baseline="0" dirty="0" smtClean="0"/>
              <a:t>help your officers remember</a:t>
            </a:r>
            <a:endParaRPr lang="en-US" b="1" dirty="0" smtClean="0"/>
          </a:p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9003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463550"/>
            <a:ext cx="2630487" cy="197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58019" y="2444750"/>
            <a:ext cx="5563870" cy="6629400"/>
          </a:xfrm>
        </p:spPr>
        <p:txBody>
          <a:bodyPr/>
          <a:lstStyle/>
          <a:p>
            <a:r>
              <a:rPr lang="en-US" b="0" dirty="0" smtClean="0"/>
              <a:t>There are </a:t>
            </a:r>
            <a:r>
              <a:rPr lang="en-US" b="1" dirty="0" smtClean="0"/>
              <a:t>as</a:t>
            </a:r>
            <a:r>
              <a:rPr lang="en-US" b="1" baseline="0" dirty="0" smtClean="0"/>
              <a:t> many ways </a:t>
            </a:r>
            <a:r>
              <a:rPr lang="en-US" baseline="0" dirty="0" smtClean="0"/>
              <a:t>t</a:t>
            </a:r>
            <a:r>
              <a:rPr lang="en-US" dirty="0" smtClean="0"/>
              <a:t>o build the Squadron calendar, </a:t>
            </a:r>
            <a:r>
              <a:rPr lang="en-US" b="1" dirty="0" smtClean="0"/>
              <a:t>as there are squadron’s</a:t>
            </a:r>
            <a:r>
              <a:rPr lang="en-US" dirty="0" smtClean="0"/>
              <a:t>.   Some tips: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Start with</a:t>
            </a:r>
            <a:r>
              <a:rPr lang="en-US" dirty="0" smtClean="0"/>
              <a:t> that which is </a:t>
            </a:r>
            <a:r>
              <a:rPr lang="en-US" b="1" dirty="0" smtClean="0"/>
              <a:t>spelled out </a:t>
            </a:r>
            <a:r>
              <a:rPr lang="en-US" b="0" dirty="0" smtClean="0"/>
              <a:t>in</a:t>
            </a:r>
            <a:r>
              <a:rPr lang="en-US" dirty="0" smtClean="0"/>
              <a:t> the bylaws – </a:t>
            </a:r>
            <a:r>
              <a:rPr lang="en-US" b="1" dirty="0" smtClean="0"/>
              <a:t>Meetings</a:t>
            </a:r>
            <a:r>
              <a:rPr lang="en-US" dirty="0" smtClean="0"/>
              <a:t> are always</a:t>
            </a:r>
            <a:r>
              <a:rPr lang="en-US" baseline="0" dirty="0" smtClean="0"/>
              <a:t> a good place to start.</a:t>
            </a:r>
          </a:p>
          <a:p>
            <a:endParaRPr lang="en-US" baseline="0" dirty="0" smtClean="0"/>
          </a:p>
          <a:p>
            <a:pPr marL="175859"/>
            <a:r>
              <a:rPr lang="en-US" baseline="0" dirty="0" smtClean="0"/>
              <a:t>Fill in </a:t>
            </a:r>
            <a:r>
              <a:rPr lang="en-US" b="1" baseline="0" dirty="0" smtClean="0"/>
              <a:t>National</a:t>
            </a:r>
            <a:r>
              <a:rPr lang="en-US" baseline="0" dirty="0" smtClean="0"/>
              <a:t> dates, </a:t>
            </a:r>
            <a:r>
              <a:rPr lang="en-US" b="1" baseline="0" dirty="0" smtClean="0"/>
              <a:t>then District </a:t>
            </a:r>
            <a:r>
              <a:rPr lang="en-US" baseline="0" dirty="0" smtClean="0"/>
              <a:t>dates.  </a:t>
            </a:r>
            <a:r>
              <a:rPr lang="en-US" b="1" baseline="0" dirty="0" smtClean="0"/>
              <a:t>National</a:t>
            </a:r>
            <a:r>
              <a:rPr lang="en-US" baseline="0" dirty="0" smtClean="0"/>
              <a:t> meetings dates are </a:t>
            </a:r>
            <a:r>
              <a:rPr lang="en-US" b="1" baseline="0" dirty="0" smtClean="0"/>
              <a:t>known years ahead </a:t>
            </a:r>
            <a:r>
              <a:rPr lang="en-US" baseline="0" dirty="0" smtClean="0"/>
              <a:t>of time.  </a:t>
            </a:r>
          </a:p>
          <a:p>
            <a:pPr marL="175859"/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Officer duties</a:t>
            </a:r>
            <a:r>
              <a:rPr lang="en-US" b="1" dirty="0" smtClean="0"/>
              <a:t> </a:t>
            </a:r>
            <a:r>
              <a:rPr lang="en-US" dirty="0" smtClean="0"/>
              <a:t>&amp; tasks – </a:t>
            </a:r>
            <a:r>
              <a:rPr lang="en-US" b="1" dirty="0" smtClean="0"/>
              <a:t>When</a:t>
            </a:r>
            <a:r>
              <a:rPr lang="en-US" dirty="0" smtClean="0"/>
              <a:t> </a:t>
            </a:r>
            <a:r>
              <a:rPr lang="en-US" b="1" dirty="0" smtClean="0"/>
              <a:t>committees </a:t>
            </a:r>
            <a:r>
              <a:rPr lang="en-US" dirty="0" smtClean="0"/>
              <a:t>are to do </a:t>
            </a:r>
            <a:r>
              <a:rPr lang="en-US" b="1" dirty="0" smtClean="0"/>
              <a:t>bylaw described tasks </a:t>
            </a:r>
            <a:r>
              <a:rPr lang="en-US" b="0" dirty="0" smtClean="0"/>
              <a:t>(  for example – the Audit,</a:t>
            </a:r>
            <a:r>
              <a:rPr lang="en-US" b="0" baseline="0" dirty="0" smtClean="0"/>
              <a:t>  NomCom, the Budget,</a:t>
            </a:r>
            <a:r>
              <a:rPr lang="en-US" b="0" dirty="0" smtClean="0"/>
              <a:t> etc. </a:t>
            </a:r>
            <a:r>
              <a:rPr lang="en-US" dirty="0"/>
              <a:t>)</a:t>
            </a:r>
            <a:endParaRPr lang="en-US" b="0" dirty="0" smtClean="0"/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Deadline dates</a:t>
            </a:r>
            <a:r>
              <a:rPr lang="en-US" b="0" baseline="0" dirty="0" smtClean="0"/>
              <a:t> should include </a:t>
            </a:r>
            <a:r>
              <a:rPr lang="en-US" b="1" baseline="0" dirty="0" smtClean="0"/>
              <a:t>when</a:t>
            </a:r>
            <a:r>
              <a:rPr lang="en-US" b="0" baseline="0" dirty="0" smtClean="0"/>
              <a:t> inputs/data/articles </a:t>
            </a:r>
            <a:r>
              <a:rPr lang="en-US" b="1" baseline="0" dirty="0" smtClean="0"/>
              <a:t>are due</a:t>
            </a:r>
            <a:r>
              <a:rPr lang="en-US" b="0" baseline="0" dirty="0" smtClean="0"/>
              <a:t>,  as well as </a:t>
            </a:r>
            <a:r>
              <a:rPr lang="en-US" b="1" baseline="0" dirty="0" smtClean="0"/>
              <a:t>when</a:t>
            </a:r>
            <a:r>
              <a:rPr lang="en-US" b="0" baseline="0" dirty="0" smtClean="0"/>
              <a:t> they are </a:t>
            </a:r>
            <a:r>
              <a:rPr lang="en-US" b="1" baseline="0" dirty="0" smtClean="0"/>
              <a:t>to be published</a:t>
            </a:r>
            <a:r>
              <a:rPr lang="en-US" b="0" baseline="0" dirty="0" smtClean="0"/>
              <a:t>.</a:t>
            </a:r>
            <a:r>
              <a:rPr lang="en-US" b="1" baseline="0" dirty="0" smtClean="0"/>
              <a:t> </a:t>
            </a:r>
          </a:p>
          <a:p>
            <a:r>
              <a:rPr lang="en-US" b="1" baseline="0" dirty="0" smtClean="0"/>
              <a:t> </a:t>
            </a:r>
          </a:p>
          <a:p>
            <a:pPr marL="175859"/>
            <a:r>
              <a:rPr lang="en-US" b="0" baseline="0" dirty="0" smtClean="0"/>
              <a:t>For</a:t>
            </a:r>
            <a:r>
              <a:rPr lang="en-US" b="1" baseline="0" dirty="0" smtClean="0"/>
              <a:t> Merit Marks - </a:t>
            </a:r>
            <a:r>
              <a:rPr lang="en-US" b="0" baseline="0" dirty="0" smtClean="0"/>
              <a:t>Milestone</a:t>
            </a:r>
            <a:r>
              <a:rPr lang="en-US" b="1" baseline="0" dirty="0" smtClean="0"/>
              <a:t> dates</a:t>
            </a:r>
            <a:r>
              <a:rPr lang="en-US" b="0" baseline="0" dirty="0" smtClean="0"/>
              <a:t> at a minimum of </a:t>
            </a:r>
            <a:r>
              <a:rPr lang="en-US" b="1" baseline="0" dirty="0" smtClean="0"/>
              <a:t>once a quarter </a:t>
            </a:r>
            <a:r>
              <a:rPr lang="en-US" b="0" baseline="0" dirty="0" smtClean="0"/>
              <a:t>should be included.   </a:t>
            </a:r>
          </a:p>
          <a:p>
            <a:endParaRPr lang="en-US" b="0" baseline="0" dirty="0" smtClean="0"/>
          </a:p>
          <a:p>
            <a:pPr marL="169863" lvl="1"/>
            <a:r>
              <a:rPr lang="en-US" b="0" baseline="0" dirty="0" smtClean="0"/>
              <a:t>The </a:t>
            </a:r>
            <a:r>
              <a:rPr lang="en-US" b="1" baseline="0" dirty="0" smtClean="0"/>
              <a:t>prep work</a:t>
            </a:r>
            <a:r>
              <a:rPr lang="en-US" b="0" baseline="0" dirty="0" smtClean="0"/>
              <a:t> needed for submitting a </a:t>
            </a:r>
            <a:r>
              <a:rPr lang="en-US" b="1" baseline="0" dirty="0" smtClean="0"/>
              <a:t>Chapman Award Candidate  </a:t>
            </a:r>
            <a:r>
              <a:rPr lang="en-US" b="0" baseline="0" dirty="0" smtClean="0"/>
              <a:t>takes some time</a:t>
            </a:r>
          </a:p>
          <a:p>
            <a:pPr marL="169863" lvl="1"/>
            <a:endParaRPr lang="en-US" b="0" baseline="0" dirty="0" smtClean="0"/>
          </a:p>
          <a:p>
            <a:pPr marL="169863" lvl="1"/>
            <a:r>
              <a:rPr lang="en-US" b="0" baseline="0" dirty="0" smtClean="0"/>
              <a:t>Pick a Squadron date </a:t>
            </a:r>
            <a:r>
              <a:rPr lang="en-US" b="1" baseline="0" dirty="0" smtClean="0"/>
              <a:t>well in advance </a:t>
            </a:r>
            <a:r>
              <a:rPr lang="en-US" b="0" baseline="0" dirty="0" smtClean="0"/>
              <a:t>of the </a:t>
            </a:r>
            <a:r>
              <a:rPr lang="en-US" b="1" baseline="0" dirty="0" smtClean="0"/>
              <a:t>District deadline</a:t>
            </a:r>
            <a:r>
              <a:rPr lang="en-US" b="0" baseline="0" dirty="0" smtClean="0"/>
              <a:t>, to </a:t>
            </a:r>
            <a:r>
              <a:rPr lang="en-US" b="1" baseline="0" dirty="0" smtClean="0"/>
              <a:t>complete </a:t>
            </a:r>
            <a:r>
              <a:rPr lang="en-US" b="0" baseline="0" dirty="0" smtClean="0"/>
              <a:t>the process </a:t>
            </a:r>
            <a:r>
              <a:rPr lang="en-US" b="1" baseline="0" dirty="0" smtClean="0"/>
              <a:t>on time</a:t>
            </a:r>
            <a:r>
              <a:rPr lang="en-US" b="0" baseline="0" dirty="0" smtClean="0"/>
              <a:t>.</a:t>
            </a:r>
          </a:p>
          <a:p>
            <a:pPr defTabSz="577589"/>
            <a:endParaRPr lang="en-US" i="1" dirty="0" smtClean="0"/>
          </a:p>
          <a:p>
            <a:pPr marL="174625" indent="-174625" defTabSz="577589">
              <a:buFont typeface="Arial" panose="020B0604020202020204" pitchFamily="34" charset="0"/>
              <a:buChar char="•"/>
            </a:pPr>
            <a:r>
              <a:rPr lang="en-US" b="1" baseline="0" dirty="0" smtClean="0"/>
              <a:t>Add </a:t>
            </a:r>
            <a:r>
              <a:rPr lang="en-US" b="0" baseline="0" dirty="0" smtClean="0"/>
              <a:t>All</a:t>
            </a:r>
            <a:r>
              <a:rPr lang="en-US" b="1" baseline="0" dirty="0" smtClean="0"/>
              <a:t> 4 Required</a:t>
            </a:r>
            <a:r>
              <a:rPr lang="en-US" b="0" baseline="0" dirty="0" smtClean="0"/>
              <a:t> Squadron </a:t>
            </a:r>
            <a:r>
              <a:rPr lang="en-US" b="1" baseline="0" dirty="0" smtClean="0"/>
              <a:t>Actions</a:t>
            </a:r>
            <a:r>
              <a:rPr lang="en-US" b="0" baseline="0" dirty="0" smtClean="0"/>
              <a:t> – the ‘HAVE</a:t>
            </a:r>
            <a:r>
              <a:rPr lang="en-US" b="0" dirty="0" smtClean="0"/>
              <a:t> to do’  items – </a:t>
            </a:r>
            <a:r>
              <a:rPr lang="en-US" b="1" dirty="0" smtClean="0"/>
              <a:t>when and by whom</a:t>
            </a:r>
          </a:p>
          <a:p>
            <a:pPr marL="0" indent="0" defTabSz="577589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pPr marL="174245" indent="-174245" defTabSz="577589">
              <a:buFont typeface="Arial" pitchFamily="34" charset="0"/>
              <a:buChar char="•"/>
            </a:pPr>
            <a:r>
              <a:rPr lang="en-US" b="0" baseline="0" dirty="0" smtClean="0"/>
              <a:t>Courses – Seminars</a:t>
            </a:r>
          </a:p>
          <a:p>
            <a:pPr marL="174245" indent="-174245" defTabSz="577589">
              <a:buFont typeface="Arial" pitchFamily="34" charset="0"/>
              <a:buChar char="•"/>
            </a:pPr>
            <a:r>
              <a:rPr lang="en-US" dirty="0" smtClean="0"/>
              <a:t>Training Programs</a:t>
            </a:r>
          </a:p>
          <a:p>
            <a:pPr marL="174245" indent="-174245" defTabSz="577589">
              <a:buFont typeface="Arial" pitchFamily="34" charset="0"/>
              <a:buChar char="•"/>
            </a:pPr>
            <a:r>
              <a:rPr lang="en-US" b="0" baseline="0" dirty="0" smtClean="0"/>
              <a:t>Special Events</a:t>
            </a:r>
          </a:p>
          <a:p>
            <a:pPr marL="174245" indent="-174245" defTabSz="577589">
              <a:buFont typeface="Arial" pitchFamily="34" charset="0"/>
              <a:buChar char="•"/>
            </a:pPr>
            <a:endParaRPr lang="en-US" dirty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1A533-6E22-4809-B2AF-9504A57CDF1D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49019" y="8726904"/>
            <a:ext cx="16638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 hrs  32.5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839003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A828A3D-157B-4792-A990-AD61ADE928DD}" type="slidenum">
              <a:rPr lang="en-US" smtClean="0"/>
              <a:pPr/>
              <a:t>95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Dealing with Change </a:t>
            </a:r>
            <a:r>
              <a:rPr lang="en-US" dirty="0" smtClean="0"/>
              <a:t>and </a:t>
            </a:r>
            <a:r>
              <a:rPr lang="en-US" b="1" dirty="0" smtClean="0"/>
              <a:t>Problem Solving </a:t>
            </a:r>
            <a:r>
              <a:rPr lang="en-US" dirty="0" smtClean="0"/>
              <a:t>go hand-in-hand.  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Change is inevitable. . . </a:t>
            </a:r>
            <a:r>
              <a:rPr lang="en-US" b="1" dirty="0" smtClean="0"/>
              <a:t>how we deal </a:t>
            </a:r>
            <a:r>
              <a:rPr lang="en-US" dirty="0" smtClean="0"/>
              <a:t>with it - is the critical issue</a:t>
            </a:r>
          </a:p>
          <a:p>
            <a:endParaRPr lang="en-US" dirty="0" smtClean="0"/>
          </a:p>
          <a:p>
            <a:pPr marL="174245" lvl="1"/>
            <a:r>
              <a:rPr lang="en-US" dirty="0" smtClean="0"/>
              <a:t>USPS is a </a:t>
            </a:r>
            <a:r>
              <a:rPr lang="en-US" b="1" dirty="0" smtClean="0"/>
              <a:t>mature organization </a:t>
            </a:r>
            <a:r>
              <a:rPr lang="en-US" dirty="0" smtClean="0"/>
              <a:t>(in 2014</a:t>
            </a:r>
            <a:r>
              <a:rPr lang="en-US" baseline="0" dirty="0" smtClean="0"/>
              <a:t> we celebrated </a:t>
            </a:r>
            <a:r>
              <a:rPr lang="en-US" dirty="0" smtClean="0"/>
              <a:t>our</a:t>
            </a:r>
            <a:r>
              <a:rPr lang="en-US" baseline="0" dirty="0" smtClean="0"/>
              <a:t> 100</a:t>
            </a:r>
            <a:r>
              <a:rPr lang="en-US" baseline="30000" dirty="0" smtClean="0"/>
              <a:t>th</a:t>
            </a:r>
            <a:r>
              <a:rPr lang="en-US" baseline="0" dirty="0" smtClean="0"/>
              <a:t> Anniversary).  </a:t>
            </a:r>
            <a:r>
              <a:rPr lang="en-US" dirty="0" smtClean="0"/>
              <a:t>We can’t ignore that</a:t>
            </a:r>
            <a:r>
              <a:rPr lang="en-US" baseline="0" dirty="0" smtClean="0"/>
              <a:t> the majority of our </a:t>
            </a:r>
            <a:r>
              <a:rPr lang="en-US" b="1" baseline="0" dirty="0" smtClean="0"/>
              <a:t>members are ‘mature’ </a:t>
            </a:r>
            <a:r>
              <a:rPr lang="en-US" baseline="0" dirty="0" smtClean="0"/>
              <a:t>as well.  </a:t>
            </a:r>
          </a:p>
          <a:p>
            <a:pPr marL="174245" lvl="1"/>
            <a:r>
              <a:rPr lang="en-US" baseline="0" dirty="0" smtClean="0"/>
              <a:t> </a:t>
            </a:r>
            <a:r>
              <a:rPr lang="en-US" dirty="0" smtClean="0"/>
              <a:t> 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We need to </a:t>
            </a:r>
            <a:r>
              <a:rPr lang="en-US" b="1" dirty="0" smtClean="0"/>
              <a:t>keep looking forward  &amp; moving forward </a:t>
            </a:r>
            <a:r>
              <a:rPr lang="en-US" dirty="0" smtClean="0"/>
              <a:t>while honoring the</a:t>
            </a:r>
            <a:r>
              <a:rPr lang="en-US" b="1" dirty="0" smtClean="0"/>
              <a:t> traditions </a:t>
            </a:r>
            <a:r>
              <a:rPr lang="en-US" dirty="0" smtClean="0"/>
              <a:t>of the past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While we profit</a:t>
            </a:r>
            <a:r>
              <a:rPr lang="en-US" baseline="0" dirty="0" smtClean="0"/>
              <a:t> and learn from</a:t>
            </a:r>
            <a:r>
              <a:rPr lang="en-US" b="1" dirty="0" smtClean="0"/>
              <a:t> the ‘tribal knowledge’ </a:t>
            </a:r>
            <a:r>
              <a:rPr lang="en-US" dirty="0" smtClean="0"/>
              <a:t>of our more ‘mature’ members, we must </a:t>
            </a:r>
            <a:r>
              <a:rPr lang="en-US" b="1" dirty="0" smtClean="0"/>
              <a:t>keep adapting </a:t>
            </a:r>
            <a:r>
              <a:rPr lang="en-US" dirty="0" smtClean="0"/>
              <a:t>to the times &amp;  </a:t>
            </a:r>
            <a:r>
              <a:rPr lang="en-US" dirty="0"/>
              <a:t>needs of the </a:t>
            </a:r>
            <a:r>
              <a:rPr lang="en-US" b="1" dirty="0"/>
              <a:t>younger</a:t>
            </a:r>
            <a:r>
              <a:rPr lang="en-US" dirty="0"/>
              <a:t> generations  &amp;  the </a:t>
            </a:r>
            <a:r>
              <a:rPr lang="en-US" b="1" dirty="0"/>
              <a:t>new technologies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054DA7A-6591-4E25-A39E-B679F677C0DF}" type="slidenum">
              <a:rPr lang="en-US" smtClean="0"/>
              <a:pPr/>
              <a:t>96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In addition </a:t>
            </a:r>
            <a:r>
              <a:rPr lang="en-US" dirty="0" smtClean="0"/>
              <a:t>to adapting</a:t>
            </a:r>
            <a:r>
              <a:rPr lang="en-US" baseline="0" dirty="0" smtClean="0"/>
              <a:t> to the </a:t>
            </a:r>
            <a:r>
              <a:rPr lang="en-US" b="1" baseline="0" dirty="0" smtClean="0"/>
              <a:t>external changes </a:t>
            </a:r>
            <a:r>
              <a:rPr lang="en-US" baseline="0" dirty="0" smtClean="0"/>
              <a:t>outside our squadrons </a:t>
            </a:r>
            <a:endParaRPr lang="en-US" dirty="0" smtClean="0"/>
          </a:p>
          <a:p>
            <a:pPr marL="233940" indent="-233940">
              <a:buFontTx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Stuff happens </a:t>
            </a:r>
            <a:r>
              <a:rPr lang="en-US" dirty="0" smtClean="0"/>
              <a:t>- - - inside our squadrons</a:t>
            </a:r>
          </a:p>
          <a:p>
            <a:pPr marL="233940" indent="-233940">
              <a:buFontTx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Officers deal with these issues – hopefully in a </a:t>
            </a:r>
            <a:r>
              <a:rPr lang="en-US" b="1" dirty="0" smtClean="0"/>
              <a:t>rational</a:t>
            </a:r>
            <a:r>
              <a:rPr lang="en-US" dirty="0" smtClean="0"/>
              <a:t> way</a:t>
            </a:r>
          </a:p>
          <a:p>
            <a:pPr marL="233940" indent="-233940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Three approaches – </a:t>
            </a:r>
            <a:r>
              <a:rPr lang="en-US" b="1" dirty="0" smtClean="0"/>
              <a:t>Rational, Emotional, Political </a:t>
            </a:r>
            <a:r>
              <a:rPr lang="en-US" dirty="0" smtClean="0"/>
              <a:t>– you may be familiar with the formula - 40/40/20.  These 3 approaches all have their place.  </a:t>
            </a:r>
          </a:p>
          <a:p>
            <a:endParaRPr lang="en-US" dirty="0"/>
          </a:p>
          <a:p>
            <a:r>
              <a:rPr lang="en-US" dirty="0" smtClean="0"/>
              <a:t>Knowing the </a:t>
            </a:r>
            <a:r>
              <a:rPr lang="en-US" b="1" dirty="0" smtClean="0"/>
              <a:t>difference</a:t>
            </a:r>
            <a:r>
              <a:rPr lang="en-US" dirty="0" smtClean="0"/>
              <a:t>  and </a:t>
            </a:r>
            <a:r>
              <a:rPr lang="en-US" b="1" dirty="0" smtClean="0"/>
              <a:t>when</a:t>
            </a:r>
            <a:r>
              <a:rPr lang="en-US" dirty="0" smtClean="0"/>
              <a:t> each is </a:t>
            </a:r>
            <a:r>
              <a:rPr lang="en-US" b="1" dirty="0" smtClean="0"/>
              <a:t>appropriate</a:t>
            </a:r>
            <a:r>
              <a:rPr lang="en-US" dirty="0" smtClean="0"/>
              <a:t> takes skill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F7991BC-5F75-4366-A5FD-8C35850469FB}" type="slidenum">
              <a:rPr lang="en-US" smtClean="0"/>
              <a:pPr/>
              <a:t>97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When results don’t match</a:t>
            </a:r>
            <a:r>
              <a:rPr lang="en-US" dirty="0" smtClean="0"/>
              <a:t> what you want/need - - - take corrective steps.</a:t>
            </a:r>
          </a:p>
          <a:p>
            <a:endParaRPr lang="en-US" dirty="0" smtClean="0"/>
          </a:p>
          <a:p>
            <a:r>
              <a:rPr lang="en-US" dirty="0" smtClean="0"/>
              <a:t>What follows</a:t>
            </a:r>
            <a:r>
              <a:rPr lang="en-US" baseline="0" dirty="0" smtClean="0"/>
              <a:t> </a:t>
            </a:r>
            <a:r>
              <a:rPr lang="en-US" dirty="0" smtClean="0"/>
              <a:t>is a  straight-forward  9 step </a:t>
            </a:r>
            <a:r>
              <a:rPr lang="en-US" b="1" dirty="0" smtClean="0"/>
              <a:t>problem solving process</a:t>
            </a:r>
            <a:r>
              <a:rPr lang="en-US" dirty="0" smtClean="0"/>
              <a:t>, but a good model, none-the-less.  Finding solutions </a:t>
            </a:r>
            <a:r>
              <a:rPr lang="en-US" b="1" dirty="0" smtClean="0"/>
              <a:t>doesn’t have to be </a:t>
            </a:r>
            <a:r>
              <a:rPr lang="en-US" dirty="0" smtClean="0"/>
              <a:t>complicated.</a:t>
            </a:r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1-2)  </a:t>
            </a:r>
            <a:r>
              <a:rPr lang="en-US" dirty="0" smtClean="0"/>
              <a:t>Start </a:t>
            </a:r>
            <a:r>
              <a:rPr lang="en-US" dirty="0"/>
              <a:t>by identifying the </a:t>
            </a:r>
            <a:r>
              <a:rPr lang="en-US" b="1" dirty="0"/>
              <a:t>rea</a:t>
            </a:r>
            <a:r>
              <a:rPr lang="en-US" dirty="0"/>
              <a:t>l problem area – not always easy. </a:t>
            </a:r>
            <a:r>
              <a:rPr lang="en-US" dirty="0" smtClean="0"/>
              <a:t>  </a:t>
            </a:r>
          </a:p>
          <a:p>
            <a:pPr marL="172632" lvl="1"/>
            <a:r>
              <a:rPr lang="en-US" dirty="0" smtClean="0"/>
              <a:t>A </a:t>
            </a:r>
            <a:r>
              <a:rPr lang="en-US" b="1" dirty="0" smtClean="0"/>
              <a:t>key point </a:t>
            </a:r>
            <a:r>
              <a:rPr lang="en-US" dirty="0" smtClean="0"/>
              <a:t> - -  separate </a:t>
            </a:r>
            <a:r>
              <a:rPr lang="en-US" b="1" dirty="0" smtClean="0"/>
              <a:t>symptoms</a:t>
            </a:r>
            <a:r>
              <a:rPr lang="en-US" dirty="0" smtClean="0"/>
              <a:t> from </a:t>
            </a:r>
            <a:r>
              <a:rPr lang="en-US" b="1" dirty="0" smtClean="0"/>
              <a:t>causes</a:t>
            </a:r>
          </a:p>
          <a:p>
            <a:r>
              <a:rPr lang="en-US" b="1" dirty="0" smtClean="0"/>
              <a:t>     (</a:t>
            </a:r>
            <a:r>
              <a:rPr lang="en-US" b="0" dirty="0" smtClean="0"/>
              <a:t>when</a:t>
            </a:r>
            <a:r>
              <a:rPr lang="en-US" b="0" baseline="0" dirty="0" smtClean="0"/>
              <a:t> we have the sniffles  -  is it allergies - a cold - a sad movie?) </a:t>
            </a:r>
            <a:endParaRPr lang="en-US" b="1" dirty="0" smtClean="0"/>
          </a:p>
          <a:p>
            <a:pPr marL="174245" indent="-174245">
              <a:buFont typeface="Arial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3)  </a:t>
            </a:r>
            <a:r>
              <a:rPr lang="en-US" dirty="0" smtClean="0"/>
              <a:t>What is  </a:t>
            </a:r>
            <a:r>
              <a:rPr lang="en-US" b="1" dirty="0" smtClean="0"/>
              <a:t>acceptable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What is </a:t>
            </a:r>
            <a:r>
              <a:rPr lang="en-US" b="1" dirty="0" smtClean="0"/>
              <a:t>not</a:t>
            </a:r>
            <a:r>
              <a:rPr lang="en-US" dirty="0" smtClean="0"/>
              <a:t> - - - </a:t>
            </a:r>
            <a:r>
              <a:rPr lang="en-US" b="1" dirty="0" smtClean="0"/>
              <a:t>Is </a:t>
            </a:r>
            <a:r>
              <a:rPr lang="en-US" b="1" dirty="0"/>
              <a:t>there </a:t>
            </a:r>
            <a:r>
              <a:rPr lang="en-US" dirty="0" smtClean="0"/>
              <a:t>an acceptable  </a:t>
            </a:r>
            <a:r>
              <a:rPr lang="en-US" dirty="0"/>
              <a:t>range</a:t>
            </a:r>
            <a:r>
              <a:rPr lang="en-US" dirty="0" smtClean="0"/>
              <a:t>?</a:t>
            </a:r>
          </a:p>
          <a:p>
            <a:pPr marL="174245" indent="-174245">
              <a:buFont typeface="Arial" pitchFamily="34" charset="0"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4)  </a:t>
            </a:r>
            <a:r>
              <a:rPr lang="en-US" dirty="0" smtClean="0"/>
              <a:t>What’s the </a:t>
            </a:r>
            <a:r>
              <a:rPr lang="en-US" b="1" dirty="0" smtClean="0"/>
              <a:t>difference</a:t>
            </a:r>
            <a:r>
              <a:rPr lang="en-US" dirty="0" smtClean="0"/>
              <a:t> between </a:t>
            </a:r>
            <a:r>
              <a:rPr lang="en-US" b="1" dirty="0" smtClean="0"/>
              <a:t>where you are </a:t>
            </a:r>
            <a:r>
              <a:rPr lang="en-US" dirty="0" smtClean="0"/>
              <a:t>and </a:t>
            </a:r>
            <a:r>
              <a:rPr lang="en-US" b="1" dirty="0" smtClean="0"/>
              <a:t>where you want </a:t>
            </a:r>
            <a:r>
              <a:rPr lang="en-US" dirty="0" smtClean="0"/>
              <a:t>to be?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F7991BC-5F75-4366-A5FD-8C35850469FB}" type="slidenum">
              <a:rPr lang="en-US" smtClean="0"/>
              <a:pPr/>
              <a:t>98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219" y="4273550"/>
            <a:ext cx="5563870" cy="48047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/>
              <a:t>5-6)  </a:t>
            </a:r>
            <a:r>
              <a:rPr lang="en-US" b="1" dirty="0" smtClean="0"/>
              <a:t>Brainstorm </a:t>
            </a:r>
            <a:r>
              <a:rPr lang="en-US" dirty="0" smtClean="0"/>
              <a:t> all the </a:t>
            </a:r>
            <a:r>
              <a:rPr lang="en-US" b="1" dirty="0" smtClean="0"/>
              <a:t>possible causes</a:t>
            </a:r>
            <a:r>
              <a:rPr lang="en-US" dirty="0" smtClean="0"/>
              <a:t>,</a:t>
            </a:r>
            <a:r>
              <a:rPr lang="en-US" baseline="0" dirty="0" smtClean="0"/>
              <a:t> then </a:t>
            </a:r>
            <a:r>
              <a:rPr lang="en-US" b="1" baseline="0" dirty="0" smtClean="0"/>
              <a:t>decide &amp; focus </a:t>
            </a:r>
            <a:r>
              <a:rPr lang="en-US" baseline="0" dirty="0" smtClean="0"/>
              <a:t>on those that are the most </a:t>
            </a:r>
            <a:r>
              <a:rPr lang="en-US" b="1" baseline="0" dirty="0" smtClean="0"/>
              <a:t>critical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7)  </a:t>
            </a:r>
            <a:r>
              <a:rPr lang="en-US" baseline="0" dirty="0" smtClean="0"/>
              <a:t>Come up with </a:t>
            </a:r>
            <a:r>
              <a:rPr lang="en-US" b="1" baseline="0" dirty="0" smtClean="0"/>
              <a:t>possible</a:t>
            </a:r>
            <a:r>
              <a:rPr lang="en-US" baseline="0" dirty="0" smtClean="0"/>
              <a:t> </a:t>
            </a:r>
            <a:r>
              <a:rPr lang="en-US" b="1" baseline="0" dirty="0" smtClean="0"/>
              <a:t>solutions</a:t>
            </a:r>
            <a:r>
              <a:rPr lang="en-US" dirty="0" smtClean="0"/>
              <a:t>.  Don’t judge them at this stage . Put everything out there for later evaluation.   Encourage  </a:t>
            </a:r>
            <a:r>
              <a:rPr lang="en-US" b="1" dirty="0"/>
              <a:t>open </a:t>
            </a:r>
            <a:r>
              <a:rPr lang="en-US" b="1" dirty="0" smtClean="0"/>
              <a:t>minds </a:t>
            </a:r>
            <a:r>
              <a:rPr lang="en-US" dirty="0" smtClean="0"/>
              <a:t>– encourage </a:t>
            </a:r>
            <a:r>
              <a:rPr lang="en-US" b="1" dirty="0" smtClean="0"/>
              <a:t>innovation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8)</a:t>
            </a:r>
            <a:r>
              <a:rPr lang="en-US" dirty="0" smtClean="0"/>
              <a:t>  T</a:t>
            </a:r>
            <a:r>
              <a:rPr lang="en-US" baseline="0" dirty="0" smtClean="0"/>
              <a:t>hen </a:t>
            </a:r>
            <a:r>
              <a:rPr lang="en-US" b="1" baseline="0" dirty="0" smtClean="0"/>
              <a:t>evaluate</a:t>
            </a:r>
            <a:r>
              <a:rPr lang="en-US" baseline="0" dirty="0" smtClean="0"/>
              <a:t> </a:t>
            </a:r>
            <a:r>
              <a:rPr lang="en-US" b="1" baseline="0" dirty="0" smtClean="0"/>
              <a:t>each</a:t>
            </a:r>
            <a:r>
              <a:rPr lang="en-US" baseline="0" dirty="0" smtClean="0"/>
              <a:t> relative to its </a:t>
            </a:r>
            <a:r>
              <a:rPr lang="en-US" b="1" baseline="0" dirty="0" smtClean="0"/>
              <a:t>problem solving value </a:t>
            </a:r>
            <a:r>
              <a:rPr lang="en-US" baseline="0" dirty="0" smtClean="0"/>
              <a:t>&amp; </a:t>
            </a:r>
            <a:r>
              <a:rPr lang="en-US" b="1" baseline="0" dirty="0" smtClean="0"/>
              <a:t>cost</a:t>
            </a:r>
            <a:r>
              <a:rPr lang="en-US" baseline="0" dirty="0" smtClean="0"/>
              <a:t>, and do a </a:t>
            </a:r>
            <a:r>
              <a:rPr lang="en-US" b="1" baseline="0" dirty="0" smtClean="0"/>
              <a:t>reality check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sz="900" dirty="0"/>
              <a:t>9)</a:t>
            </a:r>
            <a:r>
              <a:rPr lang="en-US" baseline="0" dirty="0" smtClean="0"/>
              <a:t>  Finally- get a </a:t>
            </a:r>
            <a:r>
              <a:rPr lang="en-US" b="1" baseline="0" dirty="0" smtClean="0"/>
              <a:t>commitment</a:t>
            </a:r>
            <a:r>
              <a:rPr lang="en-US" baseline="0" dirty="0" smtClean="0"/>
              <a:t> to the plan from </a:t>
            </a:r>
            <a:r>
              <a:rPr lang="en-US" b="1" baseline="0" dirty="0" smtClean="0"/>
              <a:t>all parties</a:t>
            </a:r>
            <a:r>
              <a:rPr lang="en-US" baseline="0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pPr marL="172632" lvl="1"/>
            <a:r>
              <a:rPr lang="en-US" b="1" dirty="0" smtClean="0"/>
              <a:t>Not all  </a:t>
            </a:r>
            <a:r>
              <a:rPr lang="en-US" dirty="0" smtClean="0"/>
              <a:t>9 steps are needed to solve </a:t>
            </a:r>
            <a:r>
              <a:rPr lang="en-US" b="1" dirty="0" smtClean="0"/>
              <a:t>every</a:t>
            </a:r>
            <a:r>
              <a:rPr lang="en-US" dirty="0" smtClean="0"/>
              <a:t> issue,  some are small and quick to resolve.  </a:t>
            </a:r>
            <a:r>
              <a:rPr lang="en-US" b="1" dirty="0" smtClean="0"/>
              <a:t>Use these </a:t>
            </a:r>
            <a:r>
              <a:rPr lang="en-US" dirty="0" smtClean="0"/>
              <a:t>9 steps when you are looking to solve the </a:t>
            </a:r>
            <a:r>
              <a:rPr lang="en-US" b="1" dirty="0" smtClean="0"/>
              <a:t>larger gnarly variety</a:t>
            </a:r>
            <a:endParaRPr lang="en-US" b="1" baseline="0" dirty="0" smtClean="0"/>
          </a:p>
          <a:p>
            <a:endParaRPr lang="en-US" dirty="0" smtClean="0"/>
          </a:p>
          <a:p>
            <a:r>
              <a:rPr lang="en-US" dirty="0" smtClean="0"/>
              <a:t>An important </a:t>
            </a:r>
            <a:r>
              <a:rPr lang="en-US" b="1" dirty="0" smtClean="0"/>
              <a:t>officer </a:t>
            </a:r>
            <a:r>
              <a:rPr lang="en-US" dirty="0" smtClean="0"/>
              <a:t>skill</a:t>
            </a:r>
            <a:r>
              <a:rPr lang="en-US" b="1" dirty="0" smtClean="0"/>
              <a:t> - Turning</a:t>
            </a:r>
            <a:r>
              <a:rPr lang="en-US" dirty="0" smtClean="0"/>
              <a:t> this </a:t>
            </a:r>
            <a:r>
              <a:rPr lang="en-US" b="1" dirty="0" smtClean="0"/>
              <a:t>9 Step Process</a:t>
            </a:r>
            <a:r>
              <a:rPr lang="en-US" dirty="0" smtClean="0"/>
              <a:t> into an </a:t>
            </a:r>
            <a:r>
              <a:rPr lang="en-US" b="1" dirty="0" smtClean="0"/>
              <a:t>automatic</a:t>
            </a:r>
            <a:r>
              <a:rPr lang="en-US" dirty="0" smtClean="0"/>
              <a:t> reaction to </a:t>
            </a:r>
            <a:r>
              <a:rPr lang="en-US" b="1" dirty="0" smtClean="0"/>
              <a:t>problem</a:t>
            </a:r>
            <a:r>
              <a:rPr lang="en-US" b="1" baseline="0" dirty="0" smtClean="0"/>
              <a:t> solving</a:t>
            </a:r>
          </a:p>
          <a:p>
            <a:endParaRPr lang="en-US" b="1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HANDOUT  # 9  Problem</a:t>
            </a:r>
            <a:r>
              <a:rPr lang="en-US" baseline="0" dirty="0" smtClean="0"/>
              <a:t> Solving – 9 Step Process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6619" y="8540750"/>
            <a:ext cx="16764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2 hrs  36.5 </a:t>
            </a:r>
            <a:r>
              <a:rPr lang="en-US" sz="1600" dirty="0" err="1" smtClean="0"/>
              <a:t>mins</a:t>
            </a:r>
            <a:endParaRPr lang="en-US" sz="1600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D1B4DC-9099-4183-B717-2D38FB71AE06}" type="slidenum">
              <a:rPr lang="en-US" smtClean="0"/>
              <a:pPr/>
              <a:t>99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Once a plan is </a:t>
            </a:r>
            <a:r>
              <a:rPr lang="en-US" b="1" dirty="0" smtClean="0"/>
              <a:t>put into motion</a:t>
            </a:r>
            <a:r>
              <a:rPr lang="en-US" b="1" baseline="0" dirty="0" smtClean="0"/>
              <a:t> </a:t>
            </a:r>
            <a:r>
              <a:rPr lang="en-US" baseline="0" dirty="0" smtClean="0"/>
              <a:t>– we need to </a:t>
            </a:r>
            <a:r>
              <a:rPr lang="en-US" b="1" baseline="0" dirty="0" smtClean="0"/>
              <a:t>monitor the results</a:t>
            </a:r>
            <a:r>
              <a:rPr lang="en-US" baseline="0" dirty="0" smtClean="0"/>
              <a:t>  and make</a:t>
            </a:r>
            <a:r>
              <a:rPr lang="en-US" dirty="0" smtClean="0"/>
              <a:t> adjustments as needed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Corrective</a:t>
            </a:r>
            <a:r>
              <a:rPr lang="en-US" baseline="0" dirty="0" smtClean="0"/>
              <a:t> measures </a:t>
            </a:r>
            <a:r>
              <a:rPr lang="en-US" b="1" baseline="0" dirty="0" smtClean="0"/>
              <a:t>need not </a:t>
            </a:r>
            <a:r>
              <a:rPr lang="en-US" baseline="0" dirty="0" smtClean="0"/>
              <a:t>necessarily </a:t>
            </a:r>
            <a:r>
              <a:rPr lang="en-US" b="1" baseline="0" dirty="0" smtClean="0"/>
              <a:t>be drastic </a:t>
            </a:r>
            <a:r>
              <a:rPr lang="en-US" sz="1000" i="1" dirty="0"/>
              <a:t>(GRIN)</a:t>
            </a:r>
          </a:p>
          <a:p>
            <a:endParaRPr lang="en-US" baseline="0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aseline="0" dirty="0" smtClean="0"/>
              <a:t>Be you </a:t>
            </a:r>
            <a:r>
              <a:rPr lang="en-US" b="1" baseline="0" dirty="0" smtClean="0"/>
              <a:t>a member </a:t>
            </a:r>
            <a:r>
              <a:rPr lang="en-US" baseline="0" dirty="0" smtClean="0"/>
              <a:t>of the team or the </a:t>
            </a:r>
            <a:r>
              <a:rPr lang="en-US" b="1" baseline="0" dirty="0" smtClean="0"/>
              <a:t>team leader </a:t>
            </a:r>
            <a:r>
              <a:rPr lang="en-US" baseline="0" dirty="0" smtClean="0"/>
              <a:t>– it’s an evaluation </a:t>
            </a:r>
            <a:r>
              <a:rPr lang="en-US" b="1" baseline="0" dirty="0" smtClean="0"/>
              <a:t>you</a:t>
            </a:r>
            <a:r>
              <a:rPr lang="en-US" baseline="0" dirty="0" smtClean="0"/>
              <a:t> conduct </a:t>
            </a:r>
            <a:r>
              <a:rPr lang="en-US" b="1" baseline="0" dirty="0" smtClean="0"/>
              <a:t>yourself</a:t>
            </a:r>
            <a:r>
              <a:rPr lang="en-US" baseline="0" dirty="0" smtClean="0"/>
              <a:t>.</a:t>
            </a:r>
            <a:r>
              <a:rPr lang="en-US" dirty="0" smtClean="0"/>
              <a:t>  T</a:t>
            </a:r>
            <a:r>
              <a:rPr lang="en-US" baseline="0" dirty="0" smtClean="0"/>
              <a:t>hese are the questions you’ll want to ask </a:t>
            </a:r>
            <a:r>
              <a:rPr lang="en-US" b="1" baseline="0" dirty="0" smtClean="0"/>
              <a:t>yourself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b="1" dirty="0" smtClean="0"/>
              <a:t>How</a:t>
            </a:r>
            <a:r>
              <a:rPr lang="en-US" dirty="0" smtClean="0"/>
              <a:t> </a:t>
            </a:r>
            <a:r>
              <a:rPr lang="en-US" b="1" dirty="0" smtClean="0"/>
              <a:t>well</a:t>
            </a:r>
            <a:r>
              <a:rPr lang="en-US" dirty="0" smtClean="0"/>
              <a:t> are we doing?  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Are we </a:t>
            </a:r>
            <a:r>
              <a:rPr lang="en-US" b="1" dirty="0" smtClean="0"/>
              <a:t>progressing</a:t>
            </a:r>
            <a:r>
              <a:rPr lang="en-US" dirty="0" smtClean="0"/>
              <a:t> toward the</a:t>
            </a:r>
            <a:r>
              <a:rPr lang="en-US" baseline="0" dirty="0" smtClean="0"/>
              <a:t> goals according to plan?</a:t>
            </a:r>
          </a:p>
          <a:p>
            <a:pPr marL="174245" indent="-174245">
              <a:buFont typeface="Arial" pitchFamily="34" charset="0"/>
              <a:buChar char="•"/>
            </a:pPr>
            <a:r>
              <a:rPr lang="en-US" b="1" baseline="0" dirty="0" smtClean="0"/>
              <a:t>If not – why not </a:t>
            </a:r>
            <a:r>
              <a:rPr lang="en-US" baseline="0" dirty="0" smtClean="0"/>
              <a:t>- what are the causes</a:t>
            </a:r>
            <a:endParaRPr lang="en-US" dirty="0" smtClean="0"/>
          </a:p>
          <a:p>
            <a:pPr marL="233940" indent="-233940">
              <a:buFontTx/>
              <a:buChar char="•"/>
            </a:pPr>
            <a:endParaRPr lang="en-US" dirty="0" smtClean="0"/>
          </a:p>
          <a:p>
            <a:pPr marL="174245" indent="-174245">
              <a:buFont typeface="Arial" pitchFamily="34" charset="0"/>
              <a:buChar char="•"/>
            </a:pPr>
            <a:r>
              <a:rPr lang="en-US" dirty="0" smtClean="0"/>
              <a:t>We need to look at our action plan with as candid an eye as possible</a:t>
            </a:r>
          </a:p>
          <a:p>
            <a:pPr marL="174245" lvl="1"/>
            <a:r>
              <a:rPr lang="en-US" dirty="0" smtClean="0"/>
              <a:t>What worked – What didn’t </a:t>
            </a:r>
          </a:p>
          <a:p>
            <a:pPr marL="174245" lvl="1"/>
            <a:endParaRPr lang="en-US" dirty="0" smtClean="0"/>
          </a:p>
          <a:p>
            <a:pPr marL="174245" lvl="1"/>
            <a:r>
              <a:rPr lang="en-US" b="1" dirty="0" smtClean="0"/>
              <a:t>Acknowledge both </a:t>
            </a:r>
            <a:r>
              <a:rPr lang="en-US" dirty="0" smtClean="0"/>
              <a:t>the Good news  &amp;  areas with </a:t>
            </a:r>
            <a:r>
              <a:rPr lang="en-US" b="1" dirty="0" smtClean="0"/>
              <a:t>room for improvement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553200"/>
            <a:ext cx="632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553200"/>
            <a:ext cx="632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553200"/>
            <a:ext cx="632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553200"/>
            <a:ext cx="632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0" y="6553200"/>
            <a:ext cx="6324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464A-D0BF-4012-AA57-883A63940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687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87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6D9E6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1000" y="1676400"/>
            <a:ext cx="84582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18283"/>
            <a:ext cx="1600200" cy="33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10000"/>
                </a:solidFill>
              </a:defRPr>
            </a:lvl1pPr>
          </a:lstStyle>
          <a:p>
            <a:fld id="{CCFE8D1B-43C6-4B65-94DA-B02DE167C9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>
            <a:off x="228600" y="1143000"/>
            <a:ext cx="86106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grpSp>
        <p:nvGrpSpPr>
          <p:cNvPr id="1032" name="Group 16"/>
          <p:cNvGrpSpPr>
            <a:grpSpLocks/>
          </p:cNvGrpSpPr>
          <p:nvPr/>
        </p:nvGrpSpPr>
        <p:grpSpPr bwMode="auto">
          <a:xfrm>
            <a:off x="113647" y="183110"/>
            <a:ext cx="876953" cy="883690"/>
            <a:chOff x="0" y="0"/>
            <a:chExt cx="654" cy="672"/>
          </a:xfrm>
        </p:grpSpPr>
        <p:pic>
          <p:nvPicPr>
            <p:cNvPr id="1033" name="Picture 15" descr="C:\Documents and Settings\Administrator\My Documents\My Pictures\usps - wheel with words in circle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65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7" descr="USPS_T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6" y="96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06" y="645772"/>
            <a:ext cx="517932" cy="395881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1409700" y="6518282"/>
            <a:ext cx="6324600" cy="3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i="1" kern="1200" smtClean="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Operations Training Seminar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lr>
          <a:srgbClr val="000066"/>
        </a:buClr>
        <a:buSzPct val="120000"/>
        <a:buFont typeface="Arial" charset="0"/>
        <a:buChar char="•"/>
        <a:defRPr sz="3000">
          <a:solidFill>
            <a:srgbClr val="01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lr>
          <a:srgbClr val="2121FF"/>
        </a:buClr>
        <a:buSzPct val="85000"/>
        <a:buFont typeface="Wingdings" pitchFamily="2" charset="2"/>
        <a:buChar char="§"/>
        <a:defRPr sz="2800">
          <a:solidFill>
            <a:srgbClr val="010000"/>
          </a:solidFill>
          <a:latin typeface="+mn-lt"/>
        </a:defRPr>
      </a:lvl2pPr>
      <a:lvl3pPr marL="11430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lr>
          <a:schemeClr val="accent5">
            <a:lumMod val="75000"/>
          </a:schemeClr>
        </a:buClr>
        <a:buFont typeface="Wingdings" pitchFamily="2" charset="2"/>
        <a:buChar char="§"/>
        <a:defRPr sz="2400">
          <a:solidFill>
            <a:srgbClr val="010000"/>
          </a:solidFill>
          <a:latin typeface="+mn-lt"/>
        </a:defRPr>
      </a:lvl3pPr>
      <a:lvl4pPr marL="16002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•"/>
        <a:defRPr sz="2000">
          <a:solidFill>
            <a:srgbClr val="010000"/>
          </a:solidFill>
          <a:latin typeface="+mn-lt"/>
        </a:defRPr>
      </a:lvl4pPr>
      <a:lvl5pPr marL="2057400" indent="-228600" algn="l" rtl="0" eaLnBrk="1" fontAlgn="base" hangingPunct="1">
        <a:lnSpc>
          <a:spcPts val="3000"/>
        </a:lnSpc>
        <a:spcBef>
          <a:spcPct val="20000"/>
        </a:spcBef>
        <a:spcAft>
          <a:spcPct val="0"/>
        </a:spcAft>
        <a:buClr>
          <a:srgbClr val="000066"/>
        </a:buClr>
        <a:buFont typeface="Arial" charset="0"/>
        <a:buChar char="•"/>
        <a:defRPr sz="2000">
          <a:solidFill>
            <a:srgbClr val="01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1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1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1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1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8.wmf"/><Relationship Id="rId5" Type="http://schemas.openxmlformats.org/officeDocument/2006/relationships/image" Target="../media/image167.png"/><Relationship Id="rId4" Type="http://schemas.openxmlformats.org/officeDocument/2006/relationships/image" Target="../media/image166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3.gif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2.gif"/><Relationship Id="rId5" Type="http://schemas.openxmlformats.org/officeDocument/2006/relationships/image" Target="../media/image171.jpeg"/><Relationship Id="rId4" Type="http://schemas.openxmlformats.org/officeDocument/2006/relationships/image" Target="../media/image170.png"/><Relationship Id="rId9" Type="http://schemas.openxmlformats.org/officeDocument/2006/relationships/image" Target="../media/image175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microsoft.com/office/2007/relationships/hdphoto" Target="../media/hdphoto10.wdp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7.wmf"/><Relationship Id="rId7" Type="http://schemas.openxmlformats.org/officeDocument/2006/relationships/image" Target="../media/image181.w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0.wmf"/><Relationship Id="rId11" Type="http://schemas.openxmlformats.org/officeDocument/2006/relationships/image" Target="../media/image185.png"/><Relationship Id="rId5" Type="http://schemas.openxmlformats.org/officeDocument/2006/relationships/image" Target="../media/image179.wmf"/><Relationship Id="rId10" Type="http://schemas.openxmlformats.org/officeDocument/2006/relationships/image" Target="../media/image184.wmf"/><Relationship Id="rId4" Type="http://schemas.openxmlformats.org/officeDocument/2006/relationships/image" Target="../media/image178.wmf"/><Relationship Id="rId9" Type="http://schemas.openxmlformats.org/officeDocument/2006/relationships/image" Target="../media/image183.gi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8.wmf"/><Relationship Id="rId4" Type="http://schemas.openxmlformats.org/officeDocument/2006/relationships/image" Target="../media/image187.wm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0.wmf"/><Relationship Id="rId4" Type="http://schemas.openxmlformats.org/officeDocument/2006/relationships/image" Target="../media/image189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8.jpeg"/><Relationship Id="rId5" Type="http://schemas.openxmlformats.org/officeDocument/2006/relationships/image" Target="../media/image197.wmf"/><Relationship Id="rId4" Type="http://schemas.openxmlformats.org/officeDocument/2006/relationships/image" Target="../media/image19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Excel_Worksheet1.xlsx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gi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audio" Target="../media/audio2.wav"/><Relationship Id="rId7" Type="http://schemas.openxmlformats.org/officeDocument/2006/relationships/image" Target="../media/image69.jpeg"/><Relationship Id="rId12" Type="http://schemas.openxmlformats.org/officeDocument/2006/relationships/image" Target="../media/image74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gif"/><Relationship Id="rId5" Type="http://schemas.openxmlformats.org/officeDocument/2006/relationships/image" Target="../media/image67.gif"/><Relationship Id="rId10" Type="http://schemas.openxmlformats.org/officeDocument/2006/relationships/image" Target="../media/image72.gif"/><Relationship Id="rId4" Type="http://schemas.openxmlformats.org/officeDocument/2006/relationships/image" Target="../media/image12.jpeg"/><Relationship Id="rId9" Type="http://schemas.openxmlformats.org/officeDocument/2006/relationships/image" Target="../media/image71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10" Type="http://schemas.openxmlformats.org/officeDocument/2006/relationships/image" Target="../media/image83.jpeg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6.jpeg"/><Relationship Id="rId7" Type="http://schemas.microsoft.com/office/2007/relationships/hdphoto" Target="../media/hdphoto5.wd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jpeg"/><Relationship Id="rId5" Type="http://schemas.openxmlformats.org/officeDocument/2006/relationships/image" Target="../media/image87.jpg"/><Relationship Id="rId4" Type="http://schemas.microsoft.com/office/2007/relationships/hdphoto" Target="../media/hdphoto4.wdp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7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10" Type="http://schemas.openxmlformats.org/officeDocument/2006/relationships/image" Target="../media/image105.jpe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10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1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Relationship Id="rId9" Type="http://schemas.openxmlformats.org/officeDocument/2006/relationships/image" Target="../media/image115.jp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6.jpe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microsoft.com/office/2007/relationships/hdphoto" Target="../media/hdphoto6.wdp"/><Relationship Id="rId4" Type="http://schemas.openxmlformats.org/officeDocument/2006/relationships/image" Target="../media/image117.png"/><Relationship Id="rId9" Type="http://schemas.openxmlformats.org/officeDocument/2006/relationships/image" Target="../media/image12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gi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8.jpeg"/><Relationship Id="rId7" Type="http://schemas.openxmlformats.org/officeDocument/2006/relationships/image" Target="../media/image13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0.png"/><Relationship Id="rId10" Type="http://schemas.openxmlformats.org/officeDocument/2006/relationships/image" Target="../media/image134.jpg"/><Relationship Id="rId4" Type="http://schemas.openxmlformats.org/officeDocument/2006/relationships/image" Target="../media/image129.jpeg"/><Relationship Id="rId9" Type="http://schemas.openxmlformats.org/officeDocument/2006/relationships/image" Target="../media/image13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14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6.wmf"/><Relationship Id="rId4" Type="http://schemas.microsoft.com/office/2007/relationships/hdphoto" Target="../media/hdphoto9.wdp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3.png"/><Relationship Id="rId4" Type="http://schemas.openxmlformats.org/officeDocument/2006/relationships/image" Target="../media/image152.JP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gi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76835" y="0"/>
            <a:ext cx="7772400" cy="133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‘OT in 3’</a:t>
            </a:r>
          </a:p>
        </p:txBody>
      </p:sp>
      <p:sp>
        <p:nvSpPr>
          <p:cNvPr id="2" name="Rectangle 1"/>
          <p:cNvSpPr/>
          <p:nvPr/>
        </p:nvSpPr>
        <p:spPr>
          <a:xfrm>
            <a:off x="4837814" y="2107833"/>
            <a:ext cx="3886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The </a:t>
            </a:r>
          </a:p>
          <a:p>
            <a:pPr algn="ctr"/>
            <a:r>
              <a:rPr lang="en-US" sz="3600" dirty="0" smtClean="0"/>
              <a:t>3 hr Seminar version</a:t>
            </a:r>
            <a:r>
              <a:rPr lang="en-US" sz="2800" dirty="0" smtClean="0"/>
              <a:t>     </a:t>
            </a:r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000" dirty="0" smtClean="0"/>
              <a:t>   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200" dirty="0" smtClean="0"/>
              <a:t>Presented  by  </a:t>
            </a:r>
          </a:p>
          <a:p>
            <a:pPr algn="ctr"/>
            <a:r>
              <a:rPr lang="en-US" sz="2200" dirty="0" smtClean="0"/>
              <a:t>D/Lt  E J  ‘Betty’ Dysart, </a:t>
            </a:r>
            <a:r>
              <a:rPr lang="en-US" sz="2200" dirty="0"/>
              <a:t>JN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</a:t>
            </a:fld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5" y="1676400"/>
            <a:ext cx="3352800" cy="4338917"/>
          </a:xfrm>
          <a:prstGeom prst="rect">
            <a:avLst/>
          </a:prstGeom>
          <a:ln>
            <a:solidFill>
              <a:schemeClr val="bg2">
                <a:lumMod val="65000"/>
                <a:lumOff val="35000"/>
              </a:schemeClr>
            </a:solidFill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106481"/>
            <a:ext cx="7473043" cy="1036519"/>
          </a:xfrm>
        </p:spPr>
        <p:txBody>
          <a:bodyPr/>
          <a:lstStyle/>
          <a:p>
            <a:pPr eaLnBrk="1" hangingPunct="1"/>
            <a:r>
              <a:rPr lang="en-US" dirty="0" smtClean="0"/>
              <a:t>Achievement</a:t>
            </a:r>
          </a:p>
        </p:txBody>
      </p:sp>
      <p:sp>
        <p:nvSpPr>
          <p:cNvPr id="1434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981242" y="2075210"/>
            <a:ext cx="7553158" cy="290105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Through voluntary contributions - time &amp; energy</a:t>
            </a:r>
          </a:p>
          <a:p>
            <a:pPr eaLnBrk="1" hangingPunct="1"/>
            <a:r>
              <a:rPr lang="en-US" sz="2600" dirty="0" smtClean="0"/>
              <a:t>Teams of people with common goals </a:t>
            </a:r>
          </a:p>
          <a:p>
            <a:pPr eaLnBrk="1" hangingPunct="1"/>
            <a:r>
              <a:rPr lang="en-US" sz="2600" dirty="0" smtClean="0"/>
              <a:t>Engaged in worthwhile activities for the common good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15773" y="1462731"/>
            <a:ext cx="706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Members</a:t>
            </a:r>
            <a:r>
              <a:rPr lang="en-US" sz="2800" dirty="0"/>
              <a:t> Achieve The USPS Mission</a:t>
            </a:r>
          </a:p>
        </p:txBody>
      </p:sp>
      <p:pic>
        <p:nvPicPr>
          <p:cNvPr id="8" name="Picture 5" descr="C:\Program Files\Microsoft Office\Clipart\standard\stddir1\BD05056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07" y="4191000"/>
            <a:ext cx="3962400" cy="155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10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uiExpand="1" build="p"/>
      <p:bldP spid="1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1981199" y="1737472"/>
            <a:ext cx="4800601" cy="4462965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510" name="Line 22"/>
          <p:cNvSpPr>
            <a:spLocks noChangeShapeType="1"/>
          </p:cNvSpPr>
          <p:nvPr/>
        </p:nvSpPr>
        <p:spPr bwMode="auto">
          <a:xfrm flipV="1">
            <a:off x="2406770" y="2256401"/>
            <a:ext cx="419557" cy="4295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2" name="Line 14"/>
          <p:cNvSpPr>
            <a:spLocks noChangeShapeType="1"/>
          </p:cNvSpPr>
          <p:nvPr/>
        </p:nvSpPr>
        <p:spPr bwMode="auto">
          <a:xfrm>
            <a:off x="5943601" y="2266110"/>
            <a:ext cx="457200" cy="4653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010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+mn-lt"/>
              </a:rPr>
              <a:t>Evaluation Model</a:t>
            </a:r>
            <a:endParaRPr lang="en-US" sz="4000" dirty="0">
              <a:latin typeface="+mn-lt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029200" y="1737472"/>
            <a:ext cx="2272748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1. List Goals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0" y="2717560"/>
            <a:ext cx="3257107" cy="52322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2. Examine Results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171853" y="3784359"/>
            <a:ext cx="3581400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3. Evaluate Progress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724400" y="4774959"/>
            <a:ext cx="3962400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4. Identify Weaknesses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2476501" y="5841759"/>
            <a:ext cx="3725891" cy="461665"/>
          </a:xfrm>
          <a:prstGeom prst="rect">
            <a:avLst/>
          </a:prstGeom>
          <a:solidFill>
            <a:srgbClr val="DDDDDD"/>
          </a:solidFill>
          <a:ln w="6350">
            <a:solidFill>
              <a:srgbClr val="08080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a. Are goals unrealistic?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81000" y="5155959"/>
            <a:ext cx="4019550" cy="461665"/>
          </a:xfrm>
          <a:prstGeom prst="rect">
            <a:avLst/>
          </a:prstGeom>
          <a:solidFill>
            <a:srgbClr val="DDDDDD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b. Resources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inadequate?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11888" y="4372694"/>
            <a:ext cx="3269512" cy="461665"/>
          </a:xfrm>
          <a:prstGeom prst="rect">
            <a:avLst/>
          </a:prstGeom>
          <a:solidFill>
            <a:srgbClr val="DDDDDD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c. Personnel failure?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28600" y="3479559"/>
            <a:ext cx="3505200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5. Develop Solutions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81000" y="2641359"/>
            <a:ext cx="41910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6. Implement Action Plan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095500" y="1742890"/>
            <a:ext cx="1943100" cy="523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7. </a:t>
            </a:r>
            <a:r>
              <a:rPr lang="en-US" sz="2800" dirty="0">
                <a:latin typeface="Arial" charset="0"/>
              </a:rPr>
              <a:t>A</a:t>
            </a:r>
            <a:r>
              <a:rPr lang="en-US" sz="2800" dirty="0" smtClean="0">
                <a:latin typeface="Arial" charset="0"/>
              </a:rPr>
              <a:t>udit</a:t>
            </a:r>
            <a:endParaRPr lang="en-US" sz="2800" dirty="0">
              <a:latin typeface="Arial" charset="0"/>
            </a:endParaRPr>
          </a:p>
        </p:txBody>
      </p:sp>
      <p:sp>
        <p:nvSpPr>
          <p:cNvPr id="63503" name="Line 15"/>
          <p:cNvSpPr>
            <a:spLocks noChangeShapeType="1"/>
          </p:cNvSpPr>
          <p:nvPr/>
        </p:nvSpPr>
        <p:spPr bwMode="auto">
          <a:xfrm>
            <a:off x="6629400" y="3250959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 flipH="1">
            <a:off x="6629400" y="4317759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H="1">
            <a:off x="5715000" y="5308359"/>
            <a:ext cx="609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 flipH="1" flipV="1">
            <a:off x="1984074" y="4005770"/>
            <a:ext cx="22856" cy="328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H="1" flipV="1">
            <a:off x="2743200" y="5613159"/>
            <a:ext cx="32385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 flipH="1" flipV="1">
            <a:off x="2131126" y="4827408"/>
            <a:ext cx="1905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09" name="Line 21"/>
          <p:cNvSpPr>
            <a:spLocks noChangeShapeType="1"/>
          </p:cNvSpPr>
          <p:nvPr/>
        </p:nvSpPr>
        <p:spPr bwMode="auto">
          <a:xfrm flipV="1">
            <a:off x="2057400" y="3174759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3511" name="Line 23"/>
          <p:cNvSpPr>
            <a:spLocks noChangeShapeType="1"/>
          </p:cNvSpPr>
          <p:nvPr/>
        </p:nvSpPr>
        <p:spPr bwMode="auto">
          <a:xfrm>
            <a:off x="4048516" y="1737472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100</a:t>
            </a:fld>
            <a:endParaRPr lang="en-US" dirty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2095500" y="1744903"/>
            <a:ext cx="1943100" cy="52322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7. Re-audit</a:t>
            </a:r>
            <a:endParaRPr lang="en-US" sz="2800" dirty="0"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3510" grpId="0" animBg="1"/>
      <p:bldP spid="63502" grpId="0" animBg="1"/>
      <p:bldP spid="63494" grpId="0" animBg="1" autoUpdateAnimBg="0"/>
      <p:bldP spid="63495" grpId="0" animBg="1" autoUpdateAnimBg="0"/>
      <p:bldP spid="63496" grpId="0" animBg="1" autoUpdateAnimBg="0"/>
      <p:bldP spid="63497" grpId="0" animBg="1" autoUpdateAnimBg="0"/>
      <p:bldP spid="63498" grpId="0" animBg="1" autoUpdateAnimBg="0"/>
      <p:bldP spid="63499" grpId="0" animBg="1" autoUpdateAnimBg="0"/>
      <p:bldP spid="63500" grpId="0" animBg="1" autoUpdateAnimBg="0"/>
      <p:bldP spid="63501" grpId="0" animBg="1" autoUpdateAnimBg="0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1" grpId="0" animBg="1"/>
      <p:bldP spid="29" grpId="0" animBg="1" autoUpdateAnimBg="0"/>
      <p:bldP spid="3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Microsoft\Windows\Temporary Internet Files\Content.IE5\3H1X709K\MC9003704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5" y="3397313"/>
            <a:ext cx="2448815" cy="336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48000" y="3219748"/>
            <a:ext cx="5715000" cy="3378264"/>
            <a:chOff x="3276601" y="3219748"/>
            <a:chExt cx="5312536" cy="3378264"/>
          </a:xfrm>
          <a:solidFill>
            <a:srgbClr val="E2AB7E"/>
          </a:solidFill>
        </p:grpSpPr>
        <p:sp>
          <p:nvSpPr>
            <p:cNvPr id="3" name="Rounded Rectangular Callout 2"/>
            <p:cNvSpPr/>
            <p:nvPr/>
          </p:nvSpPr>
          <p:spPr bwMode="auto">
            <a:xfrm>
              <a:off x="3276601" y="3219748"/>
              <a:ext cx="5029200" cy="3378264"/>
            </a:xfrm>
            <a:prstGeom prst="wedgeRoundRectCallout">
              <a:avLst>
                <a:gd name="adj1" fmla="val -57930"/>
                <a:gd name="adj2" fmla="val -18766"/>
                <a:gd name="adj3" fmla="val 16667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1" y="4210590"/>
              <a:ext cx="2735218" cy="2266410"/>
            </a:xfrm>
            <a:prstGeom prst="rect">
              <a:avLst/>
            </a:prstGeom>
            <a:grpFill/>
            <a:ln w="3175">
              <a:solidFill>
                <a:schemeClr val="accent3">
                  <a:lumMod val="50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3630770" y="3408026"/>
              <a:ext cx="4958367" cy="76944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Add your answers to the plan you           were asked to develop earlier</a:t>
              </a:r>
              <a:endParaRPr lang="en-US" sz="2200" dirty="0"/>
            </a:p>
          </p:txBody>
        </p:sp>
      </p:grp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3152233" y="3397313"/>
            <a:ext cx="5029200" cy="3131972"/>
          </a:xfrm>
          <a:prstGeom prst="wedgeRoundRectCallout">
            <a:avLst>
              <a:gd name="adj1" fmla="val -60650"/>
              <a:gd name="adj2" fmla="val -21788"/>
              <a:gd name="adj3" fmla="val 16667"/>
            </a:avLst>
          </a:prstGeom>
          <a:solidFill>
            <a:srgbClr val="E2AB7E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sz="3600" b="1" u="sng" dirty="0">
              <a:latin typeface="Arial" charset="0"/>
            </a:endParaRPr>
          </a:p>
        </p:txBody>
      </p:sp>
      <p:pic>
        <p:nvPicPr>
          <p:cNvPr id="64514" name="Picture 2" descr="F:\XFUNCLIP\OFFICE\CHARTUP.PC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19" y="3758367"/>
            <a:ext cx="71278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F:\XFUNCLIP\OFFICE\CHARTDN.PC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19" y="4950862"/>
            <a:ext cx="762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345367" y="1600200"/>
            <a:ext cx="7086599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>
                <a:latin typeface="Arial" charset="0"/>
              </a:rPr>
              <a:t>Think about what </a:t>
            </a:r>
            <a:r>
              <a:rPr lang="en-US" sz="2600" b="1" dirty="0">
                <a:latin typeface="Arial" charset="0"/>
              </a:rPr>
              <a:t>you </a:t>
            </a:r>
            <a:r>
              <a:rPr lang="en-US" sz="2600" b="1" dirty="0" smtClean="0">
                <a:latin typeface="Arial" charset="0"/>
              </a:rPr>
              <a:t>want to do 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What </a:t>
            </a:r>
            <a:r>
              <a:rPr lang="en-US" sz="2600" dirty="0">
                <a:latin typeface="Arial" charset="0"/>
              </a:rPr>
              <a:t>you’ve </a:t>
            </a:r>
            <a:r>
              <a:rPr lang="en-US" sz="2600" b="1" dirty="0">
                <a:latin typeface="Arial" charset="0"/>
              </a:rPr>
              <a:t>done </a:t>
            </a:r>
            <a:r>
              <a:rPr lang="en-US" sz="2600" b="1" dirty="0" smtClean="0">
                <a:latin typeface="Arial" charset="0"/>
              </a:rPr>
              <a:t>so far </a:t>
            </a:r>
          </a:p>
          <a:p>
            <a:pPr marL="342900" indent="-342900">
              <a:lnSpc>
                <a:spcPts val="24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What </a:t>
            </a:r>
            <a:r>
              <a:rPr lang="en-US" sz="2600" b="1" dirty="0">
                <a:latin typeface="Arial" charset="0"/>
              </a:rPr>
              <a:t>you need </a:t>
            </a:r>
            <a:r>
              <a:rPr lang="en-US" sz="2600" dirty="0">
                <a:latin typeface="Arial" charset="0"/>
              </a:rPr>
              <a:t>to </a:t>
            </a:r>
            <a:r>
              <a:rPr lang="en-US" sz="2600" dirty="0" smtClean="0">
                <a:latin typeface="Arial" charset="0"/>
              </a:rPr>
              <a:t>do for personal growth</a:t>
            </a:r>
            <a:endParaRPr lang="en-US" sz="2600" dirty="0">
              <a:latin typeface="Arial" charset="0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649619" y="3798902"/>
            <a:ext cx="3429000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Whether you aim high and make it,    or       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649619" y="4715565"/>
            <a:ext cx="32766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settle for whatever comes your </a:t>
            </a:r>
            <a:r>
              <a:rPr lang="en-US" sz="2600" dirty="0" smtClean="0">
                <a:latin typeface="Arial" charset="0"/>
              </a:rPr>
              <a:t>way </a:t>
            </a:r>
            <a:endParaRPr lang="en-US" sz="2600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rgbClr val="383862"/>
                </a:solidFill>
                <a:latin typeface="Arial" charset="0"/>
              </a:rPr>
              <a:t>It’s up to </a:t>
            </a:r>
            <a:r>
              <a:rPr lang="en-US" sz="2600" b="1" dirty="0" smtClean="0">
                <a:solidFill>
                  <a:srgbClr val="383862"/>
                </a:solidFill>
                <a:latin typeface="Arial" charset="0"/>
              </a:rPr>
              <a:t>you</a:t>
            </a:r>
            <a:endParaRPr lang="en-US" sz="2600" dirty="0">
              <a:solidFill>
                <a:srgbClr val="383862"/>
              </a:solidFill>
              <a:latin typeface="Arial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99243" y="278937"/>
            <a:ext cx="7658957" cy="64135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Self Performance Evaluation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101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19" grpId="0"/>
      <p:bldP spid="64520" grpId="0"/>
      <p:bldP spid="2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12643"/>
            <a:ext cx="7924801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+mn-lt"/>
              </a:rPr>
              <a:t>Communication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56611" y="4393882"/>
            <a:ext cx="2362201" cy="1397318"/>
            <a:chOff x="762000" y="4572000"/>
            <a:chExt cx="2660306" cy="1244917"/>
          </a:xfrm>
        </p:grpSpPr>
        <p:pic>
          <p:nvPicPr>
            <p:cNvPr id="4108" name="Picture 12" descr="C:\Users\Administrator\AppData\Local\Microsoft\Windows\Temporary Internet Files\Content.IE5\3H1X709K\MP900149053[1]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221" y="4572000"/>
              <a:ext cx="1858085" cy="124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C:\Users\Administrator\AppData\Local\Microsoft\Windows\Temporary Internet Files\Content.IE5\UO7BPEWS\MP900438761[1]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572000"/>
              <a:ext cx="1731264" cy="1244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7" name="Picture 11" descr="C:\Users\Administrator\AppData\Local\Microsoft\Windows\Temporary Internet Files\Content.IE5\U77OVXRZ\MC91021640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1752600"/>
            <a:ext cx="3746347" cy="32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9498" y="2123063"/>
            <a:ext cx="52578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38138" eaLnBrk="0" hangingPunct="0">
              <a:spcBef>
                <a:spcPct val="50000"/>
              </a:spcBef>
            </a:pPr>
            <a:r>
              <a:rPr lang="en-US" sz="2800" dirty="0" smtClean="0"/>
              <a:t>Next </a:t>
            </a:r>
            <a:r>
              <a:rPr lang="en-US" sz="2800" dirty="0"/>
              <a:t>topic </a:t>
            </a:r>
            <a:r>
              <a:rPr lang="en-US" sz="2800" b="1" dirty="0" smtClean="0"/>
              <a:t>communication</a:t>
            </a:r>
            <a:r>
              <a:rPr lang="en-US" sz="2800" dirty="0" smtClean="0"/>
              <a:t>  </a:t>
            </a:r>
            <a:endParaRPr lang="en-US" sz="2800" dirty="0"/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600" dirty="0" smtClean="0"/>
              <a:t>Form &amp; function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600" dirty="0" smtClean="0"/>
              <a:t>Body language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</a:pPr>
            <a:r>
              <a:rPr lang="en-US" sz="2600" dirty="0" smtClean="0"/>
              <a:t>Class exercise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4113" name="Picture 17" descr="C:\Users\Administrator\AppData\Local\Microsoft\Windows\Temporary Internet Files\Content.IE5\DMCRSFAM\MC90009803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3" y="1447800"/>
            <a:ext cx="289255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1" y="1"/>
            <a:ext cx="769619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Electronic Media                        </a:t>
            </a:r>
            <a:r>
              <a:rPr lang="en-US" sz="2800" dirty="0" smtClean="0"/>
              <a:t>Websites, SailAngle, E-mail  &amp; Social</a:t>
            </a:r>
          </a:p>
        </p:txBody>
      </p:sp>
      <p:sp>
        <p:nvSpPr>
          <p:cNvPr id="2150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676400"/>
            <a:ext cx="6665843" cy="442277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Guidelines</a:t>
            </a:r>
          </a:p>
          <a:p>
            <a:r>
              <a:rPr lang="en-US" sz="2600" dirty="0" smtClean="0"/>
              <a:t>Be explicit: state the matter clearly</a:t>
            </a:r>
          </a:p>
          <a:p>
            <a:r>
              <a:rPr lang="en-US" sz="2600" dirty="0" smtClean="0"/>
              <a:t>Be tactful </a:t>
            </a:r>
          </a:p>
          <a:p>
            <a:r>
              <a:rPr lang="en-US" sz="2600" dirty="0" smtClean="0"/>
              <a:t>Make criticism constructive, specific</a:t>
            </a:r>
          </a:p>
          <a:p>
            <a:r>
              <a:rPr lang="en-US" sz="2600" dirty="0" smtClean="0"/>
              <a:t>Be pleasant</a:t>
            </a:r>
          </a:p>
          <a:p>
            <a:r>
              <a:rPr lang="en-US" sz="2600" dirty="0" smtClean="0"/>
              <a:t>Use </a:t>
            </a:r>
            <a:r>
              <a:rPr lang="en-US" sz="2600" dirty="0"/>
              <a:t>USPS </a:t>
            </a:r>
            <a:r>
              <a:rPr lang="en-US" sz="2600" dirty="0" smtClean="0"/>
              <a:t>customs </a:t>
            </a:r>
            <a:r>
              <a:rPr lang="en-US" sz="2600" dirty="0"/>
              <a:t>for </a:t>
            </a:r>
            <a:r>
              <a:rPr lang="en-US" sz="2600" dirty="0" smtClean="0"/>
              <a:t>correspondence</a:t>
            </a:r>
          </a:p>
          <a:p>
            <a:r>
              <a:rPr lang="en-US" sz="2600" dirty="0" smtClean="0"/>
              <a:t>Courtesy is </a:t>
            </a:r>
            <a:r>
              <a:rPr lang="en-US" sz="2600" b="1" dirty="0" smtClean="0"/>
              <a:t>always</a:t>
            </a:r>
            <a:r>
              <a:rPr lang="en-US" sz="2600" dirty="0" smtClean="0"/>
              <a:t> in order</a:t>
            </a:r>
          </a:p>
          <a:p>
            <a:r>
              <a:rPr lang="en-US" sz="2600" dirty="0" smtClean="0"/>
              <a:t>Be prompt in answering communications</a:t>
            </a:r>
            <a:endParaRPr lang="en-US" sz="2600" dirty="0"/>
          </a:p>
          <a:p>
            <a:pPr lvl="1" eaLnBrk="1" hangingPunct="1"/>
            <a:endParaRPr lang="en-US" sz="26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199"/>
            <a:ext cx="1809750" cy="600075"/>
          </a:xfrm>
          <a:prstGeom prst="rect">
            <a:avLst/>
          </a:prstGeom>
          <a:noFill/>
          <a:ln w="9525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17783"/>
            <a:ext cx="2057400" cy="57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775">
            <a:off x="268069" y="5021854"/>
            <a:ext cx="1676400" cy="149013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862408">
            <a:off x="7792568" y="5081219"/>
            <a:ext cx="922706" cy="1310054"/>
            <a:chOff x="7792568" y="5081219"/>
            <a:chExt cx="922706" cy="13100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2809" y="5081219"/>
              <a:ext cx="414068" cy="4140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792" y="5610749"/>
              <a:ext cx="414068" cy="4140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8852" y="6181694"/>
              <a:ext cx="876422" cy="2095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568" y="5626052"/>
              <a:ext cx="414068" cy="414068"/>
            </a:xfrm>
            <a:prstGeom prst="rect">
              <a:avLst/>
            </a:prstGeom>
          </p:spPr>
        </p:pic>
      </p:grp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uiExpand="1" build="p"/>
      <p:bldP spid="1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>
            <a:off x="1219200" y="5181597"/>
            <a:ext cx="1676400" cy="1295403"/>
          </a:xfrm>
          <a:prstGeom prst="triangle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371600"/>
            <a:ext cx="8763000" cy="442277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“Prestige, honor and respect”  -  sound familiar?</a:t>
            </a:r>
            <a:endParaRPr lang="en-US" sz="800" dirty="0" smtClean="0"/>
          </a:p>
          <a:p>
            <a:pPr marL="0" indent="0">
              <a:lnSpc>
                <a:spcPts val="1000"/>
              </a:lnSpc>
              <a:buNone/>
            </a:pPr>
            <a:endParaRPr lang="en-US" sz="800" dirty="0" smtClean="0"/>
          </a:p>
          <a:p>
            <a:pPr marL="0" indent="0">
              <a:lnSpc>
                <a:spcPts val="1000"/>
              </a:lnSpc>
              <a:buNone/>
            </a:pPr>
            <a:endParaRPr lang="en-US" sz="800" dirty="0"/>
          </a:p>
          <a:p>
            <a:pPr marL="0" indent="0">
              <a:lnSpc>
                <a:spcPts val="1000"/>
              </a:lnSpc>
              <a:buNone/>
            </a:pPr>
            <a:r>
              <a:rPr lang="en-US" sz="2400" dirty="0" smtClean="0"/>
              <a:t>I do solemnly pledge to:</a:t>
            </a:r>
          </a:p>
          <a:p>
            <a:r>
              <a:rPr lang="en-US" sz="2400" dirty="0" smtClean="0"/>
              <a:t>Abide by the bylaws of the United States Power Squadrons</a:t>
            </a:r>
          </a:p>
          <a:p>
            <a:r>
              <a:rPr lang="en-US" sz="2400" dirty="0" smtClean="0"/>
              <a:t>Promote high standards of navigation and seamanship</a:t>
            </a:r>
          </a:p>
          <a:p>
            <a:r>
              <a:rPr lang="en-US" sz="2400" dirty="0" smtClean="0"/>
              <a:t>Maintain my boat and operate it legally</a:t>
            </a:r>
          </a:p>
          <a:p>
            <a:r>
              <a:rPr lang="en-US" sz="2400" dirty="0" smtClean="0"/>
              <a:t>Render assistance whenever possible</a:t>
            </a:r>
          </a:p>
          <a:p>
            <a:r>
              <a:rPr lang="en-US" sz="2400" dirty="0" smtClean="0"/>
              <a:t>Conduct myself in a manner that will add </a:t>
            </a:r>
            <a:r>
              <a:rPr lang="en-US" sz="2400" b="1" dirty="0" smtClean="0"/>
              <a:t>prestige, honor and respect </a:t>
            </a:r>
            <a:r>
              <a:rPr lang="en-US" sz="2400" dirty="0" smtClean="0"/>
              <a:t>to the </a:t>
            </a:r>
            <a:r>
              <a:rPr lang="en-US" sz="2400" dirty="0"/>
              <a:t>United States Power </a:t>
            </a:r>
            <a:r>
              <a:rPr lang="en-US" sz="2400" dirty="0" smtClean="0"/>
              <a:t>Squadrons.</a:t>
            </a:r>
            <a:endParaRPr lang="en-US" sz="2400" dirty="0"/>
          </a:p>
        </p:txBody>
      </p:sp>
      <p:pic>
        <p:nvPicPr>
          <p:cNvPr id="4" name="Picture 9" descr="Triangl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3999"/>
            <a:ext cx="1352570" cy="119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AppData\Local\Microsoft\Windows\Temporary Internet Files\Content.IE5\ZL8BP4U9\MC9000709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843">
            <a:off x="6378337" y="5427736"/>
            <a:ext cx="1072617" cy="10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0296746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153" y="0"/>
            <a:ext cx="6477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Body Language</a:t>
            </a:r>
          </a:p>
        </p:txBody>
      </p:sp>
      <p:pic>
        <p:nvPicPr>
          <p:cNvPr id="106499" name="Picture 3" descr="C:\Program Files\Microsoft Office\Clipart\corpbas\j00787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6" y="4453526"/>
            <a:ext cx="1747838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 descr="C:\Program Files\Microsoft Office\Clipart\corpbas\j007883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7175"/>
            <a:ext cx="239077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C:\Program Files\Microsoft Office\Clipart\corpbas\j00788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461" y="4476904"/>
            <a:ext cx="11461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 descr="C:\Program Files\Microsoft Office\Clipart\corpbas\j007881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399"/>
            <a:ext cx="18573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C:\Program Files\Microsoft Office\Clipart\corpbas\j0078742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9030"/>
            <a:ext cx="1438861" cy="146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 descr="C:\Program Files\Microsoft Office\Clipart\corpbas\j0078795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0825"/>
            <a:ext cx="9826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pic>
        <p:nvPicPr>
          <p:cNvPr id="13" name="Picture 6" descr="C:\Documents and Settings\Administrator\My Documents\My Pictures\Laughing Mouse Movie!cid_X.MA7.1075500195@aol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59" y="3604412"/>
            <a:ext cx="1993463" cy="159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F:\Clip Art\Business &amp; Office\Cartoons (H - Ma)\Man with Pencil &amp; Paper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34417"/>
            <a:ext cx="2492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Administrator\Pictures\Microsoft Clip Organizer\CG14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7" y="4544858"/>
            <a:ext cx="1490663" cy="13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/>
          <p:cNvSpPr/>
          <p:nvPr/>
        </p:nvSpPr>
        <p:spPr bwMode="auto">
          <a:xfrm>
            <a:off x="4038600" y="4376802"/>
            <a:ext cx="2438400" cy="1905000"/>
          </a:xfrm>
          <a:prstGeom prst="heart">
            <a:avLst/>
          </a:prstGeom>
          <a:noFill/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105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1" name="AutoShape 9"/>
          <p:cNvSpPr>
            <a:spLocks noChangeArrowheads="1"/>
          </p:cNvSpPr>
          <p:nvPr/>
        </p:nvSpPr>
        <p:spPr bwMode="auto">
          <a:xfrm>
            <a:off x="1668820" y="4546600"/>
            <a:ext cx="3352800" cy="614362"/>
          </a:xfrm>
          <a:prstGeom prst="wedgeEllipseCallout">
            <a:avLst>
              <a:gd name="adj1" fmla="val 31252"/>
              <a:gd name="adj2" fmla="val 1173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>
                <a:latin typeface="Verdana" pitchFamily="34" charset="0"/>
              </a:rPr>
              <a:t>Do you </a:t>
            </a:r>
            <a:r>
              <a:rPr lang="en-US" sz="2000" dirty="0" smtClean="0">
                <a:latin typeface="Verdana" pitchFamily="34" charset="0"/>
              </a:rPr>
              <a:t>mean. </a:t>
            </a:r>
            <a:r>
              <a:rPr lang="en-US" sz="2000" dirty="0">
                <a:latin typeface="Verdana" pitchFamily="34" charset="0"/>
              </a:rPr>
              <a:t>.?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66531"/>
            <a:ext cx="6629400" cy="87646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dirty="0" smtClean="0"/>
              <a:t>Class Exercise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46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Active Listening is a  2  Stage Process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2362200" y="2638425"/>
            <a:ext cx="43434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 dirty="0" smtClean="0">
                <a:latin typeface="Arial" charset="0"/>
              </a:rPr>
              <a:t>Hearing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endParaRPr lang="en-US" sz="1000" dirty="0" smtClean="0">
              <a:latin typeface="Arial" charset="0"/>
            </a:endParaRP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 dirty="0" smtClean="0">
                <a:latin typeface="Arial" charset="0"/>
              </a:rPr>
              <a:t>Understanding</a:t>
            </a:r>
            <a:endParaRPr lang="en-US" sz="2800" dirty="0">
              <a:latin typeface="Arial" charset="0"/>
            </a:endParaRPr>
          </a:p>
        </p:txBody>
      </p:sp>
      <p:pic>
        <p:nvPicPr>
          <p:cNvPr id="110597" name="Picture 5" descr="C:\Program Files\Microsoft Office\Clipart\standard\stddir1\BD0561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0638"/>
            <a:ext cx="2590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8" name="Picture 6" descr="C:\Program Files\Microsoft Office\Clipart\standard\stddir4\PE0236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75" y="2414046"/>
            <a:ext cx="12954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2828499" y="4027487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Try paraphrasing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110602" name="AutoShape 10"/>
          <p:cNvSpPr>
            <a:spLocks noChangeArrowheads="1"/>
          </p:cNvSpPr>
          <p:nvPr/>
        </p:nvSpPr>
        <p:spPr bwMode="auto">
          <a:xfrm>
            <a:off x="538162" y="5086350"/>
            <a:ext cx="2209800" cy="990600"/>
          </a:xfrm>
          <a:prstGeom prst="wedgeEllipseCallout">
            <a:avLst>
              <a:gd name="adj1" fmla="val 70468"/>
              <a:gd name="adj2" fmla="val 1936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 smtClean="0">
                <a:latin typeface="Verdana" pitchFamily="34" charset="0"/>
              </a:rPr>
              <a:t>Are you saying.. </a:t>
            </a:r>
            <a:r>
              <a:rPr lang="en-US" sz="2000" dirty="0">
                <a:latin typeface="Verdana" pitchFamily="34" charset="0"/>
              </a:rPr>
              <a:t>.?</a:t>
            </a:r>
          </a:p>
        </p:txBody>
      </p:sp>
      <p:pic>
        <p:nvPicPr>
          <p:cNvPr id="7172" name="Picture 4" descr="C:\Users\Administrator\AppData\Local\Microsoft\Windows\Temporary Internet Files\Content.IE5\H226DRMW\MC9002219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98" y="3200400"/>
            <a:ext cx="968902" cy="96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 autoUpdateAnimBg="0"/>
      <p:bldP spid="110596" grpId="0" build="p" autoUpdateAnimBg="0" advAuto="0"/>
      <p:bldP spid="110603" grpId="0" autoUpdateAnimBg="0"/>
      <p:bldP spid="110602" grpId="0" animBg="1" autoUpdateAnimBg="0"/>
      <p:bldP spid="1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3624" y="1981200"/>
            <a:ext cx="3810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More than one way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68424" y="2743200"/>
            <a:ext cx="26670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Alternate routes to understanding</a:t>
            </a:r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2152"/>
            <a:ext cx="5334000" cy="855830"/>
          </a:xfrm>
          <a:noFill/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en-US" dirty="0" smtClean="0">
                <a:solidFill>
                  <a:schemeClr val="tx1"/>
                </a:solidFill>
              </a:rPr>
              <a:t>Alternate Approaches </a:t>
            </a:r>
            <a:r>
              <a:rPr lang="en-US" sz="2800" dirty="0" smtClean="0">
                <a:solidFill>
                  <a:schemeClr val="tx1"/>
                </a:solidFill>
              </a:rPr>
              <a:t> Learning  &amp;  Recall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30727" name="Picture 6" descr="C:\Program Files\Microsoft Office\Clipart\standard\stddir3\PE01676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4" y="420420"/>
            <a:ext cx="21336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 descr="C:\Program Files\Microsoft Office\Clipart\corpbas\j007880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4" y="4559300"/>
            <a:ext cx="25908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169024" y="1752600"/>
            <a:ext cx="2209800" cy="4648200"/>
            <a:chOff x="4176" y="1104"/>
            <a:chExt cx="1392" cy="2928"/>
          </a:xfrm>
        </p:grpSpPr>
        <p:sp>
          <p:nvSpPr>
            <p:cNvPr id="30748" name="Line 8"/>
            <p:cNvSpPr>
              <a:spLocks noChangeShapeType="1"/>
            </p:cNvSpPr>
            <p:nvPr/>
          </p:nvSpPr>
          <p:spPr bwMode="auto">
            <a:xfrm>
              <a:off x="4944" y="1200"/>
              <a:ext cx="0" cy="2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9" name="Oval 9"/>
            <p:cNvSpPr>
              <a:spLocks noChangeArrowheads="1"/>
            </p:cNvSpPr>
            <p:nvPr/>
          </p:nvSpPr>
          <p:spPr bwMode="auto">
            <a:xfrm>
              <a:off x="4752" y="1104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A</a:t>
              </a:r>
            </a:p>
          </p:txBody>
        </p:sp>
        <p:sp>
          <p:nvSpPr>
            <p:cNvPr id="30750" name="Oval 10"/>
            <p:cNvSpPr>
              <a:spLocks noChangeArrowheads="1"/>
            </p:cNvSpPr>
            <p:nvPr/>
          </p:nvSpPr>
          <p:spPr bwMode="auto">
            <a:xfrm>
              <a:off x="4368" y="1680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B</a:t>
              </a:r>
            </a:p>
          </p:txBody>
        </p:sp>
        <p:sp>
          <p:nvSpPr>
            <p:cNvPr id="30751" name="Oval 11"/>
            <p:cNvSpPr>
              <a:spLocks noChangeArrowheads="1"/>
            </p:cNvSpPr>
            <p:nvPr/>
          </p:nvSpPr>
          <p:spPr bwMode="auto">
            <a:xfrm>
              <a:off x="5184" y="2208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C</a:t>
              </a:r>
            </a:p>
          </p:txBody>
        </p:sp>
        <p:sp>
          <p:nvSpPr>
            <p:cNvPr id="30752" name="Oval 12"/>
            <p:cNvSpPr>
              <a:spLocks noChangeArrowheads="1"/>
            </p:cNvSpPr>
            <p:nvPr/>
          </p:nvSpPr>
          <p:spPr bwMode="auto">
            <a:xfrm>
              <a:off x="5184" y="2784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D</a:t>
              </a:r>
            </a:p>
          </p:txBody>
        </p:sp>
        <p:sp>
          <p:nvSpPr>
            <p:cNvPr id="30753" name="Oval 13"/>
            <p:cNvSpPr>
              <a:spLocks noChangeArrowheads="1"/>
            </p:cNvSpPr>
            <p:nvPr/>
          </p:nvSpPr>
          <p:spPr bwMode="auto">
            <a:xfrm>
              <a:off x="4176" y="3360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E</a:t>
              </a:r>
            </a:p>
          </p:txBody>
        </p:sp>
        <p:sp>
          <p:nvSpPr>
            <p:cNvPr id="30754" name="Oval 14"/>
            <p:cNvSpPr>
              <a:spLocks noChangeArrowheads="1"/>
            </p:cNvSpPr>
            <p:nvPr/>
          </p:nvSpPr>
          <p:spPr bwMode="auto">
            <a:xfrm>
              <a:off x="4800" y="3648"/>
              <a:ext cx="384" cy="384"/>
            </a:xfrm>
            <a:prstGeom prst="ellipse">
              <a:avLst/>
            </a:prstGeom>
            <a:solidFill>
              <a:srgbClr val="AFCA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F</a:t>
              </a:r>
            </a:p>
          </p:txBody>
        </p:sp>
        <p:sp>
          <p:nvSpPr>
            <p:cNvPr id="30755" name="Line 15"/>
            <p:cNvSpPr>
              <a:spLocks noChangeShapeType="1"/>
            </p:cNvSpPr>
            <p:nvPr/>
          </p:nvSpPr>
          <p:spPr bwMode="auto">
            <a:xfrm flipH="1">
              <a:off x="4608" y="1440"/>
              <a:ext cx="24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6" name="Line 16"/>
            <p:cNvSpPr>
              <a:spLocks noChangeShapeType="1"/>
            </p:cNvSpPr>
            <p:nvPr/>
          </p:nvSpPr>
          <p:spPr bwMode="auto">
            <a:xfrm flipH="1">
              <a:off x="4512" y="3072"/>
              <a:ext cx="672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7" name="Line 17"/>
            <p:cNvSpPr>
              <a:spLocks noChangeShapeType="1"/>
            </p:cNvSpPr>
            <p:nvPr/>
          </p:nvSpPr>
          <p:spPr bwMode="auto">
            <a:xfrm flipH="1" flipV="1">
              <a:off x="4704" y="2016"/>
              <a:ext cx="48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8" name="Line 18"/>
            <p:cNvSpPr>
              <a:spLocks noChangeShapeType="1"/>
            </p:cNvSpPr>
            <p:nvPr/>
          </p:nvSpPr>
          <p:spPr bwMode="auto">
            <a:xfrm flipH="1">
              <a:off x="5376" y="2592"/>
              <a:ext cx="0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59" name="Line 19"/>
            <p:cNvSpPr>
              <a:spLocks noChangeShapeType="1"/>
            </p:cNvSpPr>
            <p:nvPr/>
          </p:nvSpPr>
          <p:spPr bwMode="auto">
            <a:xfrm flipH="1" flipV="1">
              <a:off x="4560" y="364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47194" y="1814698"/>
            <a:ext cx="3200400" cy="4572000"/>
            <a:chOff x="2736" y="1152"/>
            <a:chExt cx="2016" cy="2880"/>
          </a:xfrm>
        </p:grpSpPr>
        <p:sp>
          <p:nvSpPr>
            <p:cNvPr id="30733" name="Oval 21"/>
            <p:cNvSpPr>
              <a:spLocks noChangeArrowheads="1"/>
            </p:cNvSpPr>
            <p:nvPr/>
          </p:nvSpPr>
          <p:spPr bwMode="auto">
            <a:xfrm>
              <a:off x="3552" y="1152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1</a:t>
              </a:r>
            </a:p>
          </p:txBody>
        </p:sp>
        <p:sp>
          <p:nvSpPr>
            <p:cNvPr id="30734" name="Oval 22"/>
            <p:cNvSpPr>
              <a:spLocks noChangeArrowheads="1"/>
            </p:cNvSpPr>
            <p:nvPr/>
          </p:nvSpPr>
          <p:spPr bwMode="auto">
            <a:xfrm>
              <a:off x="2872" y="1344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2</a:t>
              </a:r>
            </a:p>
          </p:txBody>
        </p:sp>
        <p:sp>
          <p:nvSpPr>
            <p:cNvPr id="30735" name="Oval 23"/>
            <p:cNvSpPr>
              <a:spLocks noChangeArrowheads="1"/>
            </p:cNvSpPr>
            <p:nvPr/>
          </p:nvSpPr>
          <p:spPr bwMode="auto">
            <a:xfrm>
              <a:off x="2895" y="1848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3</a:t>
              </a:r>
            </a:p>
          </p:txBody>
        </p:sp>
        <p:sp>
          <p:nvSpPr>
            <p:cNvPr id="30736" name="Oval 24"/>
            <p:cNvSpPr>
              <a:spLocks noChangeArrowheads="1"/>
            </p:cNvSpPr>
            <p:nvPr/>
          </p:nvSpPr>
          <p:spPr bwMode="auto">
            <a:xfrm>
              <a:off x="3120" y="2592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4</a:t>
              </a:r>
            </a:p>
          </p:txBody>
        </p:sp>
        <p:sp>
          <p:nvSpPr>
            <p:cNvPr id="30737" name="Oval 25"/>
            <p:cNvSpPr>
              <a:spLocks noChangeArrowheads="1"/>
            </p:cNvSpPr>
            <p:nvPr/>
          </p:nvSpPr>
          <p:spPr bwMode="auto">
            <a:xfrm>
              <a:off x="3648" y="2976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5</a:t>
              </a:r>
            </a:p>
          </p:txBody>
        </p:sp>
        <p:sp>
          <p:nvSpPr>
            <p:cNvPr id="30738" name="Oval 26"/>
            <p:cNvSpPr>
              <a:spLocks noChangeArrowheads="1"/>
            </p:cNvSpPr>
            <p:nvPr/>
          </p:nvSpPr>
          <p:spPr bwMode="auto">
            <a:xfrm>
              <a:off x="2736" y="3264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6</a:t>
              </a:r>
            </a:p>
          </p:txBody>
        </p:sp>
        <p:sp>
          <p:nvSpPr>
            <p:cNvPr id="30739" name="Oval 27"/>
            <p:cNvSpPr>
              <a:spLocks noChangeArrowheads="1"/>
            </p:cNvSpPr>
            <p:nvPr/>
          </p:nvSpPr>
          <p:spPr bwMode="auto">
            <a:xfrm>
              <a:off x="3408" y="3696"/>
              <a:ext cx="336" cy="336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rgbClr val="AFCA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800" dirty="0">
                  <a:latin typeface="Arial" charset="0"/>
                </a:rPr>
                <a:t>7</a:t>
              </a:r>
            </a:p>
          </p:txBody>
        </p:sp>
        <p:sp>
          <p:nvSpPr>
            <p:cNvPr id="30740" name="Line 28"/>
            <p:cNvSpPr>
              <a:spLocks noChangeShapeType="1"/>
            </p:cNvSpPr>
            <p:nvPr/>
          </p:nvSpPr>
          <p:spPr bwMode="auto">
            <a:xfrm flipH="1">
              <a:off x="3888" y="1296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1" name="Line 29"/>
            <p:cNvSpPr>
              <a:spLocks noChangeShapeType="1"/>
            </p:cNvSpPr>
            <p:nvPr/>
          </p:nvSpPr>
          <p:spPr bwMode="auto">
            <a:xfrm flipH="1">
              <a:off x="3744" y="3888"/>
              <a:ext cx="10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2" name="Line 30"/>
            <p:cNvSpPr>
              <a:spLocks noChangeShapeType="1"/>
            </p:cNvSpPr>
            <p:nvPr/>
          </p:nvSpPr>
          <p:spPr bwMode="auto">
            <a:xfrm flipH="1">
              <a:off x="3208" y="1392"/>
              <a:ext cx="392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3" name="Line 31"/>
            <p:cNvSpPr>
              <a:spLocks noChangeShapeType="1"/>
            </p:cNvSpPr>
            <p:nvPr/>
          </p:nvSpPr>
          <p:spPr bwMode="auto">
            <a:xfrm flipH="1" flipV="1">
              <a:off x="3063" y="1680"/>
              <a:ext cx="16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4" name="Line 32"/>
            <p:cNvSpPr>
              <a:spLocks noChangeShapeType="1"/>
            </p:cNvSpPr>
            <p:nvPr/>
          </p:nvSpPr>
          <p:spPr bwMode="auto">
            <a:xfrm>
              <a:off x="3120" y="2217"/>
              <a:ext cx="96" cy="3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5" name="Line 33"/>
            <p:cNvSpPr>
              <a:spLocks noChangeShapeType="1"/>
            </p:cNvSpPr>
            <p:nvPr/>
          </p:nvSpPr>
          <p:spPr bwMode="auto">
            <a:xfrm flipH="1" flipV="1">
              <a:off x="3360" y="2880"/>
              <a:ext cx="33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6" name="Line 34"/>
            <p:cNvSpPr>
              <a:spLocks noChangeShapeType="1"/>
            </p:cNvSpPr>
            <p:nvPr/>
          </p:nvSpPr>
          <p:spPr bwMode="auto">
            <a:xfrm flipH="1">
              <a:off x="3024" y="3216"/>
              <a:ext cx="62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47" name="Line 35"/>
            <p:cNvSpPr>
              <a:spLocks noChangeShapeType="1"/>
            </p:cNvSpPr>
            <p:nvPr/>
          </p:nvSpPr>
          <p:spPr bwMode="auto">
            <a:xfrm flipH="1" flipV="1">
              <a:off x="2976" y="3552"/>
              <a:ext cx="432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54" name="Freeform 38"/>
          <p:cNvSpPr>
            <a:spLocks/>
          </p:cNvSpPr>
          <p:nvPr/>
        </p:nvSpPr>
        <p:spPr bwMode="auto">
          <a:xfrm>
            <a:off x="2325687" y="1530350"/>
            <a:ext cx="4473575" cy="4891088"/>
          </a:xfrm>
          <a:custGeom>
            <a:avLst/>
            <a:gdLst>
              <a:gd name="T0" fmla="*/ 1942 w 2818"/>
              <a:gd name="T1" fmla="*/ 54 h 3081"/>
              <a:gd name="T2" fmla="*/ 951 w 2818"/>
              <a:gd name="T3" fmla="*/ 14 h 3081"/>
              <a:gd name="T4" fmla="*/ 804 w 2818"/>
              <a:gd name="T5" fmla="*/ 54 h 3081"/>
              <a:gd name="T6" fmla="*/ 683 w 2818"/>
              <a:gd name="T7" fmla="*/ 108 h 3081"/>
              <a:gd name="T8" fmla="*/ 495 w 2818"/>
              <a:gd name="T9" fmla="*/ 282 h 3081"/>
              <a:gd name="T10" fmla="*/ 455 w 2818"/>
              <a:gd name="T11" fmla="*/ 402 h 3081"/>
              <a:gd name="T12" fmla="*/ 522 w 2818"/>
              <a:gd name="T13" fmla="*/ 831 h 3081"/>
              <a:gd name="T14" fmla="*/ 643 w 2818"/>
              <a:gd name="T15" fmla="*/ 1005 h 3081"/>
              <a:gd name="T16" fmla="*/ 857 w 2818"/>
              <a:gd name="T17" fmla="*/ 1233 h 3081"/>
              <a:gd name="T18" fmla="*/ 1071 w 2818"/>
              <a:gd name="T19" fmla="*/ 1327 h 3081"/>
              <a:gd name="T20" fmla="*/ 1299 w 2818"/>
              <a:gd name="T21" fmla="*/ 1420 h 3081"/>
              <a:gd name="T22" fmla="*/ 1848 w 2818"/>
              <a:gd name="T23" fmla="*/ 1380 h 3081"/>
              <a:gd name="T24" fmla="*/ 2103 w 2818"/>
              <a:gd name="T25" fmla="*/ 1152 h 3081"/>
              <a:gd name="T26" fmla="*/ 2036 w 2818"/>
              <a:gd name="T27" fmla="*/ 818 h 3081"/>
              <a:gd name="T28" fmla="*/ 1862 w 2818"/>
              <a:gd name="T29" fmla="*/ 643 h 3081"/>
              <a:gd name="T30" fmla="*/ 1205 w 2818"/>
              <a:gd name="T31" fmla="*/ 429 h 3081"/>
              <a:gd name="T32" fmla="*/ 536 w 2818"/>
              <a:gd name="T33" fmla="*/ 469 h 3081"/>
              <a:gd name="T34" fmla="*/ 281 w 2818"/>
              <a:gd name="T35" fmla="*/ 617 h 3081"/>
              <a:gd name="T36" fmla="*/ 120 w 2818"/>
              <a:gd name="T37" fmla="*/ 751 h 3081"/>
              <a:gd name="T38" fmla="*/ 53 w 2818"/>
              <a:gd name="T39" fmla="*/ 871 h 3081"/>
              <a:gd name="T40" fmla="*/ 0 w 2818"/>
              <a:gd name="T41" fmla="*/ 1085 h 3081"/>
              <a:gd name="T42" fmla="*/ 147 w 2818"/>
              <a:gd name="T43" fmla="*/ 1501 h 3081"/>
              <a:gd name="T44" fmla="*/ 254 w 2818"/>
              <a:gd name="T45" fmla="*/ 1621 h 3081"/>
              <a:gd name="T46" fmla="*/ 643 w 2818"/>
              <a:gd name="T47" fmla="*/ 1822 h 3081"/>
              <a:gd name="T48" fmla="*/ 1004 w 2818"/>
              <a:gd name="T49" fmla="*/ 1943 h 3081"/>
              <a:gd name="T50" fmla="*/ 1473 w 2818"/>
              <a:gd name="T51" fmla="*/ 1943 h 3081"/>
              <a:gd name="T52" fmla="*/ 1741 w 2818"/>
              <a:gd name="T53" fmla="*/ 1822 h 3081"/>
              <a:gd name="T54" fmla="*/ 1902 w 2818"/>
              <a:gd name="T55" fmla="*/ 1715 h 3081"/>
              <a:gd name="T56" fmla="*/ 2103 w 2818"/>
              <a:gd name="T57" fmla="*/ 1635 h 3081"/>
              <a:gd name="T58" fmla="*/ 2183 w 2818"/>
              <a:gd name="T59" fmla="*/ 1608 h 3081"/>
              <a:gd name="T60" fmla="*/ 2411 w 2818"/>
              <a:gd name="T61" fmla="*/ 1675 h 3081"/>
              <a:gd name="T62" fmla="*/ 2612 w 2818"/>
              <a:gd name="T63" fmla="*/ 1809 h 3081"/>
              <a:gd name="T64" fmla="*/ 2706 w 2818"/>
              <a:gd name="T65" fmla="*/ 1983 h 3081"/>
              <a:gd name="T66" fmla="*/ 2773 w 2818"/>
              <a:gd name="T67" fmla="*/ 2104 h 3081"/>
              <a:gd name="T68" fmla="*/ 2692 w 2818"/>
              <a:gd name="T69" fmla="*/ 2706 h 3081"/>
              <a:gd name="T70" fmla="*/ 2398 w 2818"/>
              <a:gd name="T71" fmla="*/ 2747 h 3081"/>
              <a:gd name="T72" fmla="*/ 2197 w 2818"/>
              <a:gd name="T73" fmla="*/ 2626 h 3081"/>
              <a:gd name="T74" fmla="*/ 2103 w 2818"/>
              <a:gd name="T75" fmla="*/ 2572 h 3081"/>
              <a:gd name="T76" fmla="*/ 1942 w 2818"/>
              <a:gd name="T77" fmla="*/ 2559 h 3081"/>
              <a:gd name="T78" fmla="*/ 2036 w 2818"/>
              <a:gd name="T79" fmla="*/ 2760 h 3081"/>
              <a:gd name="T80" fmla="*/ 2451 w 2818"/>
              <a:gd name="T81" fmla="*/ 3081 h 30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818"/>
              <a:gd name="T124" fmla="*/ 0 h 3081"/>
              <a:gd name="T125" fmla="*/ 2818 w 2818"/>
              <a:gd name="T126" fmla="*/ 3081 h 30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818" h="3081">
                <a:moveTo>
                  <a:pt x="2532" y="228"/>
                </a:moveTo>
                <a:cubicBezTo>
                  <a:pt x="2340" y="167"/>
                  <a:pt x="2143" y="81"/>
                  <a:pt x="1942" y="54"/>
                </a:cubicBezTo>
                <a:cubicBezTo>
                  <a:pt x="1721" y="24"/>
                  <a:pt x="1509" y="11"/>
                  <a:pt x="1286" y="0"/>
                </a:cubicBezTo>
                <a:cubicBezTo>
                  <a:pt x="1174" y="5"/>
                  <a:pt x="1063" y="7"/>
                  <a:pt x="951" y="14"/>
                </a:cubicBezTo>
                <a:cubicBezTo>
                  <a:pt x="928" y="16"/>
                  <a:pt x="906" y="21"/>
                  <a:pt x="884" y="27"/>
                </a:cubicBezTo>
                <a:cubicBezTo>
                  <a:pt x="857" y="34"/>
                  <a:pt x="804" y="54"/>
                  <a:pt x="804" y="54"/>
                </a:cubicBezTo>
                <a:cubicBezTo>
                  <a:pt x="790" y="63"/>
                  <a:pt x="778" y="74"/>
                  <a:pt x="763" y="81"/>
                </a:cubicBezTo>
                <a:cubicBezTo>
                  <a:pt x="737" y="92"/>
                  <a:pt x="706" y="92"/>
                  <a:pt x="683" y="108"/>
                </a:cubicBezTo>
                <a:cubicBezTo>
                  <a:pt x="656" y="126"/>
                  <a:pt x="630" y="143"/>
                  <a:pt x="603" y="161"/>
                </a:cubicBezTo>
                <a:cubicBezTo>
                  <a:pt x="559" y="190"/>
                  <a:pt x="532" y="245"/>
                  <a:pt x="495" y="282"/>
                </a:cubicBezTo>
                <a:cubicBezTo>
                  <a:pt x="486" y="309"/>
                  <a:pt x="478" y="335"/>
                  <a:pt x="469" y="362"/>
                </a:cubicBezTo>
                <a:cubicBezTo>
                  <a:pt x="465" y="375"/>
                  <a:pt x="455" y="402"/>
                  <a:pt x="455" y="402"/>
                </a:cubicBezTo>
                <a:cubicBezTo>
                  <a:pt x="465" y="568"/>
                  <a:pt x="462" y="629"/>
                  <a:pt x="509" y="764"/>
                </a:cubicBezTo>
                <a:cubicBezTo>
                  <a:pt x="517" y="785"/>
                  <a:pt x="512" y="811"/>
                  <a:pt x="522" y="831"/>
                </a:cubicBezTo>
                <a:cubicBezTo>
                  <a:pt x="530" y="848"/>
                  <a:pt x="549" y="858"/>
                  <a:pt x="562" y="871"/>
                </a:cubicBezTo>
                <a:cubicBezTo>
                  <a:pt x="581" y="924"/>
                  <a:pt x="609" y="960"/>
                  <a:pt x="643" y="1005"/>
                </a:cubicBezTo>
                <a:cubicBezTo>
                  <a:pt x="682" y="1124"/>
                  <a:pt x="702" y="1112"/>
                  <a:pt x="777" y="1166"/>
                </a:cubicBezTo>
                <a:cubicBezTo>
                  <a:pt x="888" y="1245"/>
                  <a:pt x="751" y="1172"/>
                  <a:pt x="857" y="1233"/>
                </a:cubicBezTo>
                <a:cubicBezTo>
                  <a:pt x="888" y="1251"/>
                  <a:pt x="918" y="1272"/>
                  <a:pt x="951" y="1286"/>
                </a:cubicBezTo>
                <a:cubicBezTo>
                  <a:pt x="1120" y="1359"/>
                  <a:pt x="865" y="1224"/>
                  <a:pt x="1071" y="1327"/>
                </a:cubicBezTo>
                <a:cubicBezTo>
                  <a:pt x="1124" y="1353"/>
                  <a:pt x="1175" y="1388"/>
                  <a:pt x="1232" y="1407"/>
                </a:cubicBezTo>
                <a:cubicBezTo>
                  <a:pt x="1254" y="1414"/>
                  <a:pt x="1277" y="1414"/>
                  <a:pt x="1299" y="1420"/>
                </a:cubicBezTo>
                <a:cubicBezTo>
                  <a:pt x="1313" y="1423"/>
                  <a:pt x="1326" y="1429"/>
                  <a:pt x="1339" y="1434"/>
                </a:cubicBezTo>
                <a:cubicBezTo>
                  <a:pt x="1442" y="1430"/>
                  <a:pt x="1713" y="1455"/>
                  <a:pt x="1848" y="1380"/>
                </a:cubicBezTo>
                <a:cubicBezTo>
                  <a:pt x="1911" y="1345"/>
                  <a:pt x="2002" y="1293"/>
                  <a:pt x="2049" y="1233"/>
                </a:cubicBezTo>
                <a:cubicBezTo>
                  <a:pt x="2069" y="1207"/>
                  <a:pt x="2103" y="1152"/>
                  <a:pt x="2103" y="1152"/>
                </a:cubicBezTo>
                <a:cubicBezTo>
                  <a:pt x="2134" y="1060"/>
                  <a:pt x="2152" y="1018"/>
                  <a:pt x="2089" y="925"/>
                </a:cubicBezTo>
                <a:cubicBezTo>
                  <a:pt x="2063" y="792"/>
                  <a:pt x="2100" y="914"/>
                  <a:pt x="2036" y="818"/>
                </a:cubicBezTo>
                <a:cubicBezTo>
                  <a:pt x="1970" y="719"/>
                  <a:pt x="2081" y="836"/>
                  <a:pt x="1996" y="737"/>
                </a:cubicBezTo>
                <a:cubicBezTo>
                  <a:pt x="1951" y="685"/>
                  <a:pt x="1919" y="671"/>
                  <a:pt x="1862" y="643"/>
                </a:cubicBezTo>
                <a:cubicBezTo>
                  <a:pt x="1797" y="610"/>
                  <a:pt x="1746" y="567"/>
                  <a:pt x="1674" y="550"/>
                </a:cubicBezTo>
                <a:cubicBezTo>
                  <a:pt x="1532" y="454"/>
                  <a:pt x="1371" y="442"/>
                  <a:pt x="1205" y="429"/>
                </a:cubicBezTo>
                <a:cubicBezTo>
                  <a:pt x="992" y="388"/>
                  <a:pt x="1113" y="406"/>
                  <a:pt x="670" y="429"/>
                </a:cubicBezTo>
                <a:cubicBezTo>
                  <a:pt x="623" y="431"/>
                  <a:pt x="536" y="469"/>
                  <a:pt x="536" y="469"/>
                </a:cubicBezTo>
                <a:cubicBezTo>
                  <a:pt x="492" y="498"/>
                  <a:pt x="465" y="533"/>
                  <a:pt x="415" y="550"/>
                </a:cubicBezTo>
                <a:cubicBezTo>
                  <a:pt x="338" y="607"/>
                  <a:pt x="382" y="583"/>
                  <a:pt x="281" y="617"/>
                </a:cubicBezTo>
                <a:cubicBezTo>
                  <a:pt x="244" y="629"/>
                  <a:pt x="229" y="660"/>
                  <a:pt x="201" y="684"/>
                </a:cubicBezTo>
                <a:cubicBezTo>
                  <a:pt x="80" y="785"/>
                  <a:pt x="251" y="620"/>
                  <a:pt x="120" y="751"/>
                </a:cubicBezTo>
                <a:cubicBezTo>
                  <a:pt x="116" y="764"/>
                  <a:pt x="114" y="779"/>
                  <a:pt x="107" y="791"/>
                </a:cubicBezTo>
                <a:cubicBezTo>
                  <a:pt x="91" y="819"/>
                  <a:pt x="53" y="871"/>
                  <a:pt x="53" y="871"/>
                </a:cubicBezTo>
                <a:cubicBezTo>
                  <a:pt x="44" y="898"/>
                  <a:pt x="36" y="925"/>
                  <a:pt x="27" y="952"/>
                </a:cubicBezTo>
                <a:cubicBezTo>
                  <a:pt x="13" y="995"/>
                  <a:pt x="0" y="1085"/>
                  <a:pt x="0" y="1085"/>
                </a:cubicBezTo>
                <a:cubicBezTo>
                  <a:pt x="9" y="1200"/>
                  <a:pt x="0" y="1287"/>
                  <a:pt x="80" y="1367"/>
                </a:cubicBezTo>
                <a:cubicBezTo>
                  <a:pt x="94" y="1407"/>
                  <a:pt x="120" y="1469"/>
                  <a:pt x="147" y="1501"/>
                </a:cubicBezTo>
                <a:cubicBezTo>
                  <a:pt x="162" y="1518"/>
                  <a:pt x="186" y="1524"/>
                  <a:pt x="201" y="1541"/>
                </a:cubicBezTo>
                <a:cubicBezTo>
                  <a:pt x="222" y="1565"/>
                  <a:pt x="228" y="1602"/>
                  <a:pt x="254" y="1621"/>
                </a:cubicBezTo>
                <a:cubicBezTo>
                  <a:pt x="332" y="1677"/>
                  <a:pt x="362" y="1689"/>
                  <a:pt x="442" y="1728"/>
                </a:cubicBezTo>
                <a:cubicBezTo>
                  <a:pt x="499" y="1786"/>
                  <a:pt x="569" y="1788"/>
                  <a:pt x="643" y="1822"/>
                </a:cubicBezTo>
                <a:cubicBezTo>
                  <a:pt x="679" y="1839"/>
                  <a:pt x="711" y="1866"/>
                  <a:pt x="750" y="1876"/>
                </a:cubicBezTo>
                <a:cubicBezTo>
                  <a:pt x="835" y="1898"/>
                  <a:pt x="919" y="1921"/>
                  <a:pt x="1004" y="1943"/>
                </a:cubicBezTo>
                <a:cubicBezTo>
                  <a:pt x="1091" y="1965"/>
                  <a:pt x="1183" y="1961"/>
                  <a:pt x="1272" y="1970"/>
                </a:cubicBezTo>
                <a:cubicBezTo>
                  <a:pt x="1328" y="1964"/>
                  <a:pt x="1413" y="1959"/>
                  <a:pt x="1473" y="1943"/>
                </a:cubicBezTo>
                <a:cubicBezTo>
                  <a:pt x="1500" y="1936"/>
                  <a:pt x="1554" y="1916"/>
                  <a:pt x="1554" y="1916"/>
                </a:cubicBezTo>
                <a:cubicBezTo>
                  <a:pt x="1611" y="1877"/>
                  <a:pt x="1679" y="1853"/>
                  <a:pt x="1741" y="1822"/>
                </a:cubicBezTo>
                <a:cubicBezTo>
                  <a:pt x="1924" y="1730"/>
                  <a:pt x="1752" y="1793"/>
                  <a:pt x="1862" y="1755"/>
                </a:cubicBezTo>
                <a:cubicBezTo>
                  <a:pt x="1875" y="1742"/>
                  <a:pt x="1886" y="1724"/>
                  <a:pt x="1902" y="1715"/>
                </a:cubicBezTo>
                <a:cubicBezTo>
                  <a:pt x="1927" y="1701"/>
                  <a:pt x="1959" y="1704"/>
                  <a:pt x="1982" y="1688"/>
                </a:cubicBezTo>
                <a:cubicBezTo>
                  <a:pt x="2047" y="1644"/>
                  <a:pt x="2004" y="1668"/>
                  <a:pt x="2103" y="1635"/>
                </a:cubicBezTo>
                <a:cubicBezTo>
                  <a:pt x="2116" y="1631"/>
                  <a:pt x="2130" y="1626"/>
                  <a:pt x="2143" y="1621"/>
                </a:cubicBezTo>
                <a:cubicBezTo>
                  <a:pt x="2156" y="1617"/>
                  <a:pt x="2183" y="1608"/>
                  <a:pt x="2183" y="1608"/>
                </a:cubicBezTo>
                <a:cubicBezTo>
                  <a:pt x="2232" y="1612"/>
                  <a:pt x="2282" y="1614"/>
                  <a:pt x="2331" y="1621"/>
                </a:cubicBezTo>
                <a:cubicBezTo>
                  <a:pt x="2390" y="1629"/>
                  <a:pt x="2359" y="1641"/>
                  <a:pt x="2411" y="1675"/>
                </a:cubicBezTo>
                <a:cubicBezTo>
                  <a:pt x="2447" y="1699"/>
                  <a:pt x="2504" y="1715"/>
                  <a:pt x="2545" y="1728"/>
                </a:cubicBezTo>
                <a:cubicBezTo>
                  <a:pt x="2573" y="1817"/>
                  <a:pt x="2533" y="1718"/>
                  <a:pt x="2612" y="1809"/>
                </a:cubicBezTo>
                <a:cubicBezTo>
                  <a:pt x="2658" y="1862"/>
                  <a:pt x="2624" y="1853"/>
                  <a:pt x="2652" y="1903"/>
                </a:cubicBezTo>
                <a:cubicBezTo>
                  <a:pt x="2668" y="1931"/>
                  <a:pt x="2706" y="1983"/>
                  <a:pt x="2706" y="1983"/>
                </a:cubicBezTo>
                <a:cubicBezTo>
                  <a:pt x="2710" y="1996"/>
                  <a:pt x="2712" y="2011"/>
                  <a:pt x="2719" y="2023"/>
                </a:cubicBezTo>
                <a:cubicBezTo>
                  <a:pt x="2735" y="2051"/>
                  <a:pt x="2773" y="2104"/>
                  <a:pt x="2773" y="2104"/>
                </a:cubicBezTo>
                <a:cubicBezTo>
                  <a:pt x="2818" y="2241"/>
                  <a:pt x="2797" y="2373"/>
                  <a:pt x="2786" y="2519"/>
                </a:cubicBezTo>
                <a:cubicBezTo>
                  <a:pt x="2780" y="2595"/>
                  <a:pt x="2750" y="2657"/>
                  <a:pt x="2692" y="2706"/>
                </a:cubicBezTo>
                <a:cubicBezTo>
                  <a:pt x="2643" y="2747"/>
                  <a:pt x="2579" y="2758"/>
                  <a:pt x="2518" y="2773"/>
                </a:cubicBezTo>
                <a:cubicBezTo>
                  <a:pt x="2506" y="2771"/>
                  <a:pt x="2415" y="2754"/>
                  <a:pt x="2398" y="2747"/>
                </a:cubicBezTo>
                <a:cubicBezTo>
                  <a:pt x="2378" y="2739"/>
                  <a:pt x="2316" y="2688"/>
                  <a:pt x="2304" y="2680"/>
                </a:cubicBezTo>
                <a:cubicBezTo>
                  <a:pt x="2196" y="2607"/>
                  <a:pt x="2277" y="2660"/>
                  <a:pt x="2197" y="2626"/>
                </a:cubicBezTo>
                <a:cubicBezTo>
                  <a:pt x="2178" y="2618"/>
                  <a:pt x="2160" y="2609"/>
                  <a:pt x="2143" y="2599"/>
                </a:cubicBezTo>
                <a:cubicBezTo>
                  <a:pt x="2129" y="2591"/>
                  <a:pt x="2118" y="2578"/>
                  <a:pt x="2103" y="2572"/>
                </a:cubicBezTo>
                <a:cubicBezTo>
                  <a:pt x="2077" y="2561"/>
                  <a:pt x="2022" y="2546"/>
                  <a:pt x="2022" y="2546"/>
                </a:cubicBezTo>
                <a:cubicBezTo>
                  <a:pt x="1995" y="2550"/>
                  <a:pt x="1955" y="2535"/>
                  <a:pt x="1942" y="2559"/>
                </a:cubicBezTo>
                <a:cubicBezTo>
                  <a:pt x="1927" y="2587"/>
                  <a:pt x="1961" y="2719"/>
                  <a:pt x="1996" y="2747"/>
                </a:cubicBezTo>
                <a:cubicBezTo>
                  <a:pt x="2007" y="2756"/>
                  <a:pt x="2023" y="2756"/>
                  <a:pt x="2036" y="2760"/>
                </a:cubicBezTo>
                <a:cubicBezTo>
                  <a:pt x="2143" y="2832"/>
                  <a:pt x="2273" y="2840"/>
                  <a:pt x="2398" y="2854"/>
                </a:cubicBezTo>
                <a:cubicBezTo>
                  <a:pt x="2452" y="2937"/>
                  <a:pt x="2451" y="2984"/>
                  <a:pt x="2451" y="3081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EDN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54" grpId="0" animBg="1"/>
      <p:bldP spid="43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702496" y="2590800"/>
            <a:ext cx="6400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50800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	20%</a:t>
            </a:r>
            <a:r>
              <a:rPr lang="en-US" sz="2800" dirty="0">
                <a:latin typeface="Arial" charset="0"/>
              </a:rPr>
              <a:t>  of what we  </a:t>
            </a:r>
            <a:r>
              <a:rPr lang="en-US" sz="2800" b="1" dirty="0">
                <a:latin typeface="Arial" charset="0"/>
              </a:rPr>
              <a:t>Hear</a:t>
            </a:r>
          </a:p>
          <a:p>
            <a:pPr algn="l" defTabSz="50800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	30%</a:t>
            </a:r>
            <a:r>
              <a:rPr lang="en-US" sz="2800" dirty="0">
                <a:latin typeface="Arial" charset="0"/>
              </a:rPr>
              <a:t>  of what we  </a:t>
            </a:r>
            <a:r>
              <a:rPr lang="en-US" sz="2800" b="1" dirty="0">
                <a:latin typeface="Arial" charset="0"/>
              </a:rPr>
              <a:t>See</a:t>
            </a:r>
          </a:p>
          <a:p>
            <a:pPr algn="l" defTabSz="508000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	50%</a:t>
            </a:r>
            <a:r>
              <a:rPr lang="en-US" sz="2800" dirty="0">
                <a:latin typeface="Arial" charset="0"/>
              </a:rPr>
              <a:t>  of what we  </a:t>
            </a:r>
            <a:r>
              <a:rPr lang="en-US" sz="2800" b="1" dirty="0">
                <a:latin typeface="Arial" charset="0"/>
              </a:rPr>
              <a:t>See &amp; Hear</a:t>
            </a: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How we Remember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473896" y="16764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>
                <a:latin typeface="Arial" charset="0"/>
              </a:rPr>
              <a:t>We remember </a:t>
            </a:r>
            <a:r>
              <a:rPr lang="en-US" sz="3600" dirty="0">
                <a:latin typeface="Arial" charset="0"/>
              </a:rPr>
              <a:t>approximately</a:t>
            </a:r>
          </a:p>
        </p:txBody>
      </p:sp>
      <p:pic>
        <p:nvPicPr>
          <p:cNvPr id="26632" name="Picture 9" descr="C:\Program Files\Microsoft Office\Clipart\WebArt\WB01620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3962400"/>
            <a:ext cx="468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 descr="C:\Program Files\Microsoft Office\Clipart\WebArt\WB01623_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3352800"/>
            <a:ext cx="468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C:\Program Files\Microsoft Office\Clipart\WebArt\WB01617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4572000"/>
            <a:ext cx="468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C:\Program Files\Microsoft Office\Clipart\WebArt\WB01626_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5257800"/>
            <a:ext cx="468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3" descr="C:\Program Files\Microsoft Office\Clipart\WebArt\WB01629_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96" y="2743200"/>
            <a:ext cx="4683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235896" y="44958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70%</a:t>
            </a:r>
            <a:r>
              <a:rPr lang="en-US" sz="2800" dirty="0">
                <a:latin typeface="Arial" charset="0"/>
              </a:rPr>
              <a:t>  of what we  </a:t>
            </a:r>
            <a:r>
              <a:rPr lang="en-US" sz="2800" b="1" dirty="0">
                <a:latin typeface="Arial" charset="0"/>
              </a:rPr>
              <a:t>Say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(after learning)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235896" y="51816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90%</a:t>
            </a:r>
            <a:r>
              <a:rPr lang="en-US" sz="2800" dirty="0">
                <a:latin typeface="Arial" charset="0"/>
              </a:rPr>
              <a:t>  of what we  </a:t>
            </a:r>
            <a:r>
              <a:rPr lang="en-US" sz="2800" b="1" dirty="0">
                <a:latin typeface="Arial" charset="0"/>
              </a:rPr>
              <a:t>Say &amp; Do</a:t>
            </a:r>
            <a:endParaRPr lang="en-US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4" grpId="0" autoUpdateAnimBg="0"/>
      <p:bldP spid="56335" grpId="0" autoUpdateAnimBg="0"/>
      <p:bldP spid="1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326" y="1295400"/>
            <a:ext cx="7086600" cy="1447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Communication – 4 stage process</a:t>
            </a:r>
            <a:br>
              <a:rPr lang="en-US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charset="0"/>
              </a:rPr>
              <a:t>Introduce, Present, Summarize, Verify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185274" y="2743200"/>
            <a:ext cx="6781800" cy="26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1550" lvl="1" indent="-514350">
              <a:spcBef>
                <a:spcPct val="300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600" dirty="0">
                <a:latin typeface="Arial" charset="0"/>
              </a:rPr>
              <a:t>Tell them what you are going to say,  </a:t>
            </a:r>
          </a:p>
          <a:p>
            <a:pPr marL="971550" lvl="1" indent="-514350">
              <a:spcBef>
                <a:spcPct val="300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600" dirty="0">
                <a:latin typeface="Arial" charset="0"/>
              </a:rPr>
              <a:t>Say it, </a:t>
            </a:r>
          </a:p>
          <a:p>
            <a:pPr marL="971550" lvl="1" indent="-514350">
              <a:spcBef>
                <a:spcPct val="300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600" dirty="0">
                <a:latin typeface="Arial" charset="0"/>
              </a:rPr>
              <a:t>Tell them what you just said, </a:t>
            </a:r>
          </a:p>
          <a:p>
            <a:pPr marL="971550" lvl="1" indent="-514350">
              <a:spcBef>
                <a:spcPct val="300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2600" dirty="0">
                <a:latin typeface="Arial" charset="0"/>
              </a:rPr>
              <a:t>Get them to tell you what they heard.</a:t>
            </a:r>
          </a:p>
          <a:p>
            <a:pPr marL="514350" indent="-514350" algn="l">
              <a:spcBef>
                <a:spcPct val="50000"/>
              </a:spcBef>
              <a:buClr>
                <a:srgbClr val="002060"/>
              </a:buClr>
              <a:buFont typeface="+mj-lt"/>
              <a:buAutoNum type="arabicPeriod"/>
            </a:pPr>
            <a:endParaRPr lang="en-US" sz="2600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91400" y="112643"/>
            <a:ext cx="1596887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Communication</a:t>
            </a:r>
            <a:endParaRPr lang="en-US" sz="1400" b="1" i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599" y="112643"/>
            <a:ext cx="79248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The Rule of 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109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52600" y="762000"/>
            <a:ext cx="5791200" cy="5638800"/>
            <a:chOff x="2971800" y="1828800"/>
            <a:chExt cx="3200400" cy="3200400"/>
          </a:xfrm>
        </p:grpSpPr>
        <p:pic>
          <p:nvPicPr>
            <p:cNvPr id="16" name="Picture 15" descr="C:\Documents and Settings\Administrator\My Documents\My Pictures\USPS_Button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1828800"/>
              <a:ext cx="3200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4114800" y="2057400"/>
              <a:ext cx="838200" cy="457200"/>
            </a:xfrm>
            <a:prstGeom prst="ellipse">
              <a:avLst/>
            </a:prstGeom>
            <a:solidFill>
              <a:srgbClr val="1C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 Box 7"/>
            <p:cNvSpPr txBox="1">
              <a:spLocks noChangeAspect="1" noChangeArrowheads="1"/>
            </p:cNvSpPr>
            <p:nvPr/>
          </p:nvSpPr>
          <p:spPr bwMode="auto">
            <a:xfrm>
              <a:off x="4220737" y="2062976"/>
              <a:ext cx="895193" cy="472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3882" dir="8100000" algn="ctr" rotWithShape="0">
                <a:srgbClr val="000066"/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800" b="1" dirty="0">
                  <a:solidFill>
                    <a:srgbClr val="FFFFFF"/>
                  </a:solidFill>
                  <a:latin typeface="Arial Black" pitchFamily="34" charset="0"/>
                </a:rPr>
                <a:t>Be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52600" y="708370"/>
            <a:ext cx="5791200" cy="5638800"/>
            <a:chOff x="2973514" y="2281007"/>
            <a:chExt cx="3200400" cy="3200400"/>
          </a:xfrm>
        </p:grpSpPr>
        <p:pic>
          <p:nvPicPr>
            <p:cNvPr id="21" name="Picture 20" descr="C:\Documents and Settings\Administrator\My Documents\My Pictures\USPS_Button2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3514" y="2281007"/>
              <a:ext cx="32004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>
              <a:off x="4116514" y="2509607"/>
              <a:ext cx="838200" cy="457200"/>
            </a:xfrm>
            <a:prstGeom prst="ellipse">
              <a:avLst/>
            </a:prstGeom>
            <a:solidFill>
              <a:srgbClr val="1C5B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Text Box 7"/>
            <p:cNvSpPr txBox="1">
              <a:spLocks noChangeAspect="1" noChangeArrowheads="1"/>
            </p:cNvSpPr>
            <p:nvPr/>
          </p:nvSpPr>
          <p:spPr bwMode="auto">
            <a:xfrm>
              <a:off x="4224165" y="2515183"/>
              <a:ext cx="895193" cy="472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53882" dir="8100000" algn="ctr" rotWithShape="0">
                <a:srgbClr val="000066"/>
              </a:out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800" b="1" dirty="0">
                  <a:solidFill>
                    <a:srgbClr val="FFFFFF"/>
                  </a:solidFill>
                  <a:latin typeface="Arial Black" pitchFamily="34" charset="0"/>
                </a:rPr>
                <a:t>Be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686800" y="6550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&gt;&gt;</a:t>
            </a:r>
            <a:endParaRPr lang="en-US" sz="1400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11</a:t>
            </a:fld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37193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#10     Homework  Assignments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6934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Homework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110</a:t>
            </a:fld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00200" y="1339793"/>
            <a:ext cx="72771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Develop </a:t>
            </a:r>
            <a:r>
              <a:rPr lang="en-US" sz="2800" dirty="0"/>
              <a:t>your </a:t>
            </a:r>
            <a:r>
              <a:rPr lang="en-US" sz="2800" dirty="0" smtClean="0"/>
              <a:t>Personal Plan </a:t>
            </a: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Courses &amp; seminars you want to </a:t>
            </a:r>
            <a:r>
              <a:rPr lang="en-US" sz="2400" dirty="0" smtClean="0"/>
              <a:t>take / teach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Skills you have to </a:t>
            </a:r>
            <a:r>
              <a:rPr lang="en-US" sz="2400" dirty="0" smtClean="0"/>
              <a:t>offer &amp; want to learn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Actions needed / Self Performance Evaluation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/>
              <a:t>Reading assignment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Materials on USPS website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‘OT in 3’  Handouts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Exploring assignment – all on the internet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n-US" sz="2400" dirty="0" smtClean="0"/>
              <a:t>USPS website</a:t>
            </a:r>
          </a:p>
          <a:p>
            <a:pPr marL="352425" indent="-352425">
              <a:buFont typeface="Arial" pitchFamily="34" charset="0"/>
              <a:buChar char="•"/>
            </a:pPr>
            <a:r>
              <a:rPr lang="en-US" sz="2400" dirty="0" smtClean="0"/>
              <a:t>SailAngle</a:t>
            </a:r>
          </a:p>
          <a:p>
            <a:endParaRPr lang="en-US" sz="2800" dirty="0" smtClean="0"/>
          </a:p>
        </p:txBody>
      </p:sp>
      <p:pic>
        <p:nvPicPr>
          <p:cNvPr id="10" name="Picture 9" descr="C:\Users\Administrator\AppData\Local\Microsoft\Windows\Temporary Internet Files\Content.IE5\3H1X709K\MC90043266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" y="1553676"/>
            <a:ext cx="1118468" cy="11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2" name="Picture 2" descr="C:\Users\Administrator\AppData\Local\Microsoft\Windows\Temporary Internet Files\Content.IE5\VPT2IB0B\MC9002902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151937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AppData\Local\Microsoft\Windows\Temporary Internet Files\Content.IE5\3SRPZU2E\4cf2bfefd4a930e3ced0fa4b0bc7f7cd[1]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6" y="4876800"/>
            <a:ext cx="1010177" cy="125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uiExpand="1" build="allAtOnce"/>
      <p:bldP spid="11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914400" y="5257800"/>
            <a:ext cx="7696200" cy="914399"/>
          </a:xfrm>
          <a:prstGeom prst="wedgeRoundRectCallout">
            <a:avLst>
              <a:gd name="adj1" fmla="val 49631"/>
              <a:gd name="adj2" fmla="val -1896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ts val="2800"/>
              </a:lnSpc>
            </a:pPr>
            <a:r>
              <a:rPr lang="en-US" sz="2400" dirty="0" smtClean="0"/>
              <a:t>Your </a:t>
            </a:r>
            <a:r>
              <a:rPr lang="en-US" sz="2400" dirty="0"/>
              <a:t>candid </a:t>
            </a:r>
            <a:r>
              <a:rPr lang="en-US" sz="2400" dirty="0" smtClean="0"/>
              <a:t>evaluation of </a:t>
            </a:r>
            <a:r>
              <a:rPr lang="en-US" sz="2400" dirty="0"/>
              <a:t>this </a:t>
            </a:r>
            <a:r>
              <a:rPr lang="en-US" sz="2400" dirty="0" smtClean="0"/>
              <a:t>program is appreciated</a:t>
            </a:r>
          </a:p>
          <a:p>
            <a:pPr algn="ctr">
              <a:lnSpc>
                <a:spcPts val="2800"/>
              </a:lnSpc>
            </a:pPr>
            <a:r>
              <a:rPr lang="en-US" sz="2400" dirty="0" smtClean="0"/>
              <a:t>Please </a:t>
            </a:r>
            <a:r>
              <a:rPr lang="en-US" sz="2400" dirty="0"/>
              <a:t>complete the form </a:t>
            </a:r>
            <a:r>
              <a:rPr lang="en-US" sz="2400" dirty="0" smtClean="0"/>
              <a:t>provided and turn it in</a:t>
            </a:r>
            <a:endParaRPr lang="en-US" sz="2400" dirty="0"/>
          </a:p>
          <a:p>
            <a:pPr algn="ctr">
              <a:lnSpc>
                <a:spcPts val="2800"/>
              </a:lnSpc>
            </a:pPr>
            <a:endParaRPr lang="en-US" sz="3600" b="1" u="sng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Evaluation</a:t>
            </a:r>
          </a:p>
        </p:txBody>
      </p:sp>
      <p:pic>
        <p:nvPicPr>
          <p:cNvPr id="1026" name="Picture 2" descr="C:\Users\Administrator\AppData\Local\Microsoft\Windows\Temporary Internet Files\Content.IE5\DMCRSFAM\MC9001052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162415"/>
            <a:ext cx="3276600" cy="37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81800" y="64008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44B6BF-3833-4740-B75C-1E0946F726DB}" type="slidenum">
              <a:rPr lang="en-US" sz="1400">
                <a:latin typeface="+mn-lt"/>
              </a:rPr>
              <a:pPr eaLnBrk="1" hangingPunct="1"/>
              <a:t>111</a:t>
            </a:fld>
            <a:endParaRPr lang="en-US" sz="140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09600" y="4414290"/>
            <a:ext cx="8001000" cy="2062710"/>
          </a:xfrm>
          <a:prstGeom prst="rect">
            <a:avLst/>
          </a:prstGeom>
          <a:solidFill>
            <a:srgbClr val="66CCFF">
              <a:alpha val="4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223" y="24145"/>
            <a:ext cx="7267575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Mission Triangle</a:t>
            </a:r>
            <a:r>
              <a:rPr lang="en-US" dirty="0"/>
              <a:t/>
            </a:r>
            <a:br>
              <a:rPr lang="en-US" dirty="0"/>
            </a:br>
            <a:r>
              <a:rPr lang="en-US" sz="3200" b="1" dirty="0">
                <a:solidFill>
                  <a:srgbClr val="000066"/>
                </a:solidFill>
                <a:latin typeface="Arial" charset="0"/>
              </a:rPr>
              <a:t>Self Education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46482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800" dirty="0"/>
              <a:t>Learning from experienced instructors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400" y="2819400"/>
            <a:ext cx="464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Material continually updated to keep members informed of latest developments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4636" y="4716013"/>
            <a:ext cx="447076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400" dirty="0"/>
              <a:t>Self-study “Learning Guides” are available on a variety of subjects related to boating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12</a:t>
            </a:fld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985586" y="1257281"/>
            <a:ext cx="2249457" cy="3085278"/>
            <a:chOff x="1618219" y="2201072"/>
            <a:chExt cx="1575831" cy="253692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219" y="2201072"/>
              <a:ext cx="1060450" cy="136449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2667090"/>
              <a:ext cx="1066800" cy="137379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343766"/>
              <a:ext cx="1066800" cy="1394234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13752" y="4464712"/>
            <a:ext cx="3596185" cy="1835707"/>
            <a:chOff x="4813752" y="4464712"/>
            <a:chExt cx="3596185" cy="1835707"/>
          </a:xfrm>
        </p:grpSpPr>
        <p:pic>
          <p:nvPicPr>
            <p:cNvPr id="23" name="Picture 22" descr="C:\Users\Administrator\Pictures\Course Covers\Predicted Log.png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6701">
              <a:off x="4813752" y="4597362"/>
              <a:ext cx="1348533" cy="17030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24" name="Picture 23" descr="C:\Users\Administrator\Pictures\Course Covers\Tailering Your Boat - Guide.png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932" y="4464712"/>
              <a:ext cx="1376680" cy="1783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24" descr="C:\Users\Administrator\Pictures\Course Covers\Plotting &amp; Labeling Standards Guide.png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9985">
              <a:off x="6930987" y="4590339"/>
              <a:ext cx="1478950" cy="1683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0" grpId="0"/>
      <p:bldP spid="24581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F:\PS\PS211-NP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2715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6" name="Picture 2" descr="SANY00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7" y="1943100"/>
            <a:ext cx="5842000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558817" y="182563"/>
            <a:ext cx="6019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4000" dirty="0"/>
              <a:t>The</a:t>
            </a:r>
            <a:r>
              <a:rPr lang="en-US" sz="4000" b="1" dirty="0"/>
              <a:t> </a:t>
            </a:r>
            <a:r>
              <a:rPr lang="en-US" sz="4000" dirty="0"/>
              <a:t>Mission Triangle </a:t>
            </a: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</a:rPr>
              <a:t>Civic Service</a:t>
            </a:r>
          </a:p>
        </p:txBody>
      </p:sp>
      <p:pic>
        <p:nvPicPr>
          <p:cNvPr id="154628" name="Picture 4" descr="C:\Documents and Settings\Administrator\My Documents\My Pictures\Boating Safe is no Accid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95" y="1176309"/>
            <a:ext cx="3393279" cy="2992230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13</a:t>
            </a:fld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7" y="1151145"/>
            <a:ext cx="1551351" cy="2160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921649" y="5849454"/>
            <a:ext cx="127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Learning Lamp</a:t>
            </a:r>
            <a:endParaRPr lang="en-US" sz="20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pic>
        <p:nvPicPr>
          <p:cNvPr id="2050" name="Picture 2" descr="C:\Users\Administrator\Pictures\VSC 201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835">
            <a:off x="6260820" y="4148851"/>
            <a:ext cx="2489659" cy="258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C:\Documents and Settings\Administrator\My Documents\My Pictures\C and R D25 Rio Vista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5697"/>
            <a:ext cx="8625385" cy="2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2" name="Picture 2" descr="C:\Documents and Settings\Administrator\My Documents\My Pictures\C and R D25 Rio Vista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70" y="1219200"/>
            <a:ext cx="3490415" cy="26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4" name="Picture 4" descr="C:\Documents and Settings\Administrator\My Documents\My Pictures\C and R D25 Rio Vis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5" y="1219200"/>
            <a:ext cx="373380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7028" y="-40410"/>
            <a:ext cx="54323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The</a:t>
            </a:r>
            <a:r>
              <a:rPr lang="en-US" sz="4000" b="1" dirty="0"/>
              <a:t> </a:t>
            </a:r>
            <a:r>
              <a:rPr lang="en-US" sz="4000" dirty="0"/>
              <a:t>Mission Triangle             </a:t>
            </a:r>
            <a:r>
              <a:rPr lang="en-US" sz="3200" b="1" dirty="0" smtClean="0">
                <a:solidFill>
                  <a:srgbClr val="000066"/>
                </a:solidFill>
              </a:rPr>
              <a:t>Fraternal </a:t>
            </a:r>
            <a:r>
              <a:rPr lang="en-US" sz="3200" b="1" dirty="0">
                <a:solidFill>
                  <a:srgbClr val="000066"/>
                </a:solidFill>
              </a:rPr>
              <a:t>Boating Club</a:t>
            </a:r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124200"/>
            <a:ext cx="3810000" cy="17113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14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5907384"/>
            <a:ext cx="5410200" cy="492443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 District 25 Cruise &amp; Rendezvous</a:t>
            </a:r>
            <a:endParaRPr lang="en-US" sz="2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Membership Is a Privilege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1347012"/>
            <a:ext cx="7696200" cy="5372488"/>
          </a:xfrm>
          <a:ln>
            <a:noFill/>
          </a:ln>
        </p:spPr>
        <p:txBody>
          <a:bodyPr/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sz="2600" dirty="0"/>
              <a:t>Types </a:t>
            </a:r>
            <a:r>
              <a:rPr lang="en-US" sz="2600" dirty="0" smtClean="0"/>
              <a:t>of Membership &amp; Requirements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Active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Willing and able to </a:t>
            </a:r>
            <a:r>
              <a:rPr lang="en-US" sz="2600" dirty="0"/>
              <a:t>contribute </a:t>
            </a:r>
            <a:r>
              <a:rPr lang="en-US" sz="2600" dirty="0" smtClean="0"/>
              <a:t>time, energy                &amp; </a:t>
            </a:r>
            <a:r>
              <a:rPr lang="en-US" sz="2600" dirty="0"/>
              <a:t>skills to </a:t>
            </a:r>
            <a:r>
              <a:rPr lang="en-US" sz="2600" dirty="0" smtClean="0"/>
              <a:t>USPS</a:t>
            </a:r>
            <a:endParaRPr lang="en-US" sz="2600" dirty="0"/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Accepted </a:t>
            </a:r>
            <a:r>
              <a:rPr lang="en-US" sz="2600" dirty="0"/>
              <a:t>by </a:t>
            </a:r>
            <a:r>
              <a:rPr lang="en-US" sz="2600" dirty="0" smtClean="0"/>
              <a:t>Squadron ExCom</a:t>
            </a:r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All </a:t>
            </a:r>
            <a:r>
              <a:rPr lang="en-US" sz="2600" dirty="0"/>
              <a:t>applicable entrance fees &amp; dues </a:t>
            </a:r>
            <a:r>
              <a:rPr lang="en-US" sz="2600" dirty="0" smtClean="0"/>
              <a:t>paid</a:t>
            </a:r>
            <a:endParaRPr lang="en-US" sz="2600" dirty="0"/>
          </a:p>
          <a:p>
            <a:pPr lvl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Granted voting rights - If at </a:t>
            </a:r>
            <a:r>
              <a:rPr lang="en-US" sz="2600" dirty="0"/>
              <a:t>least 18 years of </a:t>
            </a:r>
            <a:r>
              <a:rPr lang="en-US" sz="2600" dirty="0" smtClean="0"/>
              <a:t>age</a:t>
            </a:r>
          </a:p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Sea Scout/Apprentice  (Age 12 – 24)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Honorary – good for one year, ExCom bestowed</a:t>
            </a:r>
          </a:p>
          <a:p>
            <a:pPr eaLnBrk="1" hangingPunct="1">
              <a:lnSpc>
                <a:spcPts val="3200"/>
              </a:lnSpc>
              <a:spcBef>
                <a:spcPts val="0"/>
              </a:spcBef>
            </a:pPr>
            <a:r>
              <a:rPr lang="en-US" sz="2600" dirty="0" smtClean="0"/>
              <a:t>Corporate – limited, approved by BOD only</a:t>
            </a:r>
          </a:p>
          <a:p>
            <a:pPr marL="0" indent="0" eaLnBrk="1" hangingPunct="1">
              <a:lnSpc>
                <a:spcPts val="3200"/>
              </a:lnSpc>
              <a:spcBef>
                <a:spcPts val="0"/>
              </a:spcBef>
              <a:buNone/>
            </a:pPr>
            <a:endParaRPr lang="en-US" sz="26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15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0" name="Picture 3" descr="C:\Users\Administrator\AppData\Local\Microsoft\Windows\Temporary Internet Files\Content.IE5\ZL8BP4U9\MC9000709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6843">
            <a:off x="7455515" y="1374165"/>
            <a:ext cx="1354502" cy="12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- Service </a:t>
            </a:r>
            <a:r>
              <a:rPr lang="en-US" dirty="0"/>
              <a:t>&amp; </a:t>
            </a:r>
            <a:r>
              <a:rPr lang="en-US" dirty="0" smtClean="0"/>
              <a:t>Dues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477000" cy="4876800"/>
          </a:xfrm>
          <a:ln>
            <a:noFill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Service Categories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Senior</a:t>
            </a:r>
            <a:r>
              <a:rPr lang="en-US" sz="2600" dirty="0" smtClean="0"/>
              <a:t> Member – earned 5 merit marks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Life</a:t>
            </a:r>
            <a:r>
              <a:rPr lang="en-US" sz="2600" dirty="0"/>
              <a:t> Member – earned 25 merit marks</a:t>
            </a:r>
          </a:p>
          <a:p>
            <a:pPr>
              <a:lnSpc>
                <a:spcPct val="90000"/>
              </a:lnSpc>
            </a:pPr>
            <a:r>
              <a:rPr lang="en-US" sz="2600" b="1" dirty="0" smtClean="0"/>
              <a:t>GB</a:t>
            </a:r>
            <a:r>
              <a:rPr lang="en-US" sz="2600" dirty="0" smtClean="0"/>
              <a:t> </a:t>
            </a:r>
            <a:r>
              <a:rPr lang="en-US" sz="2600" dirty="0"/>
              <a:t>Member </a:t>
            </a:r>
            <a:r>
              <a:rPr lang="en-US" sz="2600" b="1" dirty="0"/>
              <a:t>Emeritus</a:t>
            </a:r>
            <a:r>
              <a:rPr lang="en-US" sz="2600" dirty="0"/>
              <a:t>                                                  – earned 50 merit </a:t>
            </a:r>
            <a:r>
              <a:rPr lang="en-US" sz="2600" dirty="0" smtClean="0"/>
              <a:t>marks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Dues Categories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600" b="1" dirty="0" smtClean="0"/>
              <a:t>25-Year</a:t>
            </a:r>
            <a:r>
              <a:rPr lang="en-US" sz="2600" dirty="0" smtClean="0"/>
              <a:t> Member – member for 25 years</a:t>
            </a:r>
          </a:p>
          <a:p>
            <a:r>
              <a:rPr lang="en-US" sz="2600" b="1" dirty="0" smtClean="0"/>
              <a:t>Sustaining</a:t>
            </a:r>
            <a:r>
              <a:rPr lang="en-US" sz="2600" dirty="0" smtClean="0"/>
              <a:t> Member – paid a lump </a:t>
            </a:r>
            <a:r>
              <a:rPr lang="en-US" sz="2600" dirty="0"/>
              <a:t>sum equal to 20 times the </a:t>
            </a:r>
            <a:r>
              <a:rPr lang="en-US" sz="2600" dirty="0" smtClean="0"/>
              <a:t>then-current national dues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16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Membership’s Many Benefits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3505200"/>
          </a:xfrm>
        </p:spPr>
        <p:txBody>
          <a:bodyPr/>
          <a:lstStyle/>
          <a:p>
            <a:pPr>
              <a:buNone/>
            </a:pPr>
            <a:r>
              <a:rPr lang="en-US" i="1" u="sng" dirty="0" smtClean="0"/>
              <a:t>Intangible </a:t>
            </a:r>
            <a:r>
              <a:rPr lang="en-US" i="1" u="sng" dirty="0"/>
              <a:t>benefits</a:t>
            </a:r>
            <a:r>
              <a:rPr lang="en-US" sz="2800" dirty="0"/>
              <a:t>: </a:t>
            </a:r>
            <a:r>
              <a:rPr lang="en-US" sz="2600" dirty="0" smtClean="0"/>
              <a:t>(the </a:t>
            </a:r>
            <a:r>
              <a:rPr lang="en-US" sz="2600" dirty="0"/>
              <a:t>most </a:t>
            </a:r>
            <a:r>
              <a:rPr lang="en-US" sz="2600" dirty="0" smtClean="0"/>
              <a:t>important?) </a:t>
            </a:r>
          </a:p>
          <a:p>
            <a:pPr lvl="1"/>
            <a:r>
              <a:rPr lang="en-US" sz="2600" dirty="0" smtClean="0"/>
              <a:t>Knowledge &amp; skills </a:t>
            </a:r>
            <a:r>
              <a:rPr lang="en-US" sz="2600" dirty="0"/>
              <a:t>of </a:t>
            </a:r>
            <a:r>
              <a:rPr lang="en-US" sz="2600" dirty="0" smtClean="0"/>
              <a:t>seamanship, piloting &amp; </a:t>
            </a:r>
            <a:r>
              <a:rPr lang="en-US" sz="2600" dirty="0"/>
              <a:t>navigation, </a:t>
            </a:r>
            <a:endParaRPr lang="en-US" sz="2600" dirty="0" smtClean="0"/>
          </a:p>
          <a:p>
            <a:pPr lvl="1"/>
            <a:r>
              <a:rPr lang="en-US" sz="2600" dirty="0" smtClean="0"/>
              <a:t>Life-long </a:t>
            </a:r>
            <a:r>
              <a:rPr lang="en-US" sz="2600" dirty="0"/>
              <a:t>friendships, </a:t>
            </a:r>
            <a:endParaRPr lang="en-US" sz="2600" dirty="0" smtClean="0"/>
          </a:p>
          <a:p>
            <a:pPr lvl="1"/>
            <a:r>
              <a:rPr lang="en-US" sz="2600" dirty="0" smtClean="0"/>
              <a:t>Self </a:t>
            </a:r>
            <a:r>
              <a:rPr lang="en-US" sz="2600" dirty="0"/>
              <a:t>esteem, </a:t>
            </a:r>
            <a:endParaRPr lang="en-US" sz="2600" dirty="0" smtClean="0"/>
          </a:p>
          <a:p>
            <a:pPr lvl="1"/>
            <a:r>
              <a:rPr lang="en-US" sz="2600" dirty="0" smtClean="0"/>
              <a:t>Developing individual </a:t>
            </a:r>
            <a:r>
              <a:rPr lang="en-US" sz="2600" dirty="0"/>
              <a:t>potential </a:t>
            </a:r>
            <a:endParaRPr lang="en-US" sz="2600" dirty="0" smtClean="0"/>
          </a:p>
          <a:p>
            <a:pPr lvl="1"/>
            <a:r>
              <a:rPr lang="en-US" sz="2600" dirty="0" smtClean="0"/>
              <a:t>…On    and  …On</a:t>
            </a:r>
            <a:endParaRPr lang="en-US" sz="26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17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467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Membership’s Many Benefits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15353"/>
            <a:ext cx="7772400" cy="3823447"/>
          </a:xfrm>
        </p:spPr>
        <p:txBody>
          <a:bodyPr/>
          <a:lstStyle/>
          <a:p>
            <a:pPr>
              <a:buNone/>
            </a:pPr>
            <a:r>
              <a:rPr lang="en-US" sz="2200" dirty="0" smtClean="0"/>
              <a:t> </a:t>
            </a:r>
            <a:r>
              <a:rPr lang="en-US" i="1" u="sng" dirty="0" smtClean="0"/>
              <a:t>Tangible benefits</a:t>
            </a:r>
            <a:r>
              <a:rPr lang="en-US" sz="2400" dirty="0" smtClean="0"/>
              <a:t>: </a:t>
            </a:r>
          </a:p>
          <a:p>
            <a:pPr lvl="1"/>
            <a:r>
              <a:rPr lang="en-US" sz="2600" dirty="0"/>
              <a:t>On-the-water activities,  </a:t>
            </a:r>
          </a:p>
          <a:p>
            <a:pPr lvl="1"/>
            <a:r>
              <a:rPr lang="en-US" sz="2600" dirty="0" smtClean="0"/>
              <a:t>Leadership opportunities &amp; experience, </a:t>
            </a:r>
          </a:p>
          <a:p>
            <a:pPr lvl="1"/>
            <a:r>
              <a:rPr lang="en-US" sz="2600" dirty="0" smtClean="0"/>
              <a:t>Honing your management skill set, </a:t>
            </a:r>
          </a:p>
          <a:p>
            <a:pPr lvl="1"/>
            <a:r>
              <a:rPr lang="en-US" sz="2600" dirty="0" smtClean="0"/>
              <a:t>Discounts,</a:t>
            </a:r>
            <a:r>
              <a:rPr lang="en-US" sz="2600" dirty="0"/>
              <a:t> </a:t>
            </a:r>
            <a:endParaRPr lang="en-US" sz="2600" dirty="0" smtClean="0"/>
          </a:p>
          <a:p>
            <a:pPr lvl="1"/>
            <a:r>
              <a:rPr lang="en-US" sz="2600" dirty="0" smtClean="0"/>
              <a:t>………..this list is really long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18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1754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264">
            <a:off x="7031841" y="1027478"/>
            <a:ext cx="1645778" cy="1272735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12799" y="138112"/>
            <a:ext cx="7467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Some Tangible Benefits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086" y="2274870"/>
            <a:ext cx="6912211" cy="70622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800" i="1" u="sng" dirty="0" smtClean="0"/>
              <a:t>These &amp; more on USPS website</a:t>
            </a:r>
            <a:endParaRPr lang="en-US" sz="24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360">
            <a:off x="134726" y="1428249"/>
            <a:ext cx="2466870" cy="735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326">
            <a:off x="2783533" y="4372954"/>
            <a:ext cx="3727997" cy="652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4305">
            <a:off x="913189" y="2913026"/>
            <a:ext cx="1191205" cy="6862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165">
            <a:off x="7077192" y="2945761"/>
            <a:ext cx="1231181" cy="66095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19</a:t>
            </a:fld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4614">
            <a:off x="955937" y="3935883"/>
            <a:ext cx="1389883" cy="76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604">
            <a:off x="6010458" y="5484440"/>
            <a:ext cx="2721966" cy="688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453">
            <a:off x="623411" y="5512954"/>
            <a:ext cx="2720543" cy="6312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99" y="1220580"/>
            <a:ext cx="2819400" cy="85687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243">
            <a:off x="3794047" y="3266517"/>
            <a:ext cx="1449238" cy="655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364">
            <a:off x="3538136" y="5486400"/>
            <a:ext cx="2067725" cy="55139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85">
            <a:off x="6865709" y="4186902"/>
            <a:ext cx="1585571" cy="61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512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1143000" y="4185557"/>
            <a:ext cx="7008621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2600" b="1" dirty="0">
                <a:latin typeface="+mn-lt"/>
              </a:rPr>
              <a:t>Organizational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600" dirty="0" smtClean="0">
                <a:latin typeface="+mn-lt"/>
              </a:rPr>
              <a:t>Develop </a:t>
            </a:r>
            <a:r>
              <a:rPr lang="en-US" sz="2600" dirty="0">
                <a:latin typeface="+mn-lt"/>
              </a:rPr>
              <a:t>new members by encouraging involvement in USPS activities </a:t>
            </a:r>
            <a:endParaRPr lang="en-US" sz="2600" dirty="0" smtClean="0">
              <a:latin typeface="+mn-lt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600" dirty="0" smtClean="0">
                <a:latin typeface="+mn-lt"/>
              </a:rPr>
              <a:t>Identify </a:t>
            </a:r>
            <a:r>
              <a:rPr lang="en-US" sz="2600" dirty="0">
                <a:latin typeface="+mn-lt"/>
              </a:rPr>
              <a:t>potential </a:t>
            </a:r>
            <a:r>
              <a:rPr lang="en-US" sz="2600" dirty="0" smtClean="0">
                <a:latin typeface="+mn-lt"/>
              </a:rPr>
              <a:t>leaders</a:t>
            </a:r>
            <a:endParaRPr lang="en-US" sz="2600" dirty="0">
              <a:latin typeface="+mn-lt"/>
            </a:endParaRPr>
          </a:p>
        </p:txBody>
      </p:sp>
      <p:sp>
        <p:nvSpPr>
          <p:cNvPr id="5125" name="Text Box 1030"/>
          <p:cNvSpPr txBox="1">
            <a:spLocks noChangeArrowheads="1"/>
          </p:cNvSpPr>
          <p:nvPr/>
        </p:nvSpPr>
        <p:spPr bwMode="auto">
          <a:xfrm>
            <a:off x="1143000" y="1219200"/>
            <a:ext cx="700862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20000"/>
              </a:spcBef>
            </a:pPr>
            <a:r>
              <a:rPr lang="en-US" sz="2600" b="1" dirty="0">
                <a:latin typeface="+mn-lt"/>
              </a:rPr>
              <a:t>Personal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600" dirty="0" smtClean="0">
                <a:latin typeface="+mn-lt"/>
              </a:rPr>
              <a:t>Acquaint new </a:t>
            </a:r>
            <a:r>
              <a:rPr lang="en-US" sz="2600" dirty="0">
                <a:latin typeface="+mn-lt"/>
              </a:rPr>
              <a:t>members </a:t>
            </a:r>
            <a:r>
              <a:rPr lang="en-US" sz="2600" dirty="0" smtClean="0">
                <a:latin typeface="+mn-lt"/>
              </a:rPr>
              <a:t>of USPS to: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Advantages </a:t>
            </a:r>
            <a:r>
              <a:rPr lang="en-US" sz="2600" dirty="0">
                <a:latin typeface="+mn-lt"/>
              </a:rPr>
              <a:t>of membership </a:t>
            </a:r>
            <a:endParaRPr lang="en-US" sz="2600" dirty="0" smtClean="0">
              <a:latin typeface="+mn-lt"/>
            </a:endParaRPr>
          </a:p>
          <a:p>
            <a:pPr>
              <a:lnSpc>
                <a:spcPts val="3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>
                <a:latin typeface="+mn-lt"/>
              </a:rPr>
              <a:t>Opportunities for self through civic </a:t>
            </a:r>
            <a:r>
              <a:rPr lang="en-US" sz="2600" dirty="0">
                <a:latin typeface="+mn-lt"/>
              </a:rPr>
              <a:t>service, self-education </a:t>
            </a:r>
            <a:r>
              <a:rPr lang="en-US" sz="2600" dirty="0" smtClean="0">
                <a:latin typeface="+mn-lt"/>
              </a:rPr>
              <a:t>&amp; fellowship</a:t>
            </a:r>
          </a:p>
          <a:p>
            <a:pPr marL="0" indent="0">
              <a:lnSpc>
                <a:spcPts val="3000"/>
              </a:lnSpc>
              <a:spcBef>
                <a:spcPct val="20000"/>
              </a:spcBef>
            </a:pPr>
            <a:r>
              <a:rPr lang="en-US" sz="2600" dirty="0" smtClean="0">
                <a:latin typeface="+mn-lt"/>
              </a:rPr>
              <a:t>Update seasoned members to the changes</a:t>
            </a:r>
            <a:endParaRPr lang="en-US" sz="2600" dirty="0">
              <a:latin typeface="+mn-lt"/>
            </a:endParaRPr>
          </a:p>
        </p:txBody>
      </p:sp>
      <p:sp>
        <p:nvSpPr>
          <p:cNvPr id="5126" name="Rectangle 1033"/>
          <p:cNvSpPr>
            <a:spLocks noGrp="1" noChangeArrowheads="1"/>
          </p:cNvSpPr>
          <p:nvPr>
            <p:ph type="title"/>
          </p:nvPr>
        </p:nvSpPr>
        <p:spPr>
          <a:xfrm>
            <a:off x="887185" y="154034"/>
            <a:ext cx="7208211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Purpose of OT</a:t>
            </a:r>
          </a:p>
        </p:txBody>
      </p:sp>
      <p:pic>
        <p:nvPicPr>
          <p:cNvPr id="8" name="Picture 6" descr="C:\ccty2000\Triang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43" y="1219200"/>
            <a:ext cx="1451357" cy="12954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82136" y="176544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The Officers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64212"/>
            <a:ext cx="7467600" cy="44227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National, district and squadron</a:t>
            </a:r>
          </a:p>
          <a:p>
            <a:pPr eaLnBrk="1" hangingPunct="1"/>
            <a:r>
              <a:rPr lang="en-US" sz="2800" dirty="0" smtClean="0"/>
              <a:t>Elected or appointed</a:t>
            </a:r>
          </a:p>
          <a:p>
            <a:pPr eaLnBrk="1" hangingPunct="1"/>
            <a:r>
              <a:rPr lang="en-US" sz="2800" dirty="0" smtClean="0"/>
              <a:t>Bridge (only 6)</a:t>
            </a:r>
          </a:p>
          <a:p>
            <a:pPr lvl="1"/>
            <a:r>
              <a:rPr lang="en-US" sz="2600" dirty="0" smtClean="0"/>
              <a:t>Commander  (Cdr) </a:t>
            </a:r>
          </a:p>
          <a:p>
            <a:pPr lvl="1"/>
            <a:r>
              <a:rPr lang="en-US" sz="2600" dirty="0" smtClean="0"/>
              <a:t>Executive Officer    (XO) </a:t>
            </a:r>
          </a:p>
          <a:p>
            <a:pPr lvl="1"/>
            <a:r>
              <a:rPr lang="en-US" sz="2600" dirty="0" smtClean="0"/>
              <a:t>Educational Officer    (SEO) </a:t>
            </a:r>
          </a:p>
          <a:p>
            <a:pPr lvl="1"/>
            <a:r>
              <a:rPr lang="en-US" sz="2600" dirty="0" smtClean="0"/>
              <a:t>Administrative Officer   (AO) </a:t>
            </a:r>
          </a:p>
          <a:p>
            <a:pPr lvl="1"/>
            <a:r>
              <a:rPr lang="en-US" sz="2600" dirty="0" smtClean="0"/>
              <a:t>Secretary   (Secy)  </a:t>
            </a:r>
          </a:p>
          <a:p>
            <a:pPr lvl="1"/>
            <a:r>
              <a:rPr lang="en-US" sz="2600" dirty="0" smtClean="0"/>
              <a:t>Treasurer   (</a:t>
            </a:r>
            <a:r>
              <a:rPr lang="en-US" sz="2600" dirty="0" err="1" smtClean="0"/>
              <a:t>Treas</a:t>
            </a:r>
            <a:r>
              <a:rPr lang="en-US" sz="2600" dirty="0" smtClean="0"/>
              <a:t>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20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76746" y="3552773"/>
            <a:ext cx="410093" cy="2412818"/>
            <a:chOff x="1047403" y="3829396"/>
            <a:chExt cx="410093" cy="2412818"/>
          </a:xfrm>
        </p:grpSpPr>
        <p:sp>
          <p:nvSpPr>
            <p:cNvPr id="2" name="TextBox 1"/>
            <p:cNvSpPr txBox="1"/>
            <p:nvPr/>
          </p:nvSpPr>
          <p:spPr>
            <a:xfrm>
              <a:off x="1051560" y="3829396"/>
              <a:ext cx="381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C00000"/>
                  </a:solidFill>
                </a:rPr>
                <a:t>*</a:t>
              </a:r>
            </a:p>
            <a:p>
              <a:r>
                <a:rPr lang="en-US" sz="6000" dirty="0">
                  <a:solidFill>
                    <a:srgbClr val="C00000"/>
                  </a:solidFill>
                </a:rPr>
                <a:t>*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7403" y="4303222"/>
              <a:ext cx="41009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C00000"/>
                  </a:solidFill>
                </a:rPr>
                <a:t>*</a:t>
              </a:r>
            </a:p>
            <a:p>
              <a:r>
                <a:rPr lang="en-US" sz="6000" dirty="0">
                  <a:solidFill>
                    <a:srgbClr val="C00000"/>
                  </a:solidFill>
                </a:rPr>
                <a:t>*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49602" y="4661934"/>
            <a:ext cx="3676898" cy="1015663"/>
            <a:chOff x="5200402" y="4856137"/>
            <a:chExt cx="3676898" cy="1015663"/>
          </a:xfrm>
        </p:grpSpPr>
        <p:sp>
          <p:nvSpPr>
            <p:cNvPr id="13" name="TextBox 12"/>
            <p:cNvSpPr txBox="1"/>
            <p:nvPr/>
          </p:nvSpPr>
          <p:spPr>
            <a:xfrm>
              <a:off x="5200402" y="4951243"/>
              <a:ext cx="3676898" cy="830997"/>
            </a:xfrm>
            <a:prstGeom prst="rect">
              <a:avLst/>
            </a:prstGeom>
            <a:solidFill>
              <a:srgbClr val="8CB7D8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The assistants are elected as well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4755" y="4856137"/>
              <a:ext cx="381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rgbClr val="C00000"/>
                  </a:solidFill>
                </a:rPr>
                <a:t>*</a:t>
              </a:r>
              <a:endParaRPr lang="en-US" sz="6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86046" y="5771775"/>
            <a:ext cx="7938091" cy="830997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 </a:t>
            </a:r>
          </a:p>
          <a:p>
            <a:r>
              <a:rPr lang="en-US" sz="2400" dirty="0" smtClean="0"/>
              <a:t>OM Chapter 14 has list of common USPS abbreviations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  <p:bldP spid="8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&amp; Committees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3892" y="1295400"/>
            <a:ext cx="6580908" cy="515497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General, Standing  &amp;  Departmental</a:t>
            </a:r>
          </a:p>
          <a:p>
            <a:r>
              <a:rPr lang="en-US" sz="2600" dirty="0"/>
              <a:t>Elected or appointed</a:t>
            </a:r>
          </a:p>
          <a:p>
            <a:pPr eaLnBrk="1" hangingPunct="1"/>
            <a:r>
              <a:rPr lang="en-US" sz="2600" dirty="0" smtClean="0"/>
              <a:t>Chairs &amp; Assistant chairs</a:t>
            </a:r>
          </a:p>
          <a:p>
            <a:pPr eaLnBrk="1" hangingPunct="1"/>
            <a:r>
              <a:rPr lang="en-US" sz="2600" dirty="0" smtClean="0"/>
              <a:t>Committee Chairs are also officers</a:t>
            </a:r>
          </a:p>
          <a:p>
            <a:pPr eaLnBrk="1" hangingPunct="1"/>
            <a:r>
              <a:rPr lang="en-US" sz="2600" dirty="0" smtClean="0"/>
              <a:t>Some committees in Ed </a:t>
            </a:r>
            <a:r>
              <a:rPr lang="en-US" sz="2600" dirty="0" err="1" smtClean="0"/>
              <a:t>Dept</a:t>
            </a:r>
            <a:r>
              <a:rPr lang="en-US" sz="2600" dirty="0" smtClean="0"/>
              <a:t> are known as Local Boards</a:t>
            </a:r>
            <a:endParaRPr lang="en-US" sz="1000" dirty="0"/>
          </a:p>
          <a:p>
            <a:pPr eaLnBrk="1" hangingPunct="1"/>
            <a:r>
              <a:rPr lang="en-US" sz="2600" dirty="0" smtClean="0"/>
              <a:t>Rank is also an indicator of level at which the committee is serving:</a:t>
            </a:r>
          </a:p>
          <a:p>
            <a:pPr lvl="1"/>
            <a:r>
              <a:rPr lang="en-US" sz="2400" dirty="0" smtClean="0"/>
              <a:t>Squadron =  Lt</a:t>
            </a:r>
          </a:p>
          <a:p>
            <a:pPr lvl="1"/>
            <a:r>
              <a:rPr lang="en-US" sz="2400" dirty="0" smtClean="0"/>
              <a:t>District      =  D/Lt</a:t>
            </a:r>
          </a:p>
          <a:p>
            <a:pPr lvl="1"/>
            <a:r>
              <a:rPr lang="en-US" sz="2400" dirty="0" smtClean="0"/>
              <a:t>National    =  R/C  and  Stf/C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21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49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"/>
          <p:cNvSpPr>
            <a:spLocks noGrp="1" noChangeArrowheads="1"/>
          </p:cNvSpPr>
          <p:nvPr>
            <p:ph type="title"/>
          </p:nvPr>
        </p:nvSpPr>
        <p:spPr>
          <a:xfrm>
            <a:off x="378299" y="256605"/>
            <a:ext cx="8162925" cy="641350"/>
          </a:xfrm>
        </p:spPr>
        <p:txBody>
          <a:bodyPr/>
          <a:lstStyle/>
          <a:p>
            <a:pPr eaLnBrk="1" hangingPunct="1"/>
            <a:r>
              <a:rPr lang="en-US" dirty="0" smtClean="0"/>
              <a:t>Merit Marks</a:t>
            </a:r>
          </a:p>
        </p:txBody>
      </p:sp>
      <p:sp>
        <p:nvSpPr>
          <p:cNvPr id="18436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150494" y="1676399"/>
            <a:ext cx="7002906" cy="3876763"/>
          </a:xfrm>
        </p:spPr>
        <p:txBody>
          <a:bodyPr/>
          <a:lstStyle/>
          <a:p>
            <a:pPr eaLnBrk="1" hangingPunct="1"/>
            <a:r>
              <a:rPr lang="en-US" sz="2600" b="0" dirty="0" smtClean="0"/>
              <a:t>For significant service related to achieving the USPS mission </a:t>
            </a:r>
          </a:p>
          <a:p>
            <a:pPr eaLnBrk="1" hangingPunct="1"/>
            <a:r>
              <a:rPr lang="en-US" sz="2600" b="0" dirty="0" smtClean="0"/>
              <a:t>Only 1 MM </a:t>
            </a:r>
            <a:r>
              <a:rPr lang="en-US" sz="2600" dirty="0" smtClean="0"/>
              <a:t>possible </a:t>
            </a:r>
            <a:r>
              <a:rPr lang="en-US" sz="2600" b="0" dirty="0" smtClean="0"/>
              <a:t>in any given year</a:t>
            </a:r>
          </a:p>
          <a:p>
            <a:pPr eaLnBrk="1" hangingPunct="1"/>
            <a:r>
              <a:rPr lang="en-US" sz="2600" b="0" dirty="0" smtClean="0"/>
              <a:t>Rewards of service are limitless, however,  a MM  is the only “paycheck” received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22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35708" y="4419600"/>
            <a:ext cx="2895600" cy="1200329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US" sz="2400" b="1" i="1" dirty="0"/>
              <a:t>It’s vital to submit merit mark hours on a timely basis!</a:t>
            </a:r>
          </a:p>
        </p:txBody>
      </p:sp>
      <p:pic>
        <p:nvPicPr>
          <p:cNvPr id="1029" name="Picture 5" descr="C:\Users\Administrator\AppData\Local\Microsoft\Windows\Temporary Internet Files\Content.IE5\3H1X709K\MC90036058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3276"/>
            <a:ext cx="2819400" cy="17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370298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1   MM Criteria Guidelines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uiExpand="1" build="p"/>
      <p:bldP spid="11" grpId="0"/>
      <p:bldP spid="13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5450"/>
            <a:ext cx="7772400" cy="641350"/>
          </a:xfrm>
        </p:spPr>
        <p:txBody>
          <a:bodyPr/>
          <a:lstStyle/>
          <a:p>
            <a:pPr eaLnBrk="1" hangingPunct="1"/>
            <a:r>
              <a:rPr lang="en-US" smtClean="0"/>
              <a:t>Merit Marks</a:t>
            </a:r>
          </a:p>
        </p:txBody>
      </p:sp>
      <p:pic>
        <p:nvPicPr>
          <p:cNvPr id="19460" name="Picture 4" descr="m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4267"/>
            <a:ext cx="4572000" cy="276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62600" y="4156501"/>
            <a:ext cx="2667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dirty="0"/>
              <a:t>Senior Member </a:t>
            </a:r>
            <a:r>
              <a:rPr lang="en-US" sz="2600" dirty="0" smtClean="0"/>
              <a:t>  5 </a:t>
            </a:r>
            <a:r>
              <a:rPr lang="en-US" sz="2600" dirty="0"/>
              <a:t>merit marks 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257800" y="45720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?_________________?                         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644243" y="5274433"/>
            <a:ext cx="25908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dirty="0"/>
              <a:t>Life Member </a:t>
            </a:r>
            <a:r>
              <a:rPr lang="en-US" sz="2600" dirty="0" smtClean="0"/>
              <a:t>    25 </a:t>
            </a:r>
            <a:r>
              <a:rPr lang="en-US" sz="2600" dirty="0"/>
              <a:t>merit marks 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203209" y="5689932"/>
            <a:ext cx="35916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?_________________?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05" y="3013594"/>
            <a:ext cx="3275162" cy="766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" y="4156501"/>
            <a:ext cx="4142054" cy="802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7" y="5092792"/>
            <a:ext cx="4142054" cy="1079740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23</a:t>
            </a:fld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l fl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l fl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utoUpdateAnimBg="0"/>
      <p:bldP spid="15" grpId="0" autoUpdateAnimBg="0"/>
      <p:bldP spid="16" grpId="0" autoUpdateAnimBg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:\IMAGES\CARTOONS\ADULT\CRTAD47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56" y="2597943"/>
            <a:ext cx="4336813" cy="410051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 bwMode="auto">
          <a:xfrm flipH="1">
            <a:off x="2662459" y="3810000"/>
            <a:ext cx="6311" cy="27046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Recap </a:t>
            </a:r>
            <a:r>
              <a:rPr lang="en-US" dirty="0"/>
              <a:t>– USPS Mission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783272" y="1594831"/>
            <a:ext cx="2068618" cy="1611056"/>
          </a:xfrm>
          <a:prstGeom prst="wedgeRoundRectCallout">
            <a:avLst>
              <a:gd name="adj1" fmla="val 83557"/>
              <a:gd name="adj2" fmla="val 40391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89520" y="3656669"/>
            <a:ext cx="1958847" cy="1766113"/>
            <a:chOff x="3962400" y="4092045"/>
            <a:chExt cx="1447800" cy="1292225"/>
          </a:xfrm>
        </p:grpSpPr>
        <p:sp>
          <p:nvSpPr>
            <p:cNvPr id="2" name="Isosceles Triangle 1"/>
            <p:cNvSpPr/>
            <p:nvPr/>
          </p:nvSpPr>
          <p:spPr bwMode="auto">
            <a:xfrm>
              <a:off x="4191000" y="4191000"/>
              <a:ext cx="990600" cy="838200"/>
            </a:xfrm>
            <a:prstGeom prst="triangle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26" name="Picture 6" descr="C:\ccty2000\Triangl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092045"/>
              <a:ext cx="1447800" cy="129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32590" y="1636227"/>
            <a:ext cx="2019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What are </a:t>
            </a:r>
            <a:r>
              <a:rPr lang="en-US" sz="2400" dirty="0" smtClean="0"/>
              <a:t>the      </a:t>
            </a:r>
            <a:r>
              <a:rPr lang="en-US" sz="2400" dirty="0"/>
              <a:t>3 sides of </a:t>
            </a:r>
            <a:r>
              <a:rPr lang="en-US" sz="2400" dirty="0" smtClean="0"/>
              <a:t>           the </a:t>
            </a:r>
            <a:r>
              <a:rPr lang="en-US" sz="2400" dirty="0"/>
              <a:t>Mission </a:t>
            </a:r>
            <a:r>
              <a:rPr lang="en-US" sz="2400" dirty="0" smtClean="0"/>
              <a:t>triangle? </a:t>
            </a:r>
            <a:endParaRPr lang="en-US" sz="2400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57800" y="1492527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?_________________________?                          </a:t>
            </a:r>
            <a:endParaRPr lang="en-US" b="1" dirty="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5272315" y="2007428"/>
            <a:ext cx="426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smtClean="0"/>
              <a:t>?_________________________?                          </a:t>
            </a:r>
            <a:endParaRPr lang="en-US" b="1" dirty="0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257800" y="2559566"/>
            <a:ext cx="3886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/>
              <a:t>?_________________________?                          </a:t>
            </a:r>
            <a:endParaRPr lang="en-US" b="1" dirty="0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767614" y="1388798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Self Education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5687785" y="1909076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Civic Service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42064" y="2481323"/>
            <a:ext cx="35842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Fraternal Boating </a:t>
            </a:r>
            <a:r>
              <a:rPr lang="en-US" sz="2400" dirty="0" smtClean="0">
                <a:solidFill>
                  <a:srgbClr val="002060"/>
                </a:solidFill>
              </a:rPr>
              <a:t>Club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24</a:t>
            </a:fld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 autoUpdateAnimBg="0"/>
      <p:bldP spid="30729" grpId="0" autoUpdateAnimBg="0"/>
      <p:bldP spid="30730" grpId="0" autoUpdateAnimBg="0"/>
      <p:bldP spid="30731" grpId="0" autoUpdateAnimBg="0"/>
      <p:bldP spid="30732" grpId="0" autoUpdateAnimBg="0"/>
      <p:bldP spid="30733" grpId="0" autoUpdateAnimBg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659" y="1828800"/>
            <a:ext cx="7772400" cy="1470025"/>
          </a:xfrm>
        </p:spPr>
        <p:txBody>
          <a:bodyPr/>
          <a:lstStyle/>
          <a:p>
            <a:r>
              <a:rPr lang="en-US" dirty="0" smtClean="0"/>
              <a:t>United States Power Squadrons</a:t>
            </a:r>
            <a:r>
              <a:rPr lang="en-US" dirty="0"/>
              <a:t> The Organization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17" y="3733800"/>
            <a:ext cx="2919285" cy="2057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25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084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Organizationally</a:t>
            </a:r>
            <a:br>
              <a:rPr lang="en-US" sz="3200" dirty="0" smtClean="0"/>
            </a:br>
            <a:r>
              <a:rPr lang="en-US" dirty="0" smtClean="0"/>
              <a:t>USPS Has 3 Levels</a:t>
            </a:r>
          </a:p>
        </p:txBody>
      </p:sp>
      <p:sp>
        <p:nvSpPr>
          <p:cNvPr id="2048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1295399" y="1676400"/>
            <a:ext cx="6825343" cy="442277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Active Members may serve as elected or appointed officers,  at all three levels of the USPS organization, simultaneously:</a:t>
            </a:r>
          </a:p>
          <a:p>
            <a:pPr marL="736600" lvl="1" indent="-498475" eaLnBrk="1" hangingPunct="1"/>
            <a:r>
              <a:rPr lang="en-US" sz="2600" dirty="0" smtClean="0"/>
              <a:t>Squadron</a:t>
            </a:r>
          </a:p>
          <a:p>
            <a:pPr marL="736600" lvl="1" indent="-498475" eaLnBrk="1" hangingPunct="1"/>
            <a:r>
              <a:rPr lang="en-US" sz="2600" dirty="0" smtClean="0"/>
              <a:t>District</a:t>
            </a:r>
          </a:p>
          <a:p>
            <a:pPr marL="736600" lvl="1" indent="-498475" eaLnBrk="1" hangingPunct="1"/>
            <a:r>
              <a:rPr lang="en-US" sz="2600" dirty="0" smtClean="0"/>
              <a:t>National</a:t>
            </a:r>
          </a:p>
          <a:p>
            <a:pPr marL="0" indent="0" eaLnBrk="1" hangingPunct="1"/>
            <a:endParaRPr lang="en-US" sz="2600" dirty="0" smtClean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26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324600" y="5168538"/>
            <a:ext cx="1567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096000" y="5303520"/>
            <a:ext cx="30697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5181600" y="3809998"/>
            <a:ext cx="2813642" cy="1941271"/>
            <a:chOff x="5181600" y="3809998"/>
            <a:chExt cx="2813642" cy="1941271"/>
          </a:xfrm>
        </p:grpSpPr>
        <p:grpSp>
          <p:nvGrpSpPr>
            <p:cNvPr id="12" name="Group 11"/>
            <p:cNvGrpSpPr/>
            <p:nvPr/>
          </p:nvGrpSpPr>
          <p:grpSpPr>
            <a:xfrm>
              <a:off x="5181600" y="3809998"/>
              <a:ext cx="2813642" cy="1941271"/>
              <a:chOff x="5181600" y="3809998"/>
              <a:chExt cx="2813642" cy="1941271"/>
            </a:xfrm>
          </p:grpSpPr>
          <p:pic>
            <p:nvPicPr>
              <p:cNvPr id="1027" name="Picture 3" descr="C:\Users\Administrator\AppData\Local\Microsoft\Windows\Temporary Internet Files\Content.IE5\HMF1Q0YV\MC900334284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3809998"/>
                <a:ext cx="2813642" cy="1941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Freeform 1"/>
              <p:cNvSpPr/>
              <p:nvPr/>
            </p:nvSpPr>
            <p:spPr bwMode="auto">
              <a:xfrm>
                <a:off x="6726602" y="4821651"/>
                <a:ext cx="82908" cy="45719"/>
              </a:xfrm>
              <a:custGeom>
                <a:avLst/>
                <a:gdLst>
                  <a:gd name="connsiteX0" fmla="*/ 666 w 110090"/>
                  <a:gd name="connsiteY0" fmla="*/ 96 h 44406"/>
                  <a:gd name="connsiteX1" fmla="*/ 32891 w 110090"/>
                  <a:gd name="connsiteY1" fmla="*/ 24265 h 44406"/>
                  <a:gd name="connsiteX2" fmla="*/ 44976 w 110090"/>
                  <a:gd name="connsiteY2" fmla="*/ 28293 h 44406"/>
                  <a:gd name="connsiteX3" fmla="*/ 53032 w 110090"/>
                  <a:gd name="connsiteY3" fmla="*/ 36350 h 44406"/>
                  <a:gd name="connsiteX4" fmla="*/ 85258 w 110090"/>
                  <a:gd name="connsiteY4" fmla="*/ 44406 h 44406"/>
                  <a:gd name="connsiteX5" fmla="*/ 109427 w 110090"/>
                  <a:gd name="connsiteY5" fmla="*/ 40378 h 44406"/>
                  <a:gd name="connsiteX6" fmla="*/ 97342 w 110090"/>
                  <a:gd name="connsiteY6" fmla="*/ 36350 h 44406"/>
                  <a:gd name="connsiteX7" fmla="*/ 81230 w 110090"/>
                  <a:gd name="connsiteY7" fmla="*/ 32322 h 44406"/>
                  <a:gd name="connsiteX8" fmla="*/ 57060 w 110090"/>
                  <a:gd name="connsiteY8" fmla="*/ 24265 h 44406"/>
                  <a:gd name="connsiteX9" fmla="*/ 16778 w 110090"/>
                  <a:gd name="connsiteY9" fmla="*/ 16209 h 44406"/>
                  <a:gd name="connsiteX10" fmla="*/ 666 w 110090"/>
                  <a:gd name="connsiteY10" fmla="*/ 96 h 4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090" h="44406">
                    <a:moveTo>
                      <a:pt x="666" y="96"/>
                    </a:moveTo>
                    <a:cubicBezTo>
                      <a:pt x="3352" y="1439"/>
                      <a:pt x="24341" y="19990"/>
                      <a:pt x="32891" y="24265"/>
                    </a:cubicBezTo>
                    <a:cubicBezTo>
                      <a:pt x="36689" y="26164"/>
                      <a:pt x="40948" y="26950"/>
                      <a:pt x="44976" y="28293"/>
                    </a:cubicBezTo>
                    <a:cubicBezTo>
                      <a:pt x="47661" y="30979"/>
                      <a:pt x="49775" y="34396"/>
                      <a:pt x="53032" y="36350"/>
                    </a:cubicBezTo>
                    <a:cubicBezTo>
                      <a:pt x="59224" y="40065"/>
                      <a:pt x="80928" y="43540"/>
                      <a:pt x="85258" y="44406"/>
                    </a:cubicBezTo>
                    <a:cubicBezTo>
                      <a:pt x="93314" y="43063"/>
                      <a:pt x="102631" y="44908"/>
                      <a:pt x="109427" y="40378"/>
                    </a:cubicBezTo>
                    <a:cubicBezTo>
                      <a:pt x="112960" y="38023"/>
                      <a:pt x="101425" y="37516"/>
                      <a:pt x="97342" y="36350"/>
                    </a:cubicBezTo>
                    <a:cubicBezTo>
                      <a:pt x="92019" y="34829"/>
                      <a:pt x="86532" y="33913"/>
                      <a:pt x="81230" y="32322"/>
                    </a:cubicBezTo>
                    <a:cubicBezTo>
                      <a:pt x="73096" y="29882"/>
                      <a:pt x="65299" y="26325"/>
                      <a:pt x="57060" y="24265"/>
                    </a:cubicBezTo>
                    <a:cubicBezTo>
                      <a:pt x="33024" y="18256"/>
                      <a:pt x="46409" y="21147"/>
                      <a:pt x="16778" y="16209"/>
                    </a:cubicBezTo>
                    <a:cubicBezTo>
                      <a:pt x="3420" y="11756"/>
                      <a:pt x="-2020" y="-1247"/>
                      <a:pt x="666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 rot="1079188">
                <a:off x="7070875" y="4835611"/>
                <a:ext cx="93554" cy="4755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7442420" y="4821651"/>
                <a:ext cx="82908" cy="45719"/>
              </a:xfrm>
              <a:custGeom>
                <a:avLst/>
                <a:gdLst>
                  <a:gd name="connsiteX0" fmla="*/ 666 w 110090"/>
                  <a:gd name="connsiteY0" fmla="*/ 96 h 44406"/>
                  <a:gd name="connsiteX1" fmla="*/ 32891 w 110090"/>
                  <a:gd name="connsiteY1" fmla="*/ 24265 h 44406"/>
                  <a:gd name="connsiteX2" fmla="*/ 44976 w 110090"/>
                  <a:gd name="connsiteY2" fmla="*/ 28293 h 44406"/>
                  <a:gd name="connsiteX3" fmla="*/ 53032 w 110090"/>
                  <a:gd name="connsiteY3" fmla="*/ 36350 h 44406"/>
                  <a:gd name="connsiteX4" fmla="*/ 85258 w 110090"/>
                  <a:gd name="connsiteY4" fmla="*/ 44406 h 44406"/>
                  <a:gd name="connsiteX5" fmla="*/ 109427 w 110090"/>
                  <a:gd name="connsiteY5" fmla="*/ 40378 h 44406"/>
                  <a:gd name="connsiteX6" fmla="*/ 97342 w 110090"/>
                  <a:gd name="connsiteY6" fmla="*/ 36350 h 44406"/>
                  <a:gd name="connsiteX7" fmla="*/ 81230 w 110090"/>
                  <a:gd name="connsiteY7" fmla="*/ 32322 h 44406"/>
                  <a:gd name="connsiteX8" fmla="*/ 57060 w 110090"/>
                  <a:gd name="connsiteY8" fmla="*/ 24265 h 44406"/>
                  <a:gd name="connsiteX9" fmla="*/ 16778 w 110090"/>
                  <a:gd name="connsiteY9" fmla="*/ 16209 h 44406"/>
                  <a:gd name="connsiteX10" fmla="*/ 666 w 110090"/>
                  <a:gd name="connsiteY10" fmla="*/ 96 h 4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090" h="44406">
                    <a:moveTo>
                      <a:pt x="666" y="96"/>
                    </a:moveTo>
                    <a:cubicBezTo>
                      <a:pt x="3352" y="1439"/>
                      <a:pt x="24341" y="19990"/>
                      <a:pt x="32891" y="24265"/>
                    </a:cubicBezTo>
                    <a:cubicBezTo>
                      <a:pt x="36689" y="26164"/>
                      <a:pt x="40948" y="26950"/>
                      <a:pt x="44976" y="28293"/>
                    </a:cubicBezTo>
                    <a:cubicBezTo>
                      <a:pt x="47661" y="30979"/>
                      <a:pt x="49775" y="34396"/>
                      <a:pt x="53032" y="36350"/>
                    </a:cubicBezTo>
                    <a:cubicBezTo>
                      <a:pt x="59224" y="40065"/>
                      <a:pt x="80928" y="43540"/>
                      <a:pt x="85258" y="44406"/>
                    </a:cubicBezTo>
                    <a:cubicBezTo>
                      <a:pt x="93314" y="43063"/>
                      <a:pt x="102631" y="44908"/>
                      <a:pt x="109427" y="40378"/>
                    </a:cubicBezTo>
                    <a:cubicBezTo>
                      <a:pt x="112960" y="38023"/>
                      <a:pt x="101425" y="37516"/>
                      <a:pt x="97342" y="36350"/>
                    </a:cubicBezTo>
                    <a:cubicBezTo>
                      <a:pt x="92019" y="34829"/>
                      <a:pt x="86532" y="33913"/>
                      <a:pt x="81230" y="32322"/>
                    </a:cubicBezTo>
                    <a:cubicBezTo>
                      <a:pt x="73096" y="29882"/>
                      <a:pt x="65299" y="26325"/>
                      <a:pt x="57060" y="24265"/>
                    </a:cubicBezTo>
                    <a:cubicBezTo>
                      <a:pt x="33024" y="18256"/>
                      <a:pt x="46409" y="21147"/>
                      <a:pt x="16778" y="16209"/>
                    </a:cubicBezTo>
                    <a:cubicBezTo>
                      <a:pt x="3420" y="11756"/>
                      <a:pt x="-2020" y="-1247"/>
                      <a:pt x="666" y="9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>
              <a:off x="6096000" y="5168538"/>
              <a:ext cx="3853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863046" y="5303520"/>
              <a:ext cx="5399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370298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2   Reviewing the Ranks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 smtClean="0"/>
              <a:t>Officers                                        </a:t>
            </a:r>
            <a:r>
              <a:rPr lang="en-US" sz="3600" dirty="0" smtClean="0"/>
              <a:t>Reviewing the Ranks</a:t>
            </a:r>
          </a:p>
        </p:txBody>
      </p:sp>
      <p:sp>
        <p:nvSpPr>
          <p:cNvPr id="2150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78486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       </a:t>
            </a:r>
            <a:r>
              <a:rPr lang="en-US" sz="2800" u="sng" dirty="0" smtClean="0"/>
              <a:t>Squadron</a:t>
            </a:r>
            <a:r>
              <a:rPr lang="en-US" sz="2800" dirty="0"/>
              <a:t>	    </a:t>
            </a:r>
            <a:r>
              <a:rPr lang="en-US" sz="2800" u="sng" dirty="0" smtClean="0"/>
              <a:t>District</a:t>
            </a:r>
            <a:r>
              <a:rPr lang="en-US" sz="2800" dirty="0"/>
              <a:t>	</a:t>
            </a:r>
            <a:r>
              <a:rPr lang="en-US" sz="2800" dirty="0" smtClean="0"/>
              <a:t>     </a:t>
            </a:r>
            <a:r>
              <a:rPr lang="en-US" sz="2800" u="sng" dirty="0" smtClean="0"/>
              <a:t>National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000" dirty="0" smtClean="0"/>
              <a:t>Commander</a:t>
            </a:r>
            <a:r>
              <a:rPr lang="en-US" sz="2800" dirty="0"/>
              <a:t>	</a:t>
            </a:r>
            <a:r>
              <a:rPr lang="en-US" sz="2800" dirty="0" smtClean="0"/>
              <a:t>    Cdr</a:t>
            </a:r>
            <a:r>
              <a:rPr lang="en-US" sz="2800" dirty="0"/>
              <a:t>	</a:t>
            </a:r>
            <a:r>
              <a:rPr lang="en-US" sz="2800" dirty="0" smtClean="0"/>
              <a:t>      D/C</a:t>
            </a:r>
            <a:r>
              <a:rPr lang="en-US" sz="2800" dirty="0"/>
              <a:t>		</a:t>
            </a:r>
            <a:r>
              <a:rPr lang="en-US" sz="2800" dirty="0" smtClean="0"/>
              <a:t>C/C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/>
              <a:t>Department 	</a:t>
            </a: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800" dirty="0" smtClean="0"/>
              <a:t>Lt/C</a:t>
            </a:r>
            <a:r>
              <a:rPr lang="en-US" sz="2800" dirty="0"/>
              <a:t>	</a:t>
            </a:r>
            <a:r>
              <a:rPr lang="en-US" sz="2800" dirty="0" smtClean="0"/>
              <a:t>     D/Lt/C</a:t>
            </a:r>
            <a:r>
              <a:rPr lang="en-US" sz="2800" dirty="0"/>
              <a:t>		</a:t>
            </a:r>
            <a:r>
              <a:rPr lang="en-US" sz="2800" dirty="0" smtClean="0"/>
              <a:t>V/C</a:t>
            </a:r>
            <a:endParaRPr lang="en-US" sz="2800" dirty="0"/>
          </a:p>
          <a:p>
            <a:pPr marL="0" indent="0">
              <a:buNone/>
            </a:pPr>
            <a:r>
              <a:rPr lang="en-US" sz="2000" dirty="0" smtClean="0"/>
              <a:t>Assistant </a:t>
            </a:r>
            <a:r>
              <a:rPr lang="en-US" sz="2800" dirty="0"/>
              <a:t>	</a:t>
            </a:r>
            <a:r>
              <a:rPr lang="en-US" sz="2800" dirty="0" smtClean="0"/>
              <a:t>  1st/Lt</a:t>
            </a:r>
            <a:r>
              <a:rPr lang="en-US" sz="2800" dirty="0"/>
              <a:t>	 </a:t>
            </a:r>
            <a:r>
              <a:rPr lang="en-US" sz="2800" dirty="0" smtClean="0"/>
              <a:t>   D/1st/Lt</a:t>
            </a:r>
            <a:r>
              <a:rPr lang="en-US" sz="2800" dirty="0"/>
              <a:t>		</a:t>
            </a:r>
            <a:r>
              <a:rPr lang="en-US" sz="2800" dirty="0" smtClean="0"/>
              <a:t>R/C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000" dirty="0"/>
              <a:t>Chairman</a:t>
            </a:r>
            <a:r>
              <a:rPr lang="en-US" sz="2800" dirty="0"/>
              <a:t>	</a:t>
            </a:r>
            <a:r>
              <a:rPr lang="en-US" sz="2800" dirty="0" smtClean="0"/>
              <a:t>      Lt</a:t>
            </a:r>
            <a:r>
              <a:rPr lang="en-US" sz="2800" dirty="0"/>
              <a:t>	 </a:t>
            </a:r>
            <a:r>
              <a:rPr lang="en-US" sz="2800" dirty="0" smtClean="0"/>
              <a:t>               D/Lt</a:t>
            </a:r>
            <a:r>
              <a:rPr lang="en-US" sz="2800" dirty="0"/>
              <a:t>		</a:t>
            </a:r>
            <a:r>
              <a:rPr lang="en-US" sz="2800" dirty="0" smtClean="0"/>
              <a:t>R/C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000" dirty="0" err="1"/>
              <a:t>Asst</a:t>
            </a:r>
            <a:r>
              <a:rPr lang="en-US" sz="2000" dirty="0"/>
              <a:t> Chairman</a:t>
            </a:r>
            <a:r>
              <a:rPr lang="en-US" sz="2800" dirty="0"/>
              <a:t>	</a:t>
            </a:r>
            <a:r>
              <a:rPr lang="en-US" sz="2800" dirty="0" smtClean="0"/>
              <a:t>    -----</a:t>
            </a:r>
            <a:r>
              <a:rPr lang="en-US" sz="2800" dirty="0"/>
              <a:t>	 </a:t>
            </a:r>
            <a:r>
              <a:rPr lang="en-US" sz="2800" dirty="0" smtClean="0"/>
              <a:t>     -------</a:t>
            </a:r>
            <a:r>
              <a:rPr lang="en-US" sz="2800" dirty="0"/>
              <a:t>	</a:t>
            </a:r>
            <a:r>
              <a:rPr lang="en-US" sz="2800" dirty="0" smtClean="0"/>
              <a:t>	Stf/C</a:t>
            </a:r>
            <a:endParaRPr 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27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09600" y="29718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60763" y="3481252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60763" y="39624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47700" y="44196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09600" y="25146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47700" y="4876800"/>
            <a:ext cx="784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02954" y="5181600"/>
            <a:ext cx="7855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Except for </a:t>
            </a:r>
            <a:r>
              <a:rPr lang="en-US" sz="2800" dirty="0" smtClean="0"/>
              <a:t>P/C/C</a:t>
            </a:r>
            <a:endParaRPr lang="en-US" sz="2800" dirty="0"/>
          </a:p>
          <a:p>
            <a:pPr algn="ctr"/>
            <a:r>
              <a:rPr lang="en-US" sz="2800" dirty="0" smtClean="0"/>
              <a:t>Using highest active rank is always correct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576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3465"/>
            <a:ext cx="6177643" cy="112573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/>
              <a:t>Ruling Body</a:t>
            </a:r>
            <a:br>
              <a:rPr lang="en-US" dirty="0"/>
            </a:br>
            <a:r>
              <a:rPr lang="en-US" dirty="0"/>
              <a:t>Squadron </a:t>
            </a:r>
            <a:r>
              <a:rPr lang="en-US" dirty="0" smtClean="0"/>
              <a:t>Membership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356021" cy="3962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u="sng" dirty="0" smtClean="0"/>
              <a:t>We the members</a:t>
            </a:r>
            <a:r>
              <a:rPr lang="en-US" sz="26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Decide the dues &amp; fees to be assessed on ourselves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Adopt rules &amp; bylaws to govern ourselves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Adopt budget &amp; charge officers to live within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Elect </a:t>
            </a:r>
            <a:r>
              <a:rPr lang="en-US" sz="2600" dirty="0"/>
              <a:t>our officers &amp; some committees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28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6287" y="4724400"/>
            <a:ext cx="4022591" cy="1200329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i="1" dirty="0"/>
              <a:t>Most work is done through committees: elected and appointed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30296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Members Responsibilities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  <p:bldP spid="10" grpId="0"/>
      <p:bldP spid="11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6418106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3     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Squadron 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Chart</a:t>
            </a:r>
            <a:endParaRPr lang="en-US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7" y="1073329"/>
            <a:ext cx="8329115" cy="5283502"/>
          </a:xfrm>
          <a:prstGeom prst="rect">
            <a:avLst/>
          </a:prstGeom>
        </p:spPr>
      </p:pic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1" y="0"/>
            <a:ext cx="7772400" cy="936541"/>
          </a:xfrm>
        </p:spPr>
        <p:txBody>
          <a:bodyPr/>
          <a:lstStyle/>
          <a:p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(Typical</a:t>
            </a: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b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/>
              <a:t>Squadron Organization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750437" y="858694"/>
            <a:ext cx="1797051" cy="669926"/>
            <a:chOff x="4306" y="737"/>
            <a:chExt cx="1132" cy="422"/>
          </a:xfrm>
        </p:grpSpPr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4306" y="737"/>
              <a:ext cx="1132" cy="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4320" y="746"/>
              <a:ext cx="1104" cy="413"/>
              <a:chOff x="4320" y="698"/>
              <a:chExt cx="1104" cy="413"/>
            </a:xfrm>
          </p:grpSpPr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4320" y="698"/>
                <a:ext cx="1104" cy="1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 b="1" dirty="0"/>
                  <a:t>District Executive Officer</a:t>
                </a: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V="1">
                <a:off x="4500" y="864"/>
                <a:ext cx="60" cy="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472767" y="1233121"/>
            <a:ext cx="1327422" cy="58595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016623" y="2070807"/>
            <a:ext cx="5453222" cy="392333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751208" y="2068693"/>
            <a:ext cx="945931" cy="381000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32684" y="2062124"/>
            <a:ext cx="932793" cy="381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5285312" y="1340029"/>
            <a:ext cx="923263" cy="381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7539679" y="3802117"/>
            <a:ext cx="932793" cy="381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751208" y="2602093"/>
            <a:ext cx="945931" cy="381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751207" y="2994386"/>
            <a:ext cx="945931" cy="381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751208" y="3375386"/>
            <a:ext cx="945931" cy="38100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29</a:t>
            </a:fld>
            <a:endParaRPr lang="en-US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7547488" y="4335254"/>
            <a:ext cx="932793" cy="381000"/>
          </a:xfrm>
          <a:prstGeom prst="rect">
            <a:avLst/>
          </a:prstGeom>
          <a:solidFill>
            <a:srgbClr val="FFFFFF"/>
          </a:solidFill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700" dirty="0" smtClean="0"/>
              <a:t>Past </a:t>
            </a:r>
          </a:p>
          <a:p>
            <a:pPr algn="ctr"/>
            <a:r>
              <a:rPr lang="en-US" sz="700" dirty="0" smtClean="0"/>
              <a:t>Commander</a:t>
            </a:r>
            <a:endParaRPr lang="en-US" sz="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76898"/>
            <a:ext cx="719137" cy="21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4" grpId="0" animBg="1"/>
      <p:bldP spid="13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03489" y="66675"/>
            <a:ext cx="7884074" cy="1190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Time Commitment &amp; Expectations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573" y="1447800"/>
            <a:ext cx="7162800" cy="4245931"/>
          </a:xfrm>
        </p:spPr>
        <p:txBody>
          <a:bodyPr/>
          <a:lstStyle/>
          <a:p>
            <a:r>
              <a:rPr lang="en-US" sz="2600" dirty="0" smtClean="0"/>
              <a:t>Seminar attendance - takes 3 hours</a:t>
            </a:r>
          </a:p>
          <a:p>
            <a:r>
              <a:rPr lang="en-US" sz="2600" dirty="0" smtClean="0"/>
              <a:t>Tailored for presentation at: </a:t>
            </a:r>
          </a:p>
          <a:p>
            <a:pPr lvl="1"/>
            <a:r>
              <a:rPr lang="en-US" sz="2600" dirty="0" smtClean="0"/>
              <a:t>GB meetings</a:t>
            </a:r>
          </a:p>
          <a:p>
            <a:pPr lvl="1"/>
            <a:r>
              <a:rPr lang="en-US" sz="2600" dirty="0" smtClean="0"/>
              <a:t>District Conferences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r>
              <a:rPr lang="en-US" sz="2600" dirty="0" smtClean="0"/>
              <a:t>Time to actually learn material ? </a:t>
            </a:r>
          </a:p>
          <a:p>
            <a:pPr lvl="1"/>
            <a:r>
              <a:rPr lang="en-US" sz="2600" dirty="0" smtClean="0"/>
              <a:t>Way longer</a:t>
            </a:r>
          </a:p>
          <a:p>
            <a:pPr lvl="1"/>
            <a:r>
              <a:rPr lang="en-US" sz="2600" dirty="0" smtClean="0"/>
              <a:t>Up to YOU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pic>
        <p:nvPicPr>
          <p:cNvPr id="1026" name="Picture 2" descr="C:\Users\Administrator\AppData\Local\Microsoft\Windows\Temporary Internet Files\Content.IE5\DMCRSFAM\MC900208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06" y="3733799"/>
            <a:ext cx="2869194" cy="24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464"/>
            <a:ext cx="8162925" cy="119062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 smtClean="0"/>
              <a:t>Executive Committee              </a:t>
            </a:r>
            <a:r>
              <a:rPr lang="en-US" sz="3200" dirty="0" smtClean="0"/>
              <a:t>Elected by Membership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467600" cy="430773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/>
              <a:t>Policy – Management – Finances </a:t>
            </a:r>
          </a:p>
          <a:p>
            <a:pPr marL="0" indent="0" eaLnBrk="1" hangingPunct="1">
              <a:buNone/>
            </a:pPr>
            <a:endParaRPr lang="en-US" sz="800" dirty="0" smtClean="0"/>
          </a:p>
          <a:p>
            <a:pPr eaLnBrk="1" hangingPunct="1"/>
            <a:r>
              <a:rPr lang="en-US" sz="2800" dirty="0" smtClean="0"/>
              <a:t>ExCom</a:t>
            </a:r>
            <a:endParaRPr lang="en-US" sz="2600" dirty="0" smtClean="0"/>
          </a:p>
          <a:p>
            <a:pPr lvl="1"/>
            <a:r>
              <a:rPr lang="en-US" sz="2600" dirty="0" smtClean="0"/>
              <a:t>Process applications for membership, </a:t>
            </a:r>
          </a:p>
          <a:p>
            <a:pPr lvl="1"/>
            <a:r>
              <a:rPr lang="en-US" sz="2600" dirty="0" smtClean="0"/>
              <a:t>Approves budget to be submitted to membership for adoption</a:t>
            </a:r>
          </a:p>
          <a:p>
            <a:pPr lvl="1"/>
            <a:r>
              <a:rPr lang="en-US" sz="2600" dirty="0" smtClean="0"/>
              <a:t>Approves Educational schedule - times &amp; places for courses, seminars, programs on advice of SEO 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30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Administrator\AppData\Local\Microsoft\Windows\Temporary Internet Files\Content.IE5\DMCRSFAM\MC900104706[1].wmf"/>
          <p:cNvPicPr>
            <a:picLocks noChangeAspect="1" noChangeArrowheads="1"/>
          </p:cNvPicPr>
          <p:nvPr/>
        </p:nvPicPr>
        <p:blipFill>
          <a:blip r:embed="rId3" cstate="print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62" y="4773705"/>
            <a:ext cx="1818742" cy="12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Local\Microsoft\Windows\Temporary Internet Files\Content.IE5\H0G7JTYI\ClipArt-VoteButto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057"/>
            <a:ext cx="955014" cy="9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300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464"/>
            <a:ext cx="8162925" cy="119062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 smtClean="0"/>
              <a:t>Executive Committee              </a:t>
            </a:r>
            <a:r>
              <a:rPr lang="en-US" sz="3200" dirty="0" smtClean="0"/>
              <a:t>Reports to Membership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7467600" cy="483627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ExCom</a:t>
            </a:r>
            <a:endParaRPr lang="en-US" sz="2600" dirty="0" smtClean="0"/>
          </a:p>
          <a:p>
            <a:r>
              <a:rPr lang="en-US" sz="2600" dirty="0" smtClean="0"/>
              <a:t>Designates depositories for                                squadron funds</a:t>
            </a:r>
          </a:p>
          <a:p>
            <a:pPr marL="866775" lvl="1" indent="-409575"/>
            <a:r>
              <a:rPr lang="en-US" sz="2600" dirty="0" smtClean="0"/>
              <a:t>on advice </a:t>
            </a:r>
            <a:r>
              <a:rPr lang="en-US" sz="2600" dirty="0"/>
              <a:t>of Treasurer </a:t>
            </a:r>
            <a:endParaRPr lang="en-US" sz="2600" dirty="0" smtClean="0"/>
          </a:p>
          <a:p>
            <a:pPr marL="342900" lvl="1" indent="-342900">
              <a:buClr>
                <a:srgbClr val="000066"/>
              </a:buClr>
              <a:buSzPct val="120000"/>
              <a:buFont typeface="Arial" charset="0"/>
              <a:buChar char="•"/>
            </a:pPr>
            <a:r>
              <a:rPr lang="en-US" sz="2600" dirty="0" smtClean="0"/>
              <a:t>Makes appointments to </a:t>
            </a:r>
            <a:r>
              <a:rPr lang="en-US" sz="2600" dirty="0"/>
              <a:t>Standing </a:t>
            </a:r>
            <a:r>
              <a:rPr lang="en-US" sz="2600" dirty="0" smtClean="0"/>
              <a:t>Committees</a:t>
            </a:r>
          </a:p>
          <a:p>
            <a:pPr marL="857250" lvl="2" indent="-400050">
              <a:buClr>
                <a:schemeClr val="bg1">
                  <a:lumMod val="60000"/>
                  <a:lumOff val="40000"/>
                </a:schemeClr>
              </a:buClr>
              <a:buSzPct val="85000"/>
            </a:pPr>
            <a:r>
              <a:rPr lang="en-US" sz="2600" dirty="0" smtClean="0"/>
              <a:t>advises Cdr on other appointments</a:t>
            </a:r>
            <a:endParaRPr lang="en-US" sz="2600" dirty="0"/>
          </a:p>
          <a:p>
            <a:pPr eaLnBrk="1" hangingPunct="1"/>
            <a:r>
              <a:rPr lang="en-US" sz="2600" dirty="0" smtClean="0"/>
              <a:t>Hears reports of Committees</a:t>
            </a:r>
          </a:p>
          <a:p>
            <a:pPr eaLnBrk="1" hangingPunct="1"/>
            <a:r>
              <a:rPr lang="en-US" sz="2600" dirty="0" smtClean="0"/>
              <a:t>Enforces the authority given it by the bylaws</a:t>
            </a:r>
          </a:p>
          <a:p>
            <a:pPr eaLnBrk="1" hangingPunct="1"/>
            <a:r>
              <a:rPr lang="en-US" sz="2600" dirty="0" smtClean="0"/>
              <a:t>Institutes disciplinary proceedings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31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dministrator\AppData\Local\Microsoft\Windows\Temporary Internet Files\Content.IE5\205LFQFR\MC90043385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80" y="16002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AppData\Local\Microsoft\Windows\Temporary Internet Files\Content.IE5\H0G7JTYI\ClipArt-VoteButto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057"/>
            <a:ext cx="955014" cy="9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166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76" y="6396335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3a      4 Required Actions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32</a:t>
            </a:fld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Only 4 Actions  -  HAVE to Do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365738" y="798453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Extracted from 2012 quote from then C/C </a:t>
            </a:r>
            <a:r>
              <a:rPr lang="en-US" sz="2000" dirty="0"/>
              <a:t>John Alter, </a:t>
            </a:r>
            <a:r>
              <a:rPr lang="en-US" sz="2000" dirty="0" smtClean="0"/>
              <a:t>SN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43253"/>
              </p:ext>
            </p:extLst>
          </p:nvPr>
        </p:nvGraphicFramePr>
        <p:xfrm>
          <a:off x="614362" y="1287779"/>
          <a:ext cx="8453438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" name="Worksheet" r:id="rId5" imgW="9178614" imgH="5460521" progId="Excel.Sheet.12">
                  <p:embed/>
                </p:oleObj>
              </mc:Choice>
              <mc:Fallback>
                <p:oleObj name="Worksheet" r:id="rId5" imgW="9178614" imgH="54605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362" y="1287779"/>
                        <a:ext cx="8453438" cy="503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82910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464"/>
            <a:ext cx="8162925" cy="119062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 smtClean="0"/>
              <a:t>General Committees               </a:t>
            </a:r>
            <a:r>
              <a:rPr lang="en-US" sz="3200" dirty="0" smtClean="0"/>
              <a:t>Report to Membership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943" y="1752600"/>
            <a:ext cx="6400800" cy="4288536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General committees - Elected</a:t>
            </a:r>
          </a:p>
          <a:p>
            <a:pPr lvl="1" eaLnBrk="1" hangingPunct="1"/>
            <a:r>
              <a:rPr lang="en-US" dirty="0" smtClean="0"/>
              <a:t>Auditing</a:t>
            </a:r>
          </a:p>
          <a:p>
            <a:pPr lvl="1" eaLnBrk="1" hangingPunct="1"/>
            <a:r>
              <a:rPr lang="en-US" dirty="0" smtClean="0"/>
              <a:t>Nominating</a:t>
            </a:r>
          </a:p>
          <a:p>
            <a:pPr lvl="1" eaLnBrk="1" hangingPunct="1"/>
            <a:r>
              <a:rPr lang="en-US" dirty="0" smtClean="0"/>
              <a:t>Rules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33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Administrator\AppData\Local\Microsoft\Windows\Temporary Internet Files\Content.IE5\5ILZA8LF\MP900384874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46" y="2286000"/>
            <a:ext cx="21452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AppData\Local\Microsoft\Windows\Temporary Internet Files\Content.IE5\H0G7JTYI\ClipArt-VoteButton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057"/>
            <a:ext cx="955014" cy="94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1999" y="4734560"/>
            <a:ext cx="7691121" cy="830997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     Find </a:t>
            </a:r>
            <a:r>
              <a:rPr lang="en-US" sz="2400" dirty="0" smtClean="0"/>
              <a:t>these committees in  Model bylaws</a:t>
            </a:r>
            <a:r>
              <a:rPr lang="en-US" sz="2400" dirty="0"/>
              <a:t>, </a:t>
            </a:r>
            <a:r>
              <a:rPr lang="en-US" sz="2400" dirty="0" smtClean="0"/>
              <a:t>OM,                  Job Descriptions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1999" y="5771775"/>
            <a:ext cx="7691121" cy="830997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    </a:t>
            </a:r>
            <a:r>
              <a:rPr lang="en-US" sz="2400" b="1" dirty="0" smtClean="0"/>
              <a:t> Find  </a:t>
            </a:r>
            <a:r>
              <a:rPr lang="en-US" sz="2400" dirty="0" smtClean="0"/>
              <a:t>Nominating </a:t>
            </a:r>
            <a:r>
              <a:rPr lang="en-US" sz="2400" dirty="0"/>
              <a:t>Committee Seminar </a:t>
            </a:r>
            <a:r>
              <a:rPr lang="en-US" sz="2400" dirty="0" smtClean="0"/>
              <a:t>                     on  LDCom website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1404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2"/>
      <p:bldP spid="10" grpId="0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3464"/>
            <a:ext cx="8162925" cy="1190625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dirty="0" smtClean="0"/>
              <a:t>Standing Committees                    </a:t>
            </a:r>
            <a:r>
              <a:rPr lang="en-US" sz="3200" dirty="0" smtClean="0"/>
              <a:t>Report to ExCom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921" y="1676400"/>
            <a:ext cx="6934200" cy="44227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Standing committees - Appointed</a:t>
            </a:r>
          </a:p>
          <a:p>
            <a:pPr lvl="1" eaLnBrk="1" hangingPunct="1"/>
            <a:r>
              <a:rPr lang="en-US" sz="2600" dirty="0" smtClean="0"/>
              <a:t>Budget &amp; Finance</a:t>
            </a:r>
          </a:p>
          <a:p>
            <a:pPr lvl="1" eaLnBrk="1" hangingPunct="1"/>
            <a:r>
              <a:rPr lang="en-US" sz="2600" dirty="0" smtClean="0"/>
              <a:t>Housing</a:t>
            </a:r>
          </a:p>
          <a:p>
            <a:pPr lvl="1" eaLnBrk="1" hangingPunct="1"/>
            <a:r>
              <a:rPr lang="en-US" sz="2600" dirty="0" smtClean="0"/>
              <a:t>Law officer</a:t>
            </a:r>
          </a:p>
          <a:p>
            <a:pPr lvl="1" eaLnBrk="1" hangingPunct="1"/>
            <a:r>
              <a:rPr lang="en-US" sz="2600" dirty="0" smtClean="0"/>
              <a:t>Planning</a:t>
            </a:r>
          </a:p>
          <a:p>
            <a:pPr lvl="1" eaLnBrk="1" hangingPunct="1"/>
            <a:r>
              <a:rPr lang="en-US" sz="2600" dirty="0" smtClean="0"/>
              <a:t>Personnel</a:t>
            </a:r>
          </a:p>
          <a:p>
            <a:pPr lvl="1" eaLnBrk="1" hangingPunct="1"/>
            <a:r>
              <a:rPr lang="en-US" sz="2600" dirty="0" smtClean="0"/>
              <a:t>Property </a:t>
            </a:r>
          </a:p>
          <a:p>
            <a:pPr lvl="1" eaLnBrk="1" hangingPunct="1"/>
            <a:r>
              <a:rPr lang="en-US" sz="2600" dirty="0" smtClean="0"/>
              <a:t>Supply officer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2" name="Right Brace 1"/>
          <p:cNvSpPr/>
          <p:nvPr/>
        </p:nvSpPr>
        <p:spPr bwMode="auto">
          <a:xfrm>
            <a:off x="4267200" y="4525024"/>
            <a:ext cx="457200" cy="869936"/>
          </a:xfrm>
          <a:prstGeom prst="rightBrace">
            <a:avLst>
              <a:gd name="adj1" fmla="val 26108"/>
              <a:gd name="adj2" fmla="val 510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34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1" y="4159294"/>
            <a:ext cx="3505200" cy="1569660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some Squadrons  these 2 committees are </a:t>
            </a:r>
            <a:r>
              <a:rPr lang="en-US" sz="2400" dirty="0"/>
              <a:t>departmental within the Treasurer’s Department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5795599"/>
            <a:ext cx="8316686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Find </a:t>
            </a:r>
            <a:r>
              <a:rPr lang="en-US" sz="2400" dirty="0" smtClean="0"/>
              <a:t>in  </a:t>
            </a:r>
            <a:r>
              <a:rPr lang="en-US" sz="2400" dirty="0"/>
              <a:t>Bylaws, OM, </a:t>
            </a:r>
            <a:r>
              <a:rPr lang="en-US" sz="2400" dirty="0" smtClean="0"/>
              <a:t> Job Descriptions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/>
      <p:bldP spid="2" grpId="0" animBg="1"/>
      <p:bldP spid="10" grpId="0"/>
      <p:bldP spid="11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8009" y="4720683"/>
            <a:ext cx="6195133" cy="460917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8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143000" y="2109158"/>
            <a:ext cx="6977744" cy="429164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Ranking officer of squadron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Responsible for its growth &amp; vitality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 voting member of all committees </a:t>
            </a:r>
          </a:p>
          <a:p>
            <a:pPr lvl="1">
              <a:lnSpc>
                <a:spcPct val="90000"/>
              </a:lnSpc>
            </a:pPr>
            <a:r>
              <a:rPr lang="en-US" sz="2600" i="1" dirty="0" smtClean="0"/>
              <a:t>except</a:t>
            </a:r>
            <a:r>
              <a:rPr lang="en-US" sz="2600" dirty="0" smtClean="0"/>
              <a:t> </a:t>
            </a:r>
            <a:r>
              <a:rPr lang="en-US" sz="2600" i="1" dirty="0" smtClean="0"/>
              <a:t>Auditing, Nominating &amp; Rules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Appoints chairs to appointive committees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Submits Merit Mark recommendations</a:t>
            </a:r>
          </a:p>
          <a:p>
            <a:pPr lvl="1">
              <a:lnSpc>
                <a:spcPct val="90000"/>
              </a:lnSpc>
            </a:pPr>
            <a:r>
              <a:rPr lang="en-US" sz="2600" i="1" dirty="0" smtClean="0"/>
              <a:t>1 of the 4  required ‘HAVE to do’  actions</a:t>
            </a:r>
            <a:endParaRPr lang="en-US" sz="2600" i="1" dirty="0"/>
          </a:p>
        </p:txBody>
      </p:sp>
      <p:sp>
        <p:nvSpPr>
          <p:cNvPr id="26627" name="Rectangle 18"/>
          <p:cNvSpPr>
            <a:spLocks noGrp="1" noChangeArrowheads="1"/>
          </p:cNvSpPr>
          <p:nvPr>
            <p:ph type="title"/>
          </p:nvPr>
        </p:nvSpPr>
        <p:spPr>
          <a:xfrm>
            <a:off x="495300" y="123465"/>
            <a:ext cx="77724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Bridge Officers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8199" y="1364469"/>
            <a:ext cx="417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Commander (Cdr):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6615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35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0245" y="2110314"/>
            <a:ext cx="1500996" cy="1417890"/>
            <a:chOff x="7370245" y="2110314"/>
            <a:chExt cx="1500996" cy="141789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7370245" y="2110314"/>
              <a:ext cx="1500996" cy="141789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6" descr="C:\Users\Dysart\AppData\Local\Microsoft\Windows\Temporary Internet Files\Content.IE5\HP52WO7J\MP900448284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419" y="2110314"/>
              <a:ext cx="1488965" cy="102656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483846" y="3114136"/>
              <a:ext cx="12788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FF"/>
                  </a:solidFill>
                </a:rPr>
                <a:t>Top  Dog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628" grpId="0" uiExpand="1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8"/>
          <p:cNvSpPr>
            <a:spLocks noGrp="1" noChangeArrowheads="1"/>
          </p:cNvSpPr>
          <p:nvPr>
            <p:ph type="title"/>
          </p:nvPr>
        </p:nvSpPr>
        <p:spPr>
          <a:xfrm>
            <a:off x="495300" y="123465"/>
            <a:ext cx="7772400" cy="990600"/>
          </a:xfrm>
        </p:spPr>
        <p:txBody>
          <a:bodyPr/>
          <a:lstStyle/>
          <a:p>
            <a:r>
              <a:rPr lang="en-US" sz="3600" dirty="0"/>
              <a:t>Bridge Officers</a:t>
            </a:r>
            <a:endParaRPr lang="en-US" sz="3600" dirty="0" smtClean="0"/>
          </a:p>
        </p:txBody>
      </p:sp>
      <p:sp>
        <p:nvSpPr>
          <p:cNvPr id="26628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040202" y="2109158"/>
            <a:ext cx="7728241" cy="429164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Delegates tasks &amp; authorities as </a:t>
            </a:r>
            <a:r>
              <a:rPr lang="en-US" sz="2600" dirty="0" smtClean="0"/>
              <a:t>appropriate </a:t>
            </a:r>
          </a:p>
          <a:p>
            <a:pPr marL="752475" lvl="1" indent="-352425">
              <a:lnSpc>
                <a:spcPct val="90000"/>
              </a:lnSpc>
            </a:pPr>
            <a:r>
              <a:rPr lang="en-US" sz="2600" dirty="0" smtClean="0"/>
              <a:t>Trains / develops </a:t>
            </a:r>
            <a:r>
              <a:rPr lang="en-US" sz="2600" dirty="0"/>
              <a:t>future officers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Presides at all squadron </a:t>
            </a:r>
            <a:r>
              <a:rPr lang="en-US" sz="2600" dirty="0"/>
              <a:t>meetings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General membership &amp; ExCom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Voting Member:</a:t>
            </a:r>
          </a:p>
          <a:p>
            <a:pPr marL="792163" lvl="1" indent="-334963">
              <a:lnSpc>
                <a:spcPct val="90000"/>
              </a:lnSpc>
            </a:pPr>
            <a:r>
              <a:rPr lang="en-US" sz="2600" dirty="0" smtClean="0"/>
              <a:t>National meetings (GB &amp; AM)   &amp;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District meetings (Council &amp; Conference)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Appoints </a:t>
            </a:r>
            <a:r>
              <a:rPr lang="en-US" sz="2600" dirty="0" smtClean="0"/>
              <a:t>voting delegates </a:t>
            </a:r>
            <a:r>
              <a:rPr lang="en-US" sz="2600" dirty="0"/>
              <a:t>to Conferences &amp; GBs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364469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Commander (Cdr):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6615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36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291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53200"/>
            <a:ext cx="609600" cy="304800"/>
          </a:xfrm>
          <a:prstGeom prst="rect">
            <a:avLst/>
          </a:prstGeom>
        </p:spPr>
        <p:txBody>
          <a:bodyPr/>
          <a:lstStyle/>
          <a:p>
            <a:fld id="{F2BB4332-C9C4-4999-BB45-E4F99B4F6A9A}" type="slidenum">
              <a:rPr lang="en-US" sz="1200">
                <a:solidFill>
                  <a:schemeClr val="tx1">
                    <a:lumMod val="95000"/>
                  </a:schemeClr>
                </a:solidFill>
              </a:rPr>
              <a:pPr/>
              <a:t>37</a:t>
            </a:fld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952499" y="1905000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Let’s take 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a </a:t>
            </a: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Stretch 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Break</a:t>
            </a:r>
          </a:p>
        </p:txBody>
      </p:sp>
      <p:sp>
        <p:nvSpPr>
          <p:cNvPr id="221187" name="AutoShape 3">
            <a:hlinkClick r:id="" action="ppaction://noaction" highlightClick="1">
              <a:snd r:embed="rId3" name="shipbell.wav"/>
            </a:hlinkClick>
          </p:cNvPr>
          <p:cNvSpPr>
            <a:spLocks noChangeArrowheads="1"/>
          </p:cNvSpPr>
          <p:nvPr/>
        </p:nvSpPr>
        <p:spPr bwMode="auto">
          <a:xfrm>
            <a:off x="1447800" y="3124200"/>
            <a:ext cx="685800" cy="609600"/>
          </a:xfrm>
          <a:prstGeom prst="actionButtonSound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2574471" y="2961909"/>
            <a:ext cx="41474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Please be seated when </a:t>
            </a:r>
            <a:r>
              <a:rPr lang="en-US" sz="28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you hear the bell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Arial" charset="0"/>
              </a:rPr>
              <a:t>END OF BREAK</a:t>
            </a:r>
          </a:p>
        </p:txBody>
      </p:sp>
      <p:pic>
        <p:nvPicPr>
          <p:cNvPr id="11" name="Picture 3" descr="C:\Users\Administrator\AppData\Local\Microsoft\Windows\Temporary Internet Files\Content.IE5\5ILZA8LF\MC9004405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50" y="4495800"/>
            <a:ext cx="71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Administrator\AppData\Local\Microsoft\Windows\Temporary Internet Files\Content.IE5\3H1X709K\MC90043993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17720"/>
            <a:ext cx="12192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C:\Users\Administrator\AppData\Local\Microsoft\Windows\Temporary Internet Files\Content.IE5\6AE6RBOG\10_manandwomanshakinghands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41" y="5218847"/>
            <a:ext cx="1448518" cy="11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utoUpdateAnimBg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95300" y="66675"/>
            <a:ext cx="7625443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Executive Department</a:t>
            </a:r>
          </a:p>
        </p:txBody>
      </p:sp>
      <p:sp>
        <p:nvSpPr>
          <p:cNvPr id="27652" name="Rectangle 1032"/>
          <p:cNvSpPr>
            <a:spLocks noGrp="1" noChangeArrowheads="1"/>
          </p:cNvSpPr>
          <p:nvPr>
            <p:ph type="body" sz="half" idx="1"/>
          </p:nvPr>
        </p:nvSpPr>
        <p:spPr>
          <a:xfrm>
            <a:off x="1695450" y="1931467"/>
            <a:ext cx="4800600" cy="413096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Committees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Boat shows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Cooperative Charting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Legislative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Liaison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Public Relations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Radio-Technical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Safety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Vessel Safety Check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5753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38</a:t>
            </a:fld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20" y="136015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Headed by - Executive Officer (XO)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48774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committees described in OM &amp; Job Descriptions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/>
      <p:bldP spid="12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031"/>
          <p:cNvSpPr>
            <a:spLocks noGrp="1" noChangeArrowheads="1"/>
          </p:cNvSpPr>
          <p:nvPr>
            <p:ph type="title"/>
          </p:nvPr>
        </p:nvSpPr>
        <p:spPr>
          <a:xfrm>
            <a:off x="495300" y="66675"/>
            <a:ext cx="7625443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Executive Department</a:t>
            </a:r>
          </a:p>
        </p:txBody>
      </p:sp>
      <p:sp>
        <p:nvSpPr>
          <p:cNvPr id="27653" name="Rectangle 1033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2209800"/>
            <a:ext cx="6324599" cy="36576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i="1" u="sng" dirty="0" smtClean="0"/>
              <a:t>External</a:t>
            </a:r>
            <a:r>
              <a:rPr lang="en-US" sz="2600" dirty="0" smtClean="0"/>
              <a:t> functions of the squadron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Member of all committees in XO dept.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If Cdr absent, perform Cdr duties &amp; functions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Delegate </a:t>
            </a:r>
            <a:r>
              <a:rPr lang="en-US" sz="2600" dirty="0"/>
              <a:t>tasks &amp; </a:t>
            </a:r>
            <a:r>
              <a:rPr lang="en-US" sz="2600" dirty="0" smtClean="0"/>
              <a:t>authorities to </a:t>
            </a:r>
            <a:r>
              <a:rPr lang="en-US" sz="2600" dirty="0"/>
              <a:t>train </a:t>
            </a:r>
            <a:r>
              <a:rPr lang="en-US" sz="2600" dirty="0" smtClean="0"/>
              <a:t>&amp; </a:t>
            </a:r>
            <a:r>
              <a:rPr lang="en-US" sz="2600" dirty="0"/>
              <a:t>develop future officers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220" y="136015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Executive Officer (XO)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57532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39</a:t>
            </a:fld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04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AppData\Local\Microsoft\Windows\Temporary Internet Files\Content.IE5\3H1X709K\MP90040681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61" y="4047486"/>
            <a:ext cx="3043105" cy="20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63"/>
            <a:ext cx="8162925" cy="11906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Time Commitment &amp; Expectations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22098"/>
            <a:ext cx="7162800" cy="4648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Reading assignments for homework</a:t>
            </a:r>
          </a:p>
          <a:p>
            <a:pPr eaLnBrk="1" hangingPunct="1"/>
            <a:r>
              <a:rPr lang="en-US" sz="2600" dirty="0" smtClean="0"/>
              <a:t>Materials provided - on-line &amp; downloadable</a:t>
            </a:r>
          </a:p>
          <a:p>
            <a:pPr lvl="1"/>
            <a:r>
              <a:rPr lang="en-US" sz="2600" dirty="0" smtClean="0"/>
              <a:t>OTP  Manual</a:t>
            </a:r>
          </a:p>
          <a:p>
            <a:pPr lvl="1"/>
            <a:r>
              <a:rPr lang="en-US" sz="2600" dirty="0" smtClean="0"/>
              <a:t>Operations </a:t>
            </a:r>
            <a:r>
              <a:rPr lang="en-US" sz="2600" dirty="0"/>
              <a:t>Manual</a:t>
            </a:r>
            <a:endParaRPr lang="en-US" sz="2600" dirty="0" smtClean="0"/>
          </a:p>
          <a:p>
            <a:pPr lvl="1"/>
            <a:r>
              <a:rPr lang="en-US" sz="2600" dirty="0" smtClean="0"/>
              <a:t>Job Descriptions</a:t>
            </a:r>
          </a:p>
          <a:p>
            <a:pPr lvl="1"/>
            <a:r>
              <a:rPr lang="en-US" sz="2600" dirty="0" smtClean="0"/>
              <a:t>Bylaws</a:t>
            </a:r>
          </a:p>
          <a:p>
            <a:pPr lvl="1"/>
            <a:r>
              <a:rPr lang="en-US" sz="2600" dirty="0" smtClean="0"/>
              <a:t>Handouts</a:t>
            </a:r>
          </a:p>
          <a:p>
            <a:pPr marL="457200" lvl="1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pic>
        <p:nvPicPr>
          <p:cNvPr id="2051" name="Picture 3" descr="C:\Users\Administrator\AppData\Local\Microsoft\Windows\Temporary Internet Files\Content.IE5\5ILZA8LF\MP90044857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28" y="3874516"/>
            <a:ext cx="3546173" cy="23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5558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0563"/>
            <a:ext cx="7467600" cy="6461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Education</a:t>
            </a:r>
            <a:r>
              <a:rPr lang="en-US" sz="3600" u="sng" dirty="0" smtClean="0"/>
              <a:t>al</a:t>
            </a:r>
            <a:r>
              <a:rPr lang="en-US" sz="3600" dirty="0" smtClean="0"/>
              <a:t> Department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40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5" name="Rectangle 1032"/>
          <p:cNvSpPr>
            <a:spLocks noGrp="1" noChangeArrowheads="1"/>
          </p:cNvSpPr>
          <p:nvPr>
            <p:ph sz="half" idx="1"/>
          </p:nvPr>
        </p:nvSpPr>
        <p:spPr>
          <a:xfrm>
            <a:off x="1524000" y="1945558"/>
            <a:ext cx="5181600" cy="4542914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Local Boards</a:t>
            </a:r>
          </a:p>
          <a:p>
            <a:pPr marL="865188" lvl="1" indent="-411163">
              <a:lnSpc>
                <a:spcPct val="90000"/>
              </a:lnSpc>
              <a:buClr>
                <a:srgbClr val="0000B0"/>
              </a:buClr>
              <a:buSzPct val="96000"/>
              <a:buFont typeface="+mj-lt"/>
              <a:buAutoNum type="arabicPeriod"/>
            </a:pPr>
            <a:r>
              <a:rPr lang="en-US" sz="2600" dirty="0" smtClean="0"/>
              <a:t>Boating  (</a:t>
            </a:r>
            <a:r>
              <a:rPr lang="en-US" sz="2600" dirty="0" err="1" smtClean="0"/>
              <a:t>LBB</a:t>
            </a:r>
            <a:r>
              <a:rPr lang="en-US" sz="2600" dirty="0" smtClean="0"/>
              <a:t>)</a:t>
            </a:r>
          </a:p>
          <a:p>
            <a:pPr marL="865188" lvl="1" indent="-411163">
              <a:lnSpc>
                <a:spcPct val="90000"/>
              </a:lnSpc>
              <a:buClr>
                <a:srgbClr val="0000B0"/>
              </a:buClr>
              <a:buSzPct val="96000"/>
              <a:buFont typeface="+mj-lt"/>
              <a:buAutoNum type="arabicPeriod"/>
            </a:pPr>
            <a:r>
              <a:rPr lang="en-US" sz="2600" dirty="0" smtClean="0"/>
              <a:t>Advanced Grades  (</a:t>
            </a:r>
            <a:r>
              <a:rPr lang="en-US" sz="2600" dirty="0" err="1" smtClean="0"/>
              <a:t>LBAG</a:t>
            </a:r>
            <a:r>
              <a:rPr lang="en-US" sz="2600" dirty="0" smtClean="0"/>
              <a:t>) </a:t>
            </a:r>
          </a:p>
          <a:p>
            <a:pPr marL="865188" lvl="1" indent="-411163">
              <a:lnSpc>
                <a:spcPct val="90000"/>
              </a:lnSpc>
              <a:buClr>
                <a:srgbClr val="0000B0"/>
              </a:buClr>
              <a:buSzPct val="96000"/>
              <a:buFont typeface="+mj-lt"/>
              <a:buAutoNum type="arabicPeriod"/>
            </a:pPr>
            <a:r>
              <a:rPr lang="en-US" sz="2600" dirty="0" smtClean="0"/>
              <a:t>Elective Courses  (</a:t>
            </a:r>
            <a:r>
              <a:rPr lang="en-US" sz="2600" dirty="0" err="1" smtClean="0"/>
              <a:t>LBEC</a:t>
            </a:r>
            <a:r>
              <a:rPr lang="en-US" sz="2600" dirty="0" smtClean="0"/>
              <a:t>)</a:t>
            </a:r>
          </a:p>
          <a:p>
            <a:pPr marL="865188" lvl="1" indent="-411163">
              <a:lnSpc>
                <a:spcPct val="90000"/>
              </a:lnSpc>
              <a:buClr>
                <a:srgbClr val="0000B0"/>
              </a:buClr>
              <a:buSzPct val="96000"/>
              <a:buFont typeface="+mj-lt"/>
              <a:buAutoNum type="arabicPeriod"/>
            </a:pPr>
            <a:r>
              <a:rPr lang="en-US" sz="2600" dirty="0" smtClean="0"/>
              <a:t>Seminars  (</a:t>
            </a:r>
            <a:r>
              <a:rPr lang="en-US" sz="2600" dirty="0" err="1" smtClean="0"/>
              <a:t>LBS</a:t>
            </a:r>
            <a:r>
              <a:rPr lang="en-US" sz="2600" dirty="0" smtClean="0"/>
              <a:t>)</a:t>
            </a:r>
            <a:endParaRPr lang="en-US" sz="2600" dirty="0"/>
          </a:p>
          <a:p>
            <a:pPr marL="339725" indent="-285750">
              <a:lnSpc>
                <a:spcPct val="90000"/>
              </a:lnSpc>
            </a:pPr>
            <a:r>
              <a:rPr lang="en-US" sz="2600" dirty="0"/>
              <a:t>Class Chairs</a:t>
            </a:r>
          </a:p>
          <a:p>
            <a:pPr marL="865188" lvl="1" indent="-409575">
              <a:lnSpc>
                <a:spcPct val="90000"/>
              </a:lnSpc>
            </a:pPr>
            <a:r>
              <a:rPr lang="en-US" sz="2600" dirty="0" smtClean="0"/>
              <a:t>Instructors  &amp;  Proctors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/>
              <a:t>Committees</a:t>
            </a:r>
          </a:p>
          <a:p>
            <a:pPr marL="865188" indent="-407988">
              <a:lnSpc>
                <a:spcPct val="90000"/>
              </a:lnSpc>
              <a:buClr>
                <a:srgbClr val="0000BC"/>
              </a:buClr>
              <a:buSzPct val="90000"/>
              <a:buFont typeface="Wingdings" pitchFamily="2" charset="2"/>
              <a:buChar char="§"/>
            </a:pPr>
            <a:r>
              <a:rPr lang="en-US" sz="2600" dirty="0"/>
              <a:t>Teaching Aids</a:t>
            </a:r>
          </a:p>
          <a:p>
            <a:pPr marL="865188" indent="-407988">
              <a:lnSpc>
                <a:spcPct val="90000"/>
              </a:lnSpc>
              <a:buClr>
                <a:srgbClr val="0000BC"/>
              </a:buClr>
              <a:buSzPct val="90000"/>
              <a:buFont typeface="Wingdings" pitchFamily="2" charset="2"/>
              <a:buChar char="§"/>
            </a:pPr>
            <a:r>
              <a:rPr lang="en-US" sz="2600" dirty="0"/>
              <a:t>Property &amp; Supplies</a:t>
            </a:r>
          </a:p>
          <a:p>
            <a:pPr marL="346075" indent="-290513">
              <a:lnSpc>
                <a:spcPct val="90000"/>
              </a:lnSpc>
            </a:pPr>
            <a:endParaRPr lang="en-US" sz="3000" dirty="0"/>
          </a:p>
          <a:p>
            <a:pPr marL="55562" indent="0">
              <a:lnSpc>
                <a:spcPct val="90000"/>
              </a:lnSpc>
              <a:buNone/>
            </a:pPr>
            <a:endParaRPr lang="en-US" sz="3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31136" y="1360156"/>
            <a:ext cx="6739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Headed by - Education</a:t>
            </a:r>
            <a:r>
              <a:rPr lang="en-US" sz="2800" u="sng" dirty="0" smtClean="0"/>
              <a:t>al</a:t>
            </a:r>
            <a:r>
              <a:rPr lang="en-US" sz="2800" dirty="0" smtClean="0"/>
              <a:t> Officer (SEO)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371939"/>
            <a:ext cx="9144000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committees described in OM -- some in USPS bylaws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uiExpand="1" build="p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752600" y="4233746"/>
            <a:ext cx="6553200" cy="460917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75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220563"/>
            <a:ext cx="7467600" cy="6461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Educational Department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31136" y="1360156"/>
            <a:ext cx="733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Education</a:t>
            </a:r>
            <a:r>
              <a:rPr lang="en-US" sz="2800" b="1" u="sng" dirty="0" smtClean="0"/>
              <a:t>al</a:t>
            </a:r>
            <a:r>
              <a:rPr lang="en-US" sz="2800" b="1" dirty="0" smtClean="0"/>
              <a:t> Officer (SEO)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3000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41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867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83008" y="2157682"/>
            <a:ext cx="7627591" cy="4267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Manages the Educational </a:t>
            </a:r>
            <a:r>
              <a:rPr lang="en-US" sz="2600" dirty="0" smtClean="0"/>
              <a:t>Department,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Schedules courses, seminars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Trains &amp; certifies instructors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Offer Boating Course on behalf of Squadron - Report via HQ800</a:t>
            </a:r>
          </a:p>
          <a:p>
            <a:pPr lvl="2">
              <a:lnSpc>
                <a:spcPct val="90000"/>
              </a:lnSpc>
            </a:pPr>
            <a:r>
              <a:rPr lang="en-US" sz="2600" i="1" dirty="0"/>
              <a:t>1 of the 4  required ‘HAVE to do’  actions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Delegates </a:t>
            </a:r>
            <a:r>
              <a:rPr lang="en-US" sz="2600" dirty="0"/>
              <a:t>tasks &amp; </a:t>
            </a:r>
            <a:r>
              <a:rPr lang="en-US" sz="2600" dirty="0" smtClean="0"/>
              <a:t>authorities, </a:t>
            </a:r>
            <a:r>
              <a:rPr lang="en-US" sz="2600" dirty="0"/>
              <a:t>to train </a:t>
            </a:r>
            <a:r>
              <a:rPr lang="en-US" sz="2600" dirty="0" smtClean="0"/>
              <a:t>&amp; </a:t>
            </a:r>
            <a:r>
              <a:rPr lang="en-US" sz="2600" dirty="0"/>
              <a:t>develop future officers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646024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8677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10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Administrative Department</a:t>
            </a:r>
          </a:p>
        </p:txBody>
      </p:sp>
      <p:sp>
        <p:nvSpPr>
          <p:cNvPr id="2970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085266"/>
            <a:ext cx="50292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Committees</a:t>
            </a:r>
          </a:p>
          <a:p>
            <a:pPr lvl="1"/>
            <a:r>
              <a:rPr lang="en-US" sz="2600" dirty="0"/>
              <a:t>Boating </a:t>
            </a:r>
            <a:r>
              <a:rPr lang="en-US" sz="2600" dirty="0" smtClean="0"/>
              <a:t>Activities           	</a:t>
            </a:r>
            <a:r>
              <a:rPr lang="en-US" dirty="0" smtClean="0"/>
              <a:t>(Cruise &amp; Rendezvous)</a:t>
            </a:r>
            <a:endParaRPr lang="en-US" dirty="0"/>
          </a:p>
          <a:p>
            <a:pPr lvl="1"/>
            <a:r>
              <a:rPr lang="en-US" sz="2600" dirty="0" smtClean="0"/>
              <a:t>Meetings &amp; Programs</a:t>
            </a:r>
            <a:endParaRPr lang="en-US" sz="2600" dirty="0"/>
          </a:p>
          <a:p>
            <a:pPr lvl="1" eaLnBrk="1" hangingPunct="1"/>
            <a:r>
              <a:rPr lang="en-US" sz="2600" dirty="0" smtClean="0"/>
              <a:t>Membership</a:t>
            </a:r>
          </a:p>
          <a:p>
            <a:pPr lvl="1" eaLnBrk="1" hangingPunct="1"/>
            <a:r>
              <a:rPr lang="en-US" sz="2600" dirty="0" smtClean="0"/>
              <a:t>Membership Involvement</a:t>
            </a:r>
          </a:p>
          <a:p>
            <a:pPr lvl="1" eaLnBrk="1" hangingPunct="1"/>
            <a:r>
              <a:rPr lang="en-US" sz="2600" dirty="0" smtClean="0"/>
              <a:t>Operations Training  	</a:t>
            </a:r>
            <a:r>
              <a:rPr lang="en-US" dirty="0" smtClean="0"/>
              <a:t>(Leadership Development)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36654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42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221" y="135381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Headed by - Administrative Officer (AO)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048774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committees described in OM &amp; Job Descriptions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uiExpand="1" build="p"/>
      <p:bldP spid="13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10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Administrative Department</a:t>
            </a:r>
          </a:p>
        </p:txBody>
      </p:sp>
      <p:sp>
        <p:nvSpPr>
          <p:cNvPr id="2970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1417016" y="2209800"/>
            <a:ext cx="6279183" cy="35052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i="1" u="sng" dirty="0" smtClean="0"/>
              <a:t>Internal</a:t>
            </a:r>
            <a:r>
              <a:rPr lang="en-US" sz="2600" dirty="0" smtClean="0"/>
              <a:t> functions of squadron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Member of all committees in AO dept.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If Cdr </a:t>
            </a:r>
            <a:r>
              <a:rPr lang="en-US" sz="2600" dirty="0" smtClean="0"/>
              <a:t>&amp; XO absent</a:t>
            </a:r>
            <a:r>
              <a:rPr lang="en-US" sz="2600" dirty="0"/>
              <a:t>, </a:t>
            </a:r>
            <a:r>
              <a:rPr lang="en-US" sz="2600" dirty="0" smtClean="0"/>
              <a:t>AO performs </a:t>
            </a:r>
            <a:r>
              <a:rPr lang="en-US" sz="2600" dirty="0"/>
              <a:t>Cdr duties &amp; </a:t>
            </a:r>
            <a:r>
              <a:rPr lang="en-US" sz="2600" dirty="0" smtClean="0"/>
              <a:t>functions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Delegates </a:t>
            </a:r>
            <a:r>
              <a:rPr lang="en-US" sz="2600" dirty="0"/>
              <a:t>tasks &amp; </a:t>
            </a:r>
            <a:r>
              <a:rPr lang="en-US" sz="2600" dirty="0" smtClean="0"/>
              <a:t>authorities to </a:t>
            </a:r>
            <a:r>
              <a:rPr lang="en-US" sz="2600" dirty="0"/>
              <a:t>train </a:t>
            </a:r>
            <a:r>
              <a:rPr lang="en-US" sz="2600" dirty="0" smtClean="0"/>
              <a:t>&amp; develop future </a:t>
            </a:r>
            <a:r>
              <a:rPr lang="en-US" sz="2600" dirty="0"/>
              <a:t>officers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5221" y="135381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Administrative Officer (AO)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36654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43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68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uiExpand="1" build="p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866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Secretary’s Department</a:t>
            </a:r>
          </a:p>
        </p:txBody>
      </p:sp>
      <p:sp>
        <p:nvSpPr>
          <p:cNvPr id="3072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072558"/>
            <a:ext cx="5410200" cy="3749675"/>
          </a:xfrm>
        </p:spPr>
        <p:txBody>
          <a:bodyPr/>
          <a:lstStyle/>
          <a:p>
            <a:pPr eaLnBrk="1" hangingPunct="1"/>
            <a:r>
              <a:rPr lang="en-US" dirty="0" smtClean="0"/>
              <a:t>Committees</a:t>
            </a:r>
          </a:p>
          <a:p>
            <a:pPr marL="635000" lvl="1" indent="-292100"/>
            <a:r>
              <a:rPr lang="en-US" sz="2600" dirty="0" smtClean="0"/>
              <a:t>Computer Systems</a:t>
            </a:r>
          </a:p>
          <a:p>
            <a:pPr marL="635000" lvl="1" indent="-292100"/>
            <a:r>
              <a:rPr lang="en-US" sz="2600" dirty="0" smtClean="0"/>
              <a:t>Editor  (Newsletter) </a:t>
            </a:r>
            <a:endParaRPr lang="en-US" sz="2600" dirty="0"/>
          </a:p>
          <a:p>
            <a:pPr marL="635000" lvl="1" indent="-292100"/>
            <a:r>
              <a:rPr lang="en-US" sz="2600" dirty="0" smtClean="0"/>
              <a:t>Historian</a:t>
            </a:r>
          </a:p>
          <a:p>
            <a:pPr marL="635000" lvl="1" indent="-292100"/>
            <a:r>
              <a:rPr lang="en-US" sz="2600" dirty="0" smtClean="0"/>
              <a:t>Roster</a:t>
            </a:r>
          </a:p>
          <a:p>
            <a:pPr marL="635000" lvl="1" indent="-292100"/>
            <a:r>
              <a:rPr lang="en-US" sz="2600" dirty="0"/>
              <a:t>Telephone</a:t>
            </a:r>
            <a:r>
              <a:rPr lang="en-US" sz="2600" dirty="0" smtClean="0"/>
              <a:t> </a:t>
            </a:r>
            <a:r>
              <a:rPr lang="en-US" sz="2600" dirty="0"/>
              <a:t>(</a:t>
            </a:r>
            <a:r>
              <a:rPr lang="en-US" sz="2600" dirty="0" smtClean="0"/>
              <a:t>Calling)</a:t>
            </a:r>
          </a:p>
          <a:p>
            <a:pPr marL="635000" lvl="1" indent="-292100"/>
            <a:r>
              <a:rPr lang="en-US" sz="2600" dirty="0" smtClean="0"/>
              <a:t>The ENSIGN correspondent</a:t>
            </a:r>
            <a:endParaRPr lang="en-US" sz="2600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30300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44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20" y="134745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Headed by - Secretary (Secy)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-19050" y="5944397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committees described in OM &amp; Job Descriptions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13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937060" y="4038600"/>
            <a:ext cx="6202733" cy="460917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866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Secretary’s Department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63220" y="134745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Secretary (Secy)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30300"/>
            <a:ext cx="1500996" cy="95753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45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0725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181100" y="2190750"/>
            <a:ext cx="7086599" cy="393144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600" dirty="0" smtClean="0"/>
              <a:t>Responsible </a:t>
            </a:r>
            <a:r>
              <a:rPr lang="en-US" sz="2600" dirty="0"/>
              <a:t>for all the non-financial records</a:t>
            </a:r>
          </a:p>
          <a:p>
            <a:r>
              <a:rPr lang="en-US" sz="2600" dirty="0" smtClean="0"/>
              <a:t>Minutes, meeting notices</a:t>
            </a:r>
            <a:r>
              <a:rPr lang="en-US" sz="2600" dirty="0"/>
              <a:t>, correspondence 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Official squadron member data (DB2000)</a:t>
            </a:r>
          </a:p>
          <a:p>
            <a:pPr eaLnBrk="1" hangingPunct="1"/>
            <a:r>
              <a:rPr lang="en-US" sz="2600" dirty="0" smtClean="0"/>
              <a:t>Complete OD-2 (Officer Directory report)</a:t>
            </a:r>
          </a:p>
          <a:p>
            <a:pPr lvl="1">
              <a:lnSpc>
                <a:spcPct val="90000"/>
              </a:lnSpc>
            </a:pPr>
            <a:r>
              <a:rPr lang="en-US" sz="2600" i="1" dirty="0"/>
              <a:t>1 of the 4  required ‘HAVE to do’  actions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Delegate </a:t>
            </a:r>
            <a:r>
              <a:rPr lang="en-US" sz="2600" dirty="0"/>
              <a:t>tasks &amp; </a:t>
            </a:r>
            <a:r>
              <a:rPr lang="en-US" sz="2600" dirty="0" smtClean="0"/>
              <a:t>authorities, to </a:t>
            </a:r>
            <a:r>
              <a:rPr lang="en-US" sz="2600" dirty="0"/>
              <a:t>train </a:t>
            </a:r>
            <a:r>
              <a:rPr lang="en-US" sz="2600" dirty="0" smtClean="0"/>
              <a:t>&amp; develop </a:t>
            </a:r>
            <a:r>
              <a:rPr lang="en-US" sz="2600" dirty="0"/>
              <a:t>future officers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9050" y="6141107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Want to know more?   Attend the new Secretary’s Seminar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23558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30725" grpId="0" uiExpand="1" build="p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10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Treasurer’s Department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1600200" y="1942938"/>
            <a:ext cx="552540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20000"/>
              <a:buFont typeface="Arial" charset="0"/>
              <a:buChar char="•"/>
              <a:defRPr sz="2800">
                <a:solidFill>
                  <a:srgbClr val="01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21FF"/>
              </a:buClr>
              <a:buSzPct val="85000"/>
              <a:buFont typeface="Wingdings" pitchFamily="2" charset="2"/>
              <a:buChar char="§"/>
              <a:defRPr sz="2400">
                <a:solidFill>
                  <a:srgbClr val="01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2000">
                <a:solidFill>
                  <a:srgbClr val="01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1800">
                <a:solidFill>
                  <a:srgbClr val="01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Arial" charset="0"/>
              <a:buChar char="•"/>
              <a:defRPr sz="1800">
                <a:solidFill>
                  <a:srgbClr val="01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rgbClr val="01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rgbClr val="01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rgbClr val="01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800">
                <a:solidFill>
                  <a:srgbClr val="010000"/>
                </a:solidFill>
                <a:latin typeface="+mn-lt"/>
              </a:defRPr>
            </a:lvl9pPr>
          </a:lstStyle>
          <a:p>
            <a:r>
              <a:rPr lang="en-US" dirty="0" smtClean="0"/>
              <a:t>Committees</a:t>
            </a:r>
          </a:p>
          <a:p>
            <a:pPr marL="635000" lvl="1" indent="-292100"/>
            <a:r>
              <a:rPr lang="en-US" sz="2600" dirty="0" smtClean="0"/>
              <a:t>Property Officer</a:t>
            </a:r>
          </a:p>
          <a:p>
            <a:pPr marL="635000" lvl="1" indent="-292100"/>
            <a:r>
              <a:rPr lang="en-US" sz="2600" dirty="0" smtClean="0"/>
              <a:t>Ship’s Store / Supply Officer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5520"/>
            <a:ext cx="1500996" cy="95753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46</a:t>
            </a:fld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621" y="136267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Headed by - Treasurer (</a:t>
            </a:r>
            <a:r>
              <a:rPr lang="en-US" sz="2800" dirty="0" err="1" smtClean="0"/>
              <a:t>Treas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5015736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committees described in OM &amp; Job Descriptions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5646269"/>
            <a:ext cx="9143999" cy="830997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See OM Appendix H – for list of How-to-Manuals - many committees -  all 5 departments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817648" y="4910254"/>
            <a:ext cx="6107151" cy="460917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8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885896"/>
            <a:ext cx="7391400" cy="4716876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sz="2600" dirty="0" smtClean="0"/>
              <a:t>Collect &amp; disburse squadron funds</a:t>
            </a:r>
          </a:p>
          <a:p>
            <a:r>
              <a:rPr lang="en-US" sz="2600" dirty="0" smtClean="0"/>
              <a:t>Keep financial records</a:t>
            </a:r>
          </a:p>
          <a:p>
            <a:r>
              <a:rPr lang="en-US" sz="2600" dirty="0" smtClean="0"/>
              <a:t>Properly account </a:t>
            </a:r>
            <a:r>
              <a:rPr lang="en-US" sz="2600" dirty="0"/>
              <a:t>for </a:t>
            </a:r>
            <a:r>
              <a:rPr lang="en-US" sz="2600" dirty="0" smtClean="0"/>
              <a:t>squadron </a:t>
            </a:r>
            <a:r>
              <a:rPr lang="en-US" sz="2600" dirty="0"/>
              <a:t>funds &amp;  </a:t>
            </a:r>
            <a:r>
              <a:rPr lang="en-US" sz="2600" dirty="0" smtClean="0"/>
              <a:t>keep in </a:t>
            </a:r>
            <a:r>
              <a:rPr lang="en-US" sz="2600" dirty="0"/>
              <a:t>proper depositories</a:t>
            </a:r>
          </a:p>
          <a:p>
            <a:r>
              <a:rPr lang="en-US" sz="2600" dirty="0" smtClean="0"/>
              <a:t>Work </a:t>
            </a:r>
            <a:r>
              <a:rPr lang="en-US" sz="2600" dirty="0"/>
              <a:t>closely with Budget &amp; Finance, and Auditing </a:t>
            </a:r>
            <a:r>
              <a:rPr lang="en-US" sz="2600" dirty="0" smtClean="0"/>
              <a:t>Committees</a:t>
            </a:r>
          </a:p>
          <a:p>
            <a:r>
              <a:rPr lang="en-US" sz="2600" dirty="0" smtClean="0"/>
              <a:t>File </a:t>
            </a:r>
            <a:r>
              <a:rPr lang="en-US" sz="2600" dirty="0"/>
              <a:t>tax forms &amp; </a:t>
            </a:r>
            <a:r>
              <a:rPr lang="en-US" sz="2600" dirty="0" smtClean="0"/>
              <a:t>returns - IRS 990,  TR-1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600" i="1" dirty="0"/>
              <a:t>1 of the 4  required ‘HAVE to do’  actions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Delegate </a:t>
            </a:r>
            <a:r>
              <a:rPr lang="en-US" sz="2600" dirty="0"/>
              <a:t>tasks &amp; </a:t>
            </a:r>
            <a:r>
              <a:rPr lang="en-US" sz="2600" dirty="0" smtClean="0"/>
              <a:t>authorities, </a:t>
            </a:r>
            <a:r>
              <a:rPr lang="en-US" sz="2600" dirty="0"/>
              <a:t>to train </a:t>
            </a:r>
            <a:r>
              <a:rPr lang="en-US" sz="2600" dirty="0" smtClean="0"/>
              <a:t>&amp; develop </a:t>
            </a:r>
            <a:r>
              <a:rPr lang="en-US" sz="2600" dirty="0"/>
              <a:t>future officers</a:t>
            </a:r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endParaRPr lang="en-US" sz="2600" dirty="0" smtClean="0"/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0104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Treasurer’s Department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Squadron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" y="1362676"/>
            <a:ext cx="649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Treasurer (</a:t>
            </a:r>
            <a:r>
              <a:rPr lang="en-US" sz="2800" b="1" dirty="0" err="1" smtClean="0"/>
              <a:t>Treas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245" y="1145520"/>
            <a:ext cx="1500996" cy="957532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47</a:t>
            </a:fld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554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748" grpId="0" uiExpand="1" build="p" animBg="1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USPS Districts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48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295400"/>
            <a:ext cx="7264400" cy="530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USPS Districts</a:t>
            </a:r>
          </a:p>
        </p:txBody>
      </p:sp>
      <p:sp>
        <p:nvSpPr>
          <p:cNvPr id="3277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6858000" cy="44227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Organized geographically</a:t>
            </a:r>
          </a:p>
          <a:p>
            <a:r>
              <a:rPr lang="en-US" sz="2600" dirty="0" smtClean="0"/>
              <a:t>Purpose</a:t>
            </a:r>
          </a:p>
          <a:p>
            <a:pPr lvl="1"/>
            <a:r>
              <a:rPr lang="en-US" sz="2600" dirty="0" smtClean="0"/>
              <a:t>Inform &amp; assist squadrons in area</a:t>
            </a:r>
          </a:p>
          <a:p>
            <a:pPr lvl="1"/>
            <a:r>
              <a:rPr lang="en-US" sz="2600" dirty="0" smtClean="0"/>
              <a:t>Communications link </a:t>
            </a:r>
            <a:r>
              <a:rPr lang="en-US" sz="2600" dirty="0"/>
              <a:t>among </a:t>
            </a:r>
            <a:r>
              <a:rPr lang="en-US" sz="2600" dirty="0" smtClean="0"/>
              <a:t>squadrons &amp; with Governing Board</a:t>
            </a:r>
            <a:endParaRPr lang="en-US" sz="2600" dirty="0"/>
          </a:p>
          <a:p>
            <a:r>
              <a:rPr lang="en-US" sz="2600" dirty="0" smtClean="0"/>
              <a:t>Each </a:t>
            </a:r>
            <a:r>
              <a:rPr lang="en-US" sz="2600" dirty="0"/>
              <a:t>district has its own </a:t>
            </a:r>
            <a:r>
              <a:rPr lang="en-US" sz="2600" dirty="0" smtClean="0"/>
              <a:t>bylaws</a:t>
            </a:r>
          </a:p>
          <a:p>
            <a:r>
              <a:rPr lang="en-US" sz="2600" dirty="0" smtClean="0"/>
              <a:t>Members </a:t>
            </a:r>
            <a:r>
              <a:rPr lang="en-US" sz="2600" dirty="0"/>
              <a:t>are the squadrons within their geography  </a:t>
            </a:r>
          </a:p>
          <a:p>
            <a:endParaRPr lang="en-US" sz="2600" dirty="0"/>
          </a:p>
          <a:p>
            <a:pPr eaLnBrk="1" hangingPunct="1"/>
            <a:endParaRPr lang="en-US" sz="2600" dirty="0" smtClean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49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067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uiExpand="1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You Will Learn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573572"/>
            <a:ext cx="6400800" cy="5029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Structure of organization </a:t>
            </a:r>
          </a:p>
          <a:p>
            <a:pPr lvl="1"/>
            <a:r>
              <a:rPr lang="en-US" sz="2600" dirty="0" smtClean="0"/>
              <a:t>The objectives &amp; how it operates</a:t>
            </a:r>
          </a:p>
          <a:p>
            <a:pPr lvl="1"/>
            <a:r>
              <a:rPr lang="en-US" sz="2600" dirty="0" smtClean="0"/>
              <a:t>Relationship among </a:t>
            </a:r>
            <a:r>
              <a:rPr lang="en-US" sz="2600" dirty="0"/>
              <a:t>levels</a:t>
            </a:r>
          </a:p>
          <a:p>
            <a:r>
              <a:rPr lang="en-US" sz="2600" dirty="0" smtClean="0"/>
              <a:t>Educational courses/seminars available</a:t>
            </a:r>
          </a:p>
          <a:p>
            <a:pPr eaLnBrk="1" hangingPunct="1"/>
            <a:r>
              <a:rPr lang="en-US" sz="2600" dirty="0" smtClean="0">
                <a:solidFill>
                  <a:schemeClr val="bg2"/>
                </a:solidFill>
              </a:rPr>
              <a:t>Squadron/district Management</a:t>
            </a:r>
          </a:p>
          <a:p>
            <a:pPr lvl="1"/>
            <a:r>
              <a:rPr lang="en-US" sz="2600" dirty="0" smtClean="0"/>
              <a:t>Committees </a:t>
            </a:r>
            <a:r>
              <a:rPr lang="en-US" sz="2600" dirty="0" smtClean="0">
                <a:solidFill>
                  <a:schemeClr val="bg2"/>
                </a:solidFill>
              </a:rPr>
              <a:t>&amp; Delegating </a:t>
            </a:r>
          </a:p>
          <a:p>
            <a:pPr lvl="1"/>
            <a:r>
              <a:rPr lang="en-US" sz="2600" dirty="0" smtClean="0">
                <a:solidFill>
                  <a:schemeClr val="bg2"/>
                </a:solidFill>
              </a:rPr>
              <a:t>Scheduling &amp; Teambuilding</a:t>
            </a:r>
          </a:p>
          <a:p>
            <a:pPr lvl="1"/>
            <a:r>
              <a:rPr lang="en-US" sz="2600" dirty="0" smtClean="0"/>
              <a:t>Problem solving </a:t>
            </a:r>
          </a:p>
          <a:p>
            <a:r>
              <a:rPr lang="en-US" sz="2600" dirty="0" smtClean="0"/>
              <a:t>4 required squadron actions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grpSp>
        <p:nvGrpSpPr>
          <p:cNvPr id="3" name="Group 2"/>
          <p:cNvGrpSpPr/>
          <p:nvPr/>
        </p:nvGrpSpPr>
        <p:grpSpPr>
          <a:xfrm rot="21405785">
            <a:off x="6992959" y="4495802"/>
            <a:ext cx="1440314" cy="1462571"/>
            <a:chOff x="6797524" y="4495800"/>
            <a:chExt cx="1440314" cy="1462571"/>
          </a:xfrm>
          <a:effectLst/>
        </p:grpSpPr>
        <p:sp>
          <p:nvSpPr>
            <p:cNvPr id="2" name="Oval 1"/>
            <p:cNvSpPr/>
            <p:nvPr/>
          </p:nvSpPr>
          <p:spPr bwMode="auto">
            <a:xfrm>
              <a:off x="6800319" y="4541284"/>
              <a:ext cx="1437519" cy="137160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27" name="Picture 3" descr="C:\Users\Administrator\AppData\Local\Microsoft\Windows\Temporary Internet Files\Content.IE5\205LFQFR\MC900441978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7524" y="4495800"/>
              <a:ext cx="1439798" cy="146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4" descr="C:\Users\Administrator\AppData\Local\Microsoft\Windows\Temporary Internet Files\Content.IE5\3H1X709K\MC9000591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33" y="1371600"/>
            <a:ext cx="1794967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6871" y="5526804"/>
            <a:ext cx="9144000" cy="957519"/>
            <a:chOff x="-41645" y="5645253"/>
            <a:chExt cx="9144000" cy="957519"/>
          </a:xfrm>
        </p:grpSpPr>
        <p:sp>
          <p:nvSpPr>
            <p:cNvPr id="4" name="Rectangle 3"/>
            <p:cNvSpPr/>
            <p:nvPr/>
          </p:nvSpPr>
          <p:spPr bwMode="auto">
            <a:xfrm>
              <a:off x="-41645" y="5645253"/>
              <a:ext cx="9144000" cy="95751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084" y="5773325"/>
              <a:ext cx="1004690" cy="6879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50" y="5753090"/>
              <a:ext cx="982847" cy="6879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84" y="5753090"/>
              <a:ext cx="971287" cy="687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718" y="5738664"/>
              <a:ext cx="1011201" cy="6856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84" y="5763207"/>
              <a:ext cx="1005759" cy="6677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326" y="5735022"/>
              <a:ext cx="1089040" cy="6949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650" y="5773325"/>
              <a:ext cx="1020281" cy="60123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372" y="5705210"/>
              <a:ext cx="959278" cy="7269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637193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Create a HANDOUT of squadrons in your district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77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District  25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50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4" y="1303656"/>
            <a:ext cx="3633952" cy="412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05399" y="1702322"/>
            <a:ext cx="36630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Carquinez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Diablo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Monterey Bay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Peralta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Redwood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Sacramento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San Joaquin Delta</a:t>
            </a:r>
          </a:p>
          <a:p>
            <a:pPr marL="457200" indent="-457200">
              <a:buClr>
                <a:srgbClr val="C00000"/>
              </a:buClr>
              <a:buSzPct val="115000"/>
              <a:buFont typeface="+mj-lt"/>
              <a:buAutoNum type="arabicPeriod"/>
            </a:pPr>
            <a:r>
              <a:rPr lang="en-US" sz="2600" dirty="0" smtClean="0"/>
              <a:t>Santa Clara</a:t>
            </a:r>
            <a:endParaRPr lang="en-US" sz="2600" dirty="0"/>
          </a:p>
        </p:txBody>
      </p:sp>
      <p:sp>
        <p:nvSpPr>
          <p:cNvPr id="23" name="Oval 22"/>
          <p:cNvSpPr/>
          <p:nvPr/>
        </p:nvSpPr>
        <p:spPr bwMode="auto">
          <a:xfrm>
            <a:off x="2260876" y="2502915"/>
            <a:ext cx="169685" cy="228600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2768" name="Group 32767"/>
          <p:cNvGrpSpPr/>
          <p:nvPr/>
        </p:nvGrpSpPr>
        <p:grpSpPr>
          <a:xfrm>
            <a:off x="2217638" y="2499732"/>
            <a:ext cx="181272" cy="175106"/>
            <a:chOff x="2235596" y="2499994"/>
            <a:chExt cx="155476" cy="161644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2235596" y="2499994"/>
              <a:ext cx="83764" cy="808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2265426" y="2538215"/>
              <a:ext cx="83764" cy="808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2307308" y="2580816"/>
              <a:ext cx="83764" cy="808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307308" y="2538215"/>
              <a:ext cx="42362" cy="1234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Oval 33"/>
          <p:cNvSpPr/>
          <p:nvPr/>
        </p:nvSpPr>
        <p:spPr bwMode="auto">
          <a:xfrm>
            <a:off x="2781759" y="3376922"/>
            <a:ext cx="169685" cy="228600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69" name="TextBox 32768"/>
          <p:cNvSpPr txBox="1"/>
          <p:nvPr/>
        </p:nvSpPr>
        <p:spPr>
          <a:xfrm>
            <a:off x="2722085" y="3312063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660354" y="2242322"/>
            <a:ext cx="169685" cy="228600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9222" y="2171956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99626" y="1589898"/>
            <a:ext cx="210373" cy="238901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52048" y="1517656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1459878"/>
            <a:ext cx="173920" cy="242444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61560" y="1396434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2712670" y="2842856"/>
            <a:ext cx="169685" cy="228600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2090" y="2764652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3040163" y="4259362"/>
            <a:ext cx="169685" cy="228600"/>
          </a:xfrm>
          <a:prstGeom prst="ellipse">
            <a:avLst/>
          </a:prstGeom>
          <a:solidFill>
            <a:srgbClr val="DEDE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62900" y="4173607"/>
            <a:ext cx="224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28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District Chart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51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152815" y="6041201"/>
            <a:ext cx="69342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/>
              <a:t>See page </a:t>
            </a:r>
            <a:r>
              <a:rPr lang="en-US" b="1" i="1" dirty="0" smtClean="0"/>
              <a:t>1-3-2 of OTP Manual for District organization </a:t>
            </a:r>
            <a:r>
              <a:rPr lang="en-US" b="1" i="1" dirty="0"/>
              <a:t>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9" y="1186611"/>
            <a:ext cx="7342929" cy="5250155"/>
          </a:xfrm>
          <a:prstGeom prst="rect">
            <a:avLst/>
          </a:prstGeom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81400" y="1904998"/>
            <a:ext cx="1247520" cy="552199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057400" y="2666999"/>
            <a:ext cx="861203" cy="355122"/>
          </a:xfrm>
          <a:prstGeom prst="rect">
            <a:avLst/>
          </a:prstGeom>
          <a:noFill/>
          <a:ln w="7620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106827" y="3165676"/>
            <a:ext cx="793922" cy="306730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105797" y="3545258"/>
            <a:ext cx="793530" cy="272609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111976" y="4267200"/>
            <a:ext cx="793531" cy="276997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7313" y="2679940"/>
            <a:ext cx="831012" cy="33355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251022" y="2018125"/>
            <a:ext cx="835580" cy="327386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14778" y="2682815"/>
            <a:ext cx="4888301" cy="330679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2132078" y="4726106"/>
            <a:ext cx="772193" cy="381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Past  District</a:t>
            </a:r>
          </a:p>
          <a:p>
            <a:pPr algn="ctr"/>
            <a:r>
              <a:rPr lang="en-US" sz="600" dirty="0" smtClean="0"/>
              <a:t>Commander</a:t>
            </a:r>
            <a:endParaRPr lang="en-US" sz="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165341" y="3594970"/>
            <a:ext cx="794982" cy="276570"/>
            <a:chOff x="1165341" y="3569918"/>
            <a:chExt cx="794982" cy="301622"/>
          </a:xfrm>
          <a:solidFill>
            <a:srgbClr val="FFFFFF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1165341" y="3569918"/>
              <a:ext cx="794982" cy="301622"/>
            </a:xfrm>
            <a:prstGeom prst="rect">
              <a:avLst/>
            </a:prstGeom>
            <a:grpFill/>
            <a:ln w="12700" cap="flat" cmpd="sng" algn="ctr">
              <a:solidFill>
                <a:srgbClr val="71717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8923" y="3612143"/>
              <a:ext cx="597921" cy="1846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4A403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Planning</a:t>
              </a:r>
              <a:endParaRPr lang="en-US" sz="600" b="1" dirty="0">
                <a:solidFill>
                  <a:srgbClr val="4A403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2057400" y="3871540"/>
            <a:ext cx="911268" cy="349731"/>
          </a:xfrm>
          <a:prstGeom prst="rect">
            <a:avLst/>
          </a:prstGeom>
          <a:solidFill>
            <a:srgbClr val="FFF3D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2132077" y="5181600"/>
            <a:ext cx="772193" cy="381000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" dirty="0" smtClean="0"/>
              <a:t>Squadron </a:t>
            </a:r>
          </a:p>
          <a:p>
            <a:pPr algn="ctr"/>
            <a:r>
              <a:rPr lang="en-US" sz="600" dirty="0" smtClean="0"/>
              <a:t>Commanders</a:t>
            </a:r>
            <a:endParaRPr lang="en-US" sz="600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17219" y="1183614"/>
            <a:ext cx="296912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smtClean="0"/>
              <a:t>District Chart very similar to Squadron Chart</a:t>
            </a:r>
            <a:endParaRPr lang="en-US" b="1" i="1" dirty="0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2077656" y="3130952"/>
            <a:ext cx="850739" cy="37617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" dirty="0"/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2077657" y="3530278"/>
            <a:ext cx="850738" cy="324092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" dirty="0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2095019" y="4224759"/>
            <a:ext cx="839164" cy="35302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295402" y="3544026"/>
            <a:ext cx="794982" cy="276570"/>
            <a:chOff x="1157029" y="3578984"/>
            <a:chExt cx="794982" cy="301622"/>
          </a:xfrm>
          <a:solidFill>
            <a:srgbClr val="FFFFFF"/>
          </a:solidFill>
        </p:grpSpPr>
        <p:sp>
          <p:nvSpPr>
            <p:cNvPr id="32" name="Rectangle 31"/>
            <p:cNvSpPr/>
            <p:nvPr/>
          </p:nvSpPr>
          <p:spPr bwMode="auto">
            <a:xfrm>
              <a:off x="1157029" y="3578984"/>
              <a:ext cx="794982" cy="301622"/>
            </a:xfrm>
            <a:prstGeom prst="rect">
              <a:avLst/>
            </a:prstGeom>
            <a:grpFill/>
            <a:ln w="12700" cap="flat" cmpd="sng" algn="ctr">
              <a:solidFill>
                <a:srgbClr val="71717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8923" y="3612143"/>
              <a:ext cx="597921" cy="2013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00" b="1" dirty="0" smtClean="0">
                  <a:solidFill>
                    <a:srgbClr val="4A403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Supply</a:t>
              </a:r>
              <a:endParaRPr lang="en-US" sz="600" b="1" dirty="0">
                <a:solidFill>
                  <a:srgbClr val="4A403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76610" y="4255816"/>
            <a:ext cx="794982" cy="282158"/>
            <a:chOff x="1165341" y="3563823"/>
            <a:chExt cx="794982" cy="307717"/>
          </a:xfrm>
          <a:solidFill>
            <a:srgbClr val="FFFFFF"/>
          </a:solidFill>
        </p:grpSpPr>
        <p:sp>
          <p:nvSpPr>
            <p:cNvPr id="35" name="Rectangle 34"/>
            <p:cNvSpPr/>
            <p:nvPr/>
          </p:nvSpPr>
          <p:spPr bwMode="auto">
            <a:xfrm>
              <a:off x="1165341" y="3569918"/>
              <a:ext cx="794982" cy="301622"/>
            </a:xfrm>
            <a:prstGeom prst="rect">
              <a:avLst/>
            </a:prstGeom>
            <a:grpFill/>
            <a:ln w="12700" cap="flat" cmpd="sng" algn="ctr">
              <a:solidFill>
                <a:srgbClr val="71717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68113" y="3563823"/>
              <a:ext cx="783712" cy="3020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>
                  <a:solidFill>
                    <a:srgbClr val="4A4036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Budget &amp; Finance</a:t>
              </a:r>
              <a:endParaRPr lang="en-US" sz="600" b="1" dirty="0">
                <a:solidFill>
                  <a:srgbClr val="4A4036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3" name="Straight Connector 2"/>
          <p:cNvCxnSpPr>
            <a:endCxn id="5" idx="0"/>
          </p:cNvCxnSpPr>
          <p:nvPr/>
        </p:nvCxnSpPr>
        <p:spPr bwMode="auto">
          <a:xfrm>
            <a:off x="1562819" y="3472406"/>
            <a:ext cx="13" cy="1225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38125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1" y="6371939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District committees described in OM &amp; Job Descriptions</a:t>
            </a:r>
            <a:endParaRPr lang="en-US" sz="24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dirty="0" smtClean="0"/>
              <a:t>District Officers                                     &amp; Committees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7812" y="1600200"/>
            <a:ext cx="4038599" cy="4670496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US" dirty="0" smtClean="0"/>
              <a:t>Standing Committees</a:t>
            </a:r>
          </a:p>
          <a:p>
            <a:pPr lvl="1"/>
            <a:r>
              <a:rPr lang="en-US" sz="2600" dirty="0"/>
              <a:t>Budget &amp; Finance</a:t>
            </a:r>
          </a:p>
          <a:p>
            <a:pPr lvl="1"/>
            <a:r>
              <a:rPr lang="en-US" sz="2600" dirty="0" smtClean="0"/>
              <a:t>Planning</a:t>
            </a:r>
            <a:endParaRPr lang="en-US" sz="2600" dirty="0"/>
          </a:p>
          <a:p>
            <a:pPr lvl="1"/>
            <a:r>
              <a:rPr lang="en-US" sz="2600" dirty="0"/>
              <a:t>Educational Fund</a:t>
            </a:r>
          </a:p>
          <a:p>
            <a:pPr lvl="1"/>
            <a:r>
              <a:rPr lang="en-US" sz="2600" dirty="0" smtClean="0"/>
              <a:t>Law</a:t>
            </a:r>
          </a:p>
          <a:p>
            <a:pPr lvl="1"/>
            <a:r>
              <a:rPr lang="en-US" sz="2600" dirty="0" smtClean="0"/>
              <a:t>Personnel</a:t>
            </a:r>
          </a:p>
          <a:p>
            <a:pPr eaLnBrk="1" hangingPunct="1"/>
            <a:r>
              <a:rPr lang="en-US" dirty="0" smtClean="0"/>
              <a:t>General Committees</a:t>
            </a:r>
          </a:p>
          <a:p>
            <a:pPr lvl="1"/>
            <a:r>
              <a:rPr lang="en-US" sz="2600" dirty="0" smtClean="0"/>
              <a:t>Auditing</a:t>
            </a:r>
          </a:p>
          <a:p>
            <a:pPr lvl="1"/>
            <a:r>
              <a:rPr lang="en-US" sz="2600" dirty="0" smtClean="0"/>
              <a:t>Nominating</a:t>
            </a:r>
          </a:p>
          <a:p>
            <a:pPr lvl="1"/>
            <a:r>
              <a:rPr lang="en-US" sz="2600" dirty="0" smtClean="0"/>
              <a:t>Rules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3712" y="1600200"/>
            <a:ext cx="4194175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Bridge Officers</a:t>
            </a:r>
          </a:p>
          <a:p>
            <a:pPr lvl="1" eaLnBrk="1" hangingPunct="1"/>
            <a:r>
              <a:rPr lang="en-US" sz="2600" dirty="0" smtClean="0"/>
              <a:t>Commander (D/C)</a:t>
            </a:r>
          </a:p>
          <a:p>
            <a:pPr lvl="1" eaLnBrk="1" hangingPunct="1"/>
            <a:r>
              <a:rPr lang="en-US" sz="2600" dirty="0" smtClean="0"/>
              <a:t>Executive (DXO)</a:t>
            </a:r>
          </a:p>
          <a:p>
            <a:pPr lvl="1" eaLnBrk="1" hangingPunct="1"/>
            <a:r>
              <a:rPr lang="en-US" sz="2600" dirty="0" smtClean="0"/>
              <a:t>Educational (</a:t>
            </a:r>
            <a:r>
              <a:rPr lang="en-US" sz="2600" dirty="0" err="1" smtClean="0"/>
              <a:t>DEO</a:t>
            </a:r>
            <a:r>
              <a:rPr lang="en-US" sz="2600" dirty="0" smtClean="0"/>
              <a:t>)</a:t>
            </a:r>
          </a:p>
          <a:p>
            <a:pPr lvl="1" eaLnBrk="1" hangingPunct="1"/>
            <a:r>
              <a:rPr lang="en-US" sz="2600" dirty="0" smtClean="0"/>
              <a:t>Administrative (DAO)</a:t>
            </a:r>
          </a:p>
          <a:p>
            <a:pPr lvl="1" eaLnBrk="1" hangingPunct="1"/>
            <a:r>
              <a:rPr lang="en-US" sz="2600" dirty="0" smtClean="0"/>
              <a:t>Secretary  (</a:t>
            </a:r>
            <a:r>
              <a:rPr lang="en-US" sz="2600" dirty="0" err="1" smtClean="0"/>
              <a:t>DSecy</a:t>
            </a:r>
            <a:r>
              <a:rPr lang="en-US" sz="2600" dirty="0" smtClean="0"/>
              <a:t>)</a:t>
            </a:r>
          </a:p>
          <a:p>
            <a:pPr lvl="1" eaLnBrk="1" hangingPunct="1"/>
            <a:r>
              <a:rPr lang="en-US" sz="2600" dirty="0" smtClean="0"/>
              <a:t>Treasurer  (</a:t>
            </a:r>
            <a:r>
              <a:rPr lang="en-US" sz="2600" dirty="0" err="1" smtClean="0"/>
              <a:t>DTreas</a:t>
            </a:r>
            <a:r>
              <a:rPr lang="en-US" sz="2600" dirty="0" smtClean="0"/>
              <a:t>)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52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 Types of District Meetings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78346" y="1736257"/>
            <a:ext cx="7135586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Council Meetings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Board of directors </a:t>
            </a:r>
            <a:endParaRPr lang="en-US" sz="2600" dirty="0" smtClean="0"/>
          </a:p>
          <a:p>
            <a:pPr lvl="2">
              <a:lnSpc>
                <a:spcPct val="90000"/>
              </a:lnSpc>
            </a:pPr>
            <a:r>
              <a:rPr lang="en-US" sz="2600" dirty="0" smtClean="0"/>
              <a:t>relates </a:t>
            </a:r>
            <a:r>
              <a:rPr lang="en-US" sz="2600" dirty="0"/>
              <a:t>to Squadron </a:t>
            </a:r>
            <a:r>
              <a:rPr lang="en-US" sz="2600" dirty="0" smtClean="0"/>
              <a:t>ExCom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Conducts </a:t>
            </a:r>
            <a:r>
              <a:rPr lang="en-US" sz="2600" dirty="0"/>
              <a:t>business </a:t>
            </a:r>
            <a:r>
              <a:rPr lang="en-US" sz="2600" dirty="0" smtClean="0"/>
              <a:t>between Conferences</a:t>
            </a:r>
            <a:endParaRPr lang="en-US" sz="26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53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42748" y="1676296"/>
            <a:ext cx="533400" cy="533400"/>
          </a:xfrm>
          <a:prstGeom prst="ellipse">
            <a:avLst/>
          </a:prstGeom>
          <a:solidFill>
            <a:srgbClr val="D1F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9076" y="168257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  <p:bldP spid="10" grpId="0"/>
      <p:bldP spid="11" grpId="0" animBg="1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239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 Types of District Meetings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59150" y="1759488"/>
            <a:ext cx="6939643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District Conference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Membership meeting of the district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Voting members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Council members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Squadron delegates 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all Past D/Cs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Two per year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Spring - elections &amp; Change of Watch</a:t>
            </a:r>
          </a:p>
          <a:p>
            <a:pPr lvl="2">
              <a:lnSpc>
                <a:spcPct val="90000"/>
              </a:lnSpc>
            </a:pPr>
            <a:r>
              <a:rPr lang="en-US" sz="2600" dirty="0" smtClean="0"/>
              <a:t>Fall - budget &amp; educational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54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64799" y="1674576"/>
            <a:ext cx="533400" cy="533400"/>
          </a:xfrm>
          <a:prstGeom prst="ellipse">
            <a:avLst/>
          </a:prstGeom>
          <a:solidFill>
            <a:srgbClr val="D1F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885" y="1672045"/>
            <a:ext cx="390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4478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63443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1FEA05-AB8A-4220-9C3D-4548733FF753}" type="slidenum">
              <a:rPr 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defRPr/>
              </a:pPr>
              <a:t>55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0899" name="Picture 3" descr="C:\Program Files\Microsoft Office\Clipart\standard\stddir1\BD0561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8118"/>
            <a:ext cx="2552700" cy="12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C:\Program Files\Microsoft Office\Clipart\standard\stddir2\BS02094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96206"/>
            <a:ext cx="2895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C:\Program Files\Microsoft Office\Clipart\standard\stddir2\BS02091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9" y="1214677"/>
            <a:ext cx="1818921" cy="132832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C:\Program Files\Microsoft Office\Clipart\Pub60Cor\PE00640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180849" cy="150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3446361" y="5173817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/>
              <a:t>Sharing ideas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3200400" y="3198019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Building Bridges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3695700" y="5539229"/>
            <a:ext cx="1736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smtClean="0"/>
              <a:t>Attending Seminars</a:t>
            </a:r>
            <a:endParaRPr lang="en-US" b="1" dirty="0"/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8686800" y="6583362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latin typeface="Verdana" pitchFamily="34" charset="0"/>
              </a:rPr>
              <a:t>&gt;&gt;</a:t>
            </a: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title"/>
          </p:nvPr>
        </p:nvSpPr>
        <p:spPr>
          <a:xfrm>
            <a:off x="1177636" y="152400"/>
            <a:ext cx="674716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District Meetings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1027" name="Picture 3" descr="C:\Users\Administrator\AppData\Local\Microsoft\Windows\Temporary Internet Files\Content.IE5\U77OVXRZ\MC90029572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898" y="3089281"/>
            <a:ext cx="2148008" cy="15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AppData\Local\Microsoft\Windows\Temporary Internet Files\Content.IE5\3H1X709K\MC90019776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886889"/>
            <a:ext cx="1806997" cy="16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AppData\Local\Microsoft\Windows\Temporary Internet Files\Content.IE5\3H1X709K\MC90008952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08" y="1214677"/>
            <a:ext cx="1905000" cy="130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uilding_bridge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26993"/>
            <a:ext cx="28813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6" grpId="0"/>
      <p:bldP spid="80907" grpId="0"/>
      <p:bldP spid="80908" grpId="0"/>
      <p:bldP spid="8091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District Flag</a:t>
            </a:r>
            <a:endParaRPr lang="en-US" dirty="0"/>
          </a:p>
        </p:txBody>
      </p:sp>
      <p:pic>
        <p:nvPicPr>
          <p:cNvPr id="3" name="Picture 4" descr="C:\Documents and Settings\Administrator\My Documents\My Pictures\District Flags\D25 Flag-3 elements_White compas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2133602"/>
            <a:ext cx="4114801" cy="27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District</a:t>
            </a:r>
            <a:endParaRPr lang="en-US" sz="1400" b="1" i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2400" y="50292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Designed by D/Lt E J Dysart, JN </a:t>
            </a:r>
          </a:p>
          <a:p>
            <a:pPr algn="ctr"/>
            <a:r>
              <a:rPr lang="en-US" sz="1600" dirty="0" smtClean="0"/>
              <a:t>With input from district council</a:t>
            </a:r>
            <a:endParaRPr lang="en-US" sz="16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56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581001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/>
              <a:t>&gt;&gt;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16997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473043" y="374452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National</a:t>
            </a:r>
            <a:endParaRPr lang="en-US" sz="1400" b="1" i="1" dirty="0"/>
          </a:p>
        </p:txBody>
      </p:sp>
      <p:sp>
        <p:nvSpPr>
          <p:cNvPr id="38915" name="Rectangle 23"/>
          <p:cNvSpPr>
            <a:spLocks noGrp="1" noChangeArrowheads="1"/>
          </p:cNvSpPr>
          <p:nvPr>
            <p:ph type="title"/>
          </p:nvPr>
        </p:nvSpPr>
        <p:spPr>
          <a:xfrm>
            <a:off x="762000" y="150760"/>
            <a:ext cx="7772400" cy="9906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dirty="0" smtClean="0"/>
              <a:t>Who’s on the                                 Governing Board?</a:t>
            </a:r>
          </a:p>
        </p:txBody>
      </p:sp>
      <p:sp>
        <p:nvSpPr>
          <p:cNvPr id="38916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99047" y="1905000"/>
            <a:ext cx="84582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Chief Commander, Vice Commanders, Rear Commanders, members of national general committees   (C/C   V/C   R/C)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Commanders, District Educational Officers</a:t>
            </a:r>
          </a:p>
          <a:p>
            <a:pPr marL="349250" indent="0" eaLnBrk="1" hangingPunct="1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Squadron Commanders   (D/C   DEO   Cdr)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Chief Commanders, Past Vice Commanders, Governing Board Members Emeritus   (P/C/C   P/V/C)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Elected General Members (1 for each 600 members)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Squadron delegates (1 for each 100 members)</a:t>
            </a:r>
            <a:endParaRPr lang="en-US" sz="2400" b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Organization</a:t>
            </a:r>
            <a:endParaRPr lang="en-US" sz="1400" b="1" i="1" dirty="0"/>
          </a:p>
        </p:txBody>
      </p:sp>
      <p:pic>
        <p:nvPicPr>
          <p:cNvPr id="8" name="Picture 9" descr="C:\Program Files\Microsoft Office\Clipart\standard\stddir1\BD0562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46" y="1143000"/>
            <a:ext cx="15134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57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Squadron members one and all !!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  <p:bldP spid="10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at National Meeting</a:t>
            </a:r>
            <a:br>
              <a:rPr lang="en-US" dirty="0" smtClean="0"/>
            </a:br>
            <a:r>
              <a:rPr lang="en-US" sz="1600" i="1" dirty="0"/>
              <a:t>photos taken by National photographer </a:t>
            </a:r>
            <a:r>
              <a:rPr lang="en-US" sz="1600" dirty="0"/>
              <a:t>Steve D. Erickson, </a:t>
            </a:r>
            <a:r>
              <a:rPr lang="en-US" sz="1600" u="sng" dirty="0"/>
              <a:t>JN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69" y="1254760"/>
            <a:ext cx="5390018" cy="2089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25" y="3581400"/>
            <a:ext cx="9232825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5" y="3158196"/>
            <a:ext cx="8332726" cy="3362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3" y="1300480"/>
            <a:ext cx="8233807" cy="166959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58</a:t>
            </a:fld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734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5" descr="F:\IMAGES\CARTOONS\ADULT\CRTAD46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2346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 descr="F:\IMAGES\CARTOONS\ADULT\CRTAD480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1415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 descr="F:\IMAGES\CARTOONS\ADULT\CRTAD6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261356"/>
            <a:ext cx="19558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Text Box 8"/>
          <p:cNvSpPr txBox="1">
            <a:spLocks noChangeArrowheads="1"/>
          </p:cNvSpPr>
          <p:nvPr/>
        </p:nvSpPr>
        <p:spPr bwMode="auto">
          <a:xfrm>
            <a:off x="428978" y="3110686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latin typeface="Times New Roman" pitchFamily="18" charset="0"/>
              </a:rPr>
              <a:t>Opportunities for Participation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59</a:t>
            </a:fld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Administrator\AppData\Local\Microsoft\Windows\Temporary Internet Files\Content.IE5\VPT2IB0B\MC90043460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219200"/>
            <a:ext cx="1325563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AppData\Local\Microsoft\Windows\Temporary Internet Files\Content.IE5\ZL8BP4U9\MC90004483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37664"/>
            <a:ext cx="1668780" cy="17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AppData\Local\Microsoft\Windows\Temporary Internet Files\Content.IE5\VPT2IB0B\MC90023302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3251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Review</a:t>
            </a:r>
            <a:endParaRPr lang="en-US" sz="1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USPS History</a:t>
            </a:r>
          </a:p>
        </p:txBody>
      </p:sp>
      <p:sp>
        <p:nvSpPr>
          <p:cNvPr id="81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77032" y="1524000"/>
            <a:ext cx="8000268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/>
              <a:t>Four U.S. presidents commended USPS,                             for service to the nation &amp; the American people. </a:t>
            </a:r>
            <a:endParaRPr lang="en-US" sz="2600" dirty="0"/>
          </a:p>
          <a:p>
            <a:pPr defTabSz="336550"/>
            <a:r>
              <a:rPr lang="en-US" sz="2600" dirty="0" smtClean="0"/>
              <a:t>1913:   A “Power Squadron” organized within        	 	    	 Boston Yacht Club in January 1913</a:t>
            </a:r>
          </a:p>
          <a:p>
            <a:pPr marL="349250" indent="-349250" defTabSz="404813" eaLnBrk="1" hangingPunct="1"/>
            <a:r>
              <a:rPr lang="en-US" sz="2600" dirty="0" smtClean="0"/>
              <a:t>1914:  United States Power Squadrons founded                    	     	  February 1914</a:t>
            </a:r>
          </a:p>
          <a:p>
            <a:pPr defTabSz="-793750" eaLnBrk="1" hangingPunct="1"/>
            <a:r>
              <a:rPr lang="en-US" sz="2600" dirty="0" smtClean="0"/>
              <a:t>1945:  USPS headquarters established - NJ    &amp;         												           		District organization developed</a:t>
            </a:r>
          </a:p>
          <a:p>
            <a:pPr eaLnBrk="1" hangingPunct="1"/>
            <a:r>
              <a:rPr lang="en-US" sz="2600" dirty="0" smtClean="0"/>
              <a:t>1982:  Women admitted as members for first time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6</a:t>
            </a:fld>
            <a:endParaRPr lang="en-US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43890" y="1435152"/>
            <a:ext cx="8153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 smtClean="0"/>
              <a:t>Educational </a:t>
            </a:r>
            <a:r>
              <a:rPr lang="en-US" sz="2600" dirty="0"/>
              <a:t>Department has organizational </a:t>
            </a:r>
            <a:r>
              <a:rPr lang="en-US" sz="2600" dirty="0" smtClean="0"/>
              <a:t>units. 	Committees   &amp;    </a:t>
            </a:r>
            <a:r>
              <a:rPr lang="en-US" sz="2600" b="1" dirty="0" smtClean="0"/>
              <a:t>? _ _ _ </a:t>
            </a:r>
            <a:r>
              <a:rPr lang="en-US" sz="2600" b="1" dirty="0"/>
              <a:t>_ _ _ _ _ </a:t>
            </a:r>
            <a:r>
              <a:rPr lang="en-US" sz="2600" b="1" dirty="0" smtClean="0"/>
              <a:t>_ ?</a:t>
            </a:r>
            <a:endParaRPr lang="en-US" sz="2600" dirty="0" smtClean="0"/>
          </a:p>
          <a:p>
            <a:pPr>
              <a:spcBef>
                <a:spcPct val="50000"/>
              </a:spcBef>
            </a:pPr>
            <a:endParaRPr lang="en-US" sz="800" dirty="0" smtClean="0"/>
          </a:p>
          <a:p>
            <a:pPr>
              <a:spcBef>
                <a:spcPct val="50000"/>
              </a:spcBef>
            </a:pPr>
            <a:r>
              <a:rPr lang="en-US" sz="2600" dirty="0" smtClean="0"/>
              <a:t>What officer rank are </a:t>
            </a:r>
            <a:r>
              <a:rPr lang="en-US" sz="2600" dirty="0"/>
              <a:t>committee </a:t>
            </a:r>
            <a:r>
              <a:rPr lang="en-US" sz="2600" dirty="0" smtClean="0"/>
              <a:t>chairs  &amp;                                  local </a:t>
            </a:r>
            <a:r>
              <a:rPr lang="en-US" sz="2600" dirty="0"/>
              <a:t>board </a:t>
            </a:r>
            <a:r>
              <a:rPr lang="en-US" sz="2600" dirty="0" smtClean="0"/>
              <a:t>chairs           </a:t>
            </a:r>
            <a:r>
              <a:rPr lang="en-US" sz="2600" b="1" dirty="0" smtClean="0"/>
              <a:t>? </a:t>
            </a:r>
            <a:r>
              <a:rPr lang="en-US" sz="2600" b="1" dirty="0"/>
              <a:t>_ _ _ _ _ _ _ </a:t>
            </a:r>
            <a:r>
              <a:rPr lang="en-US" sz="2600" b="1" dirty="0" smtClean="0"/>
              <a:t>_ ? </a:t>
            </a:r>
          </a:p>
          <a:p>
            <a:pPr>
              <a:spcBef>
                <a:spcPct val="50000"/>
              </a:spcBef>
            </a:pPr>
            <a:endParaRPr lang="en-US" sz="800" dirty="0" smtClean="0"/>
          </a:p>
          <a:p>
            <a:pPr>
              <a:spcBef>
                <a:spcPct val="50000"/>
              </a:spcBef>
            </a:pPr>
            <a:r>
              <a:rPr lang="en-US" sz="2600" dirty="0" smtClean="0"/>
              <a:t>Who appoints them        </a:t>
            </a:r>
            <a:r>
              <a:rPr lang="en-US" sz="2600" b="1" dirty="0" smtClean="0"/>
              <a:t>?</a:t>
            </a:r>
            <a:r>
              <a:rPr lang="en-US" sz="2600" dirty="0" smtClean="0"/>
              <a:t> </a:t>
            </a:r>
            <a:r>
              <a:rPr lang="en-US" sz="2600" b="1" dirty="0" smtClean="0"/>
              <a:t>_ _ _ _ _ _ _ _ ?</a:t>
            </a:r>
          </a:p>
          <a:p>
            <a:pPr>
              <a:spcBef>
                <a:spcPct val="50000"/>
              </a:spcBef>
            </a:pPr>
            <a:r>
              <a:rPr lang="en-US" sz="2600" dirty="0" smtClean="0"/>
              <a:t>In the future, will your squadron - - - -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/>
              <a:t>a. Fill all committees?</a:t>
            </a:r>
          </a:p>
          <a:p>
            <a:pPr lvl="1">
              <a:spcBef>
                <a:spcPct val="50000"/>
              </a:spcBef>
            </a:pPr>
            <a:r>
              <a:rPr lang="en-US" sz="2600" dirty="0" smtClean="0"/>
              <a:t>b. Fill those needed? </a:t>
            </a:r>
            <a:endParaRPr lang="en-US" sz="2600" dirty="0"/>
          </a:p>
          <a:p>
            <a:pPr>
              <a:spcBef>
                <a:spcPct val="50000"/>
              </a:spcBef>
            </a:pPr>
            <a:endParaRPr lang="en-US" sz="26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4574173" y="5629834"/>
            <a:ext cx="568770" cy="590550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934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Committee Review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4499799" y="1813654"/>
            <a:ext cx="254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Local Boards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4572000" y="3727022"/>
            <a:ext cx="2331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</a:rPr>
              <a:t>Commander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60</a:t>
            </a:fld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6243" y="2991930"/>
            <a:ext cx="2291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Lieutenant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Review</a:t>
            </a:r>
            <a:endParaRPr lang="en-US" sz="1400" b="1" i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559715" y="4925880"/>
            <a:ext cx="568770" cy="534084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2071" y="5584014"/>
            <a:ext cx="81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X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62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0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0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8071" grpId="0" autoUpdateAnimBg="0"/>
      <p:bldP spid="88074" grpId="0"/>
      <p:bldP spid="14" grpId="0"/>
      <p:bldP spid="2" grpId="0"/>
      <p:bldP spid="3" grpId="0" animBg="1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Lending a Hand </a:t>
            </a:r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>
            <a:off x="859971" y="1710392"/>
            <a:ext cx="3864429" cy="2252008"/>
          </a:xfrm>
          <a:prstGeom prst="wedgeRoundRectCallout">
            <a:avLst>
              <a:gd name="adj1" fmla="val 49883"/>
              <a:gd name="adj2" fmla="val 25539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b="1"/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1012371" y="1862792"/>
            <a:ext cx="39405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Did you find </a:t>
            </a:r>
            <a:r>
              <a:rPr lang="en-US" dirty="0" smtClean="0"/>
              <a:t>any activities </a:t>
            </a:r>
            <a:r>
              <a:rPr lang="en-US" dirty="0"/>
              <a:t>that </a:t>
            </a:r>
            <a:r>
              <a:rPr lang="en-US" b="1" dirty="0">
                <a:solidFill>
                  <a:srgbClr val="002060"/>
                </a:solidFill>
              </a:rPr>
              <a:t>interest you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/>
              <a:t>or in which you could use your knowledge and skills to </a:t>
            </a:r>
            <a:r>
              <a:rPr lang="en-US" b="1" dirty="0" smtClean="0">
                <a:solidFill>
                  <a:srgbClr val="002060"/>
                </a:solidFill>
              </a:rPr>
              <a:t>lend a hand</a:t>
            </a:r>
            <a:r>
              <a:rPr lang="en-US" dirty="0" smtClean="0"/>
              <a:t>?  </a:t>
            </a:r>
            <a:endParaRPr lang="en-US" sz="2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61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Review</a:t>
            </a:r>
            <a:endParaRPr lang="en-US" sz="1400" b="1" i="1" dirty="0"/>
          </a:p>
        </p:txBody>
      </p:sp>
      <p:pic>
        <p:nvPicPr>
          <p:cNvPr id="2" name="Picture 3" descr="C:\Users\Administrator\AppData\Local\Microsoft\Windows\Temporary Internet Files\Content.IE5\C2LM62PT\MC9001980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39100"/>
            <a:ext cx="2447453" cy="4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371939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5     ED Courses, Seminars &amp; Guides    </a:t>
            </a:r>
            <a:r>
              <a:rPr lang="en-US" sz="8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540" name="AutoShape 3"/>
          <p:cNvSpPr>
            <a:spLocks noChangeArrowheads="1"/>
          </p:cNvSpPr>
          <p:nvPr/>
        </p:nvSpPr>
        <p:spPr bwMode="auto">
          <a:xfrm>
            <a:off x="1392767" y="1277938"/>
            <a:ext cx="4648200" cy="1217791"/>
          </a:xfrm>
          <a:prstGeom prst="wedgeRoundRectCallout">
            <a:avLst>
              <a:gd name="adj1" fmla="val -14417"/>
              <a:gd name="adj2" fmla="val 50052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b="1" dirty="0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1468967" y="1295400"/>
            <a:ext cx="44746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/>
              <a:t>Plan should</a:t>
            </a:r>
            <a:r>
              <a:rPr lang="en-US" b="1" dirty="0" smtClean="0"/>
              <a:t> </a:t>
            </a:r>
            <a:r>
              <a:rPr lang="en-US" dirty="0" smtClean="0"/>
              <a:t>include a </a:t>
            </a:r>
            <a:r>
              <a:rPr lang="en-US" dirty="0"/>
              <a:t>schedule</a:t>
            </a:r>
            <a:r>
              <a:rPr lang="en-US" b="1" dirty="0"/>
              <a:t> </a:t>
            </a:r>
            <a:r>
              <a:rPr lang="en-US" dirty="0" smtClean="0"/>
              <a:t>for </a:t>
            </a:r>
            <a:r>
              <a:rPr lang="en-US" dirty="0"/>
              <a:t>taking the </a:t>
            </a:r>
            <a:r>
              <a:rPr lang="en-US" dirty="0" smtClean="0"/>
              <a:t>advanced grades &amp; electives courses  </a:t>
            </a:r>
            <a:endParaRPr lang="en-US" dirty="0"/>
          </a:p>
        </p:txBody>
      </p:sp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914400" y="3140901"/>
            <a:ext cx="3200400" cy="990600"/>
          </a:xfrm>
          <a:prstGeom prst="wedgeRoundRectCallout">
            <a:avLst>
              <a:gd name="adj1" fmla="val 50176"/>
              <a:gd name="adj2" fmla="val 2882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/>
              <a:t>Which seminars will you take?</a:t>
            </a:r>
          </a:p>
        </p:txBody>
      </p:sp>
      <p:sp>
        <p:nvSpPr>
          <p:cNvPr id="105480" name="AutoShape 8"/>
          <p:cNvSpPr>
            <a:spLocks noChangeArrowheads="1"/>
          </p:cNvSpPr>
          <p:nvPr/>
        </p:nvSpPr>
        <p:spPr bwMode="auto">
          <a:xfrm>
            <a:off x="1468967" y="4889325"/>
            <a:ext cx="3962400" cy="990600"/>
          </a:xfrm>
          <a:prstGeom prst="wedgeRoundRectCallout">
            <a:avLst>
              <a:gd name="adj1" fmla="val 49929"/>
              <a:gd name="adj2" fmla="val -16188"/>
              <a:gd name="adj3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/>
              <a:t>Interested in Boat Operator Certification?</a:t>
            </a:r>
          </a:p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62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dirty="0" smtClean="0"/>
              <a:t>Develop your plan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7315200" y="66675"/>
            <a:ext cx="1611086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Review</a:t>
            </a:r>
            <a:endParaRPr lang="en-US" sz="1400" b="1" i="1" dirty="0"/>
          </a:p>
        </p:txBody>
      </p:sp>
      <p:pic>
        <p:nvPicPr>
          <p:cNvPr id="2050" name="Picture 2" descr="C:\Users\Administrator\AppData\Local\Microsoft\Windows\Temporary Internet Files\Content.IE5\ZL8BP4U9\MC9000899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63817"/>
            <a:ext cx="3009893" cy="32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5478" grpId="0" animBg="1" autoUpdateAnimBg="0"/>
      <p:bldP spid="105480" grpId="0" animBg="1" autoUpdateAnimBg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7" y="4876800"/>
            <a:ext cx="1248954" cy="1665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827" y="4877424"/>
            <a:ext cx="1289481" cy="166527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6757AD2-9C0C-4A16-A623-AB7F483E0179}" type="slidenum">
              <a:rPr lang="en-US" smtClean="0"/>
              <a:pPr eaLnBrk="1" hangingPunct="1"/>
              <a:t>63</a:t>
            </a:fld>
            <a:endParaRPr lang="en-US" dirty="0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803915" y="57292"/>
            <a:ext cx="7484423" cy="1190625"/>
          </a:xfrm>
        </p:spPr>
        <p:txBody>
          <a:bodyPr/>
          <a:lstStyle/>
          <a:p>
            <a:pPr eaLnBrk="1" hangingPunct="1"/>
            <a:r>
              <a:rPr lang="en-US" dirty="0" smtClean="0"/>
              <a:t>Educational Opportunities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85900"/>
            <a:ext cx="5887838" cy="3429000"/>
          </a:xfrm>
        </p:spPr>
        <p:txBody>
          <a:bodyPr/>
          <a:lstStyle/>
          <a:p>
            <a:r>
              <a:rPr lang="en-US" sz="2600" dirty="0" smtClean="0"/>
              <a:t>The Boating Course  (ABC3)</a:t>
            </a:r>
          </a:p>
          <a:p>
            <a:r>
              <a:rPr lang="en-US" sz="2600" dirty="0" smtClean="0"/>
              <a:t>Advanced Grade Courses</a:t>
            </a:r>
          </a:p>
          <a:p>
            <a:r>
              <a:rPr lang="en-US" sz="2600" dirty="0" smtClean="0"/>
              <a:t>Elective Courses</a:t>
            </a:r>
          </a:p>
          <a:p>
            <a:r>
              <a:rPr lang="en-US" sz="2600" dirty="0"/>
              <a:t>Guides</a:t>
            </a:r>
          </a:p>
          <a:p>
            <a:r>
              <a:rPr lang="en-US" sz="2600" dirty="0" smtClean="0"/>
              <a:t>Seminars</a:t>
            </a:r>
          </a:p>
          <a:p>
            <a:r>
              <a:rPr lang="en-US" sz="2600" dirty="0" smtClean="0"/>
              <a:t>Boat Operator Certification</a:t>
            </a:r>
          </a:p>
          <a:p>
            <a:r>
              <a:rPr lang="en-US" sz="2600" dirty="0" smtClean="0"/>
              <a:t>On-the-water Training </a:t>
            </a:r>
          </a:p>
          <a:p>
            <a:endParaRPr lang="en-US" sz="2600" dirty="0" smtClean="0"/>
          </a:p>
          <a:p>
            <a:pPr lvl="1"/>
            <a:endParaRPr lang="en-US" sz="2600" dirty="0" smtClean="0"/>
          </a:p>
        </p:txBody>
      </p:sp>
      <p:pic>
        <p:nvPicPr>
          <p:cNvPr id="5125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752600"/>
            <a:ext cx="1403350" cy="1477800"/>
          </a:xfrm>
        </p:spPr>
      </p:pic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7734300" y="152400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Education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86600" y="3124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Learning Lamp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615" y="4877424"/>
            <a:ext cx="1276387" cy="16658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08" y="4877424"/>
            <a:ext cx="1389696" cy="16658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72" y="4877424"/>
            <a:ext cx="1263310" cy="16652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77" y="4877424"/>
            <a:ext cx="1267056" cy="166527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80" y="4875693"/>
            <a:ext cx="1288832" cy="166527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19894" y="3307225"/>
            <a:ext cx="2281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&amp; </a:t>
            </a:r>
            <a:r>
              <a:rPr lang="en-US" sz="2600" dirty="0" smtClean="0"/>
              <a:t>Webinars</a:t>
            </a:r>
            <a:endParaRPr lang="en-US" sz="2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15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6757AD2-9C0C-4A16-A623-AB7F483E0179}" type="slidenum">
              <a:rPr lang="en-US" smtClean="0"/>
              <a:pPr eaLnBrk="1" hangingPunct="1"/>
              <a:t>64</a:t>
            </a:fld>
            <a:endParaRPr lang="en-US" dirty="0" smtClean="0"/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title"/>
          </p:nvPr>
        </p:nvSpPr>
        <p:spPr>
          <a:xfrm>
            <a:off x="803915" y="57292"/>
            <a:ext cx="7484423" cy="1190625"/>
          </a:xfrm>
        </p:spPr>
        <p:txBody>
          <a:bodyPr/>
          <a:lstStyle/>
          <a:p>
            <a:pPr eaLnBrk="1" hangingPunct="1"/>
            <a:r>
              <a:rPr lang="en-US" dirty="0" smtClean="0"/>
              <a:t>Educational Opportunities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799"/>
            <a:ext cx="6636124" cy="1226559"/>
          </a:xfrm>
        </p:spPr>
        <p:txBody>
          <a:bodyPr/>
          <a:lstStyle/>
          <a:p>
            <a:r>
              <a:rPr lang="en-US" sz="2600" dirty="0" smtClean="0"/>
              <a:t>We even have:                                                Virtual Trainers for learning boating skills</a:t>
            </a:r>
          </a:p>
          <a:p>
            <a:pPr marL="457200" lvl="1" indent="0">
              <a:buNone/>
            </a:pPr>
            <a:endParaRPr lang="en-US" sz="2600" dirty="0" smtClean="0"/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7734300" y="152400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Education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04" y="2362200"/>
            <a:ext cx="680776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5715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2600" dirty="0" smtClean="0"/>
              <a:t>At </a:t>
            </a:r>
            <a:r>
              <a:rPr lang="en-US" sz="2600" dirty="0"/>
              <a:t>trade shows, boat shows, </a:t>
            </a:r>
            <a:r>
              <a:rPr lang="en-US" sz="2600" dirty="0" smtClean="0"/>
              <a:t>AND classrooms</a:t>
            </a:r>
          </a:p>
          <a:p>
            <a:pPr algn="ctr"/>
            <a:r>
              <a:rPr lang="en-US" sz="2800" b="1" dirty="0" smtClean="0"/>
              <a:t>In USPS, we have it all!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75541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15" grpId="0"/>
      <p:bldP spid="12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4E30025-EF00-49DA-871F-164A3C5FC781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1629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Advanced Grades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658100" cy="4191000"/>
          </a:xfrm>
        </p:spPr>
        <p:txBody>
          <a:bodyPr/>
          <a:lstStyle/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Seamanship  (S)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Piloting  (P)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Advanced Piloting  (AP)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Junior Navigation  (JN)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Navigation  (N)</a:t>
            </a:r>
          </a:p>
          <a:p>
            <a:pPr marL="514350" indent="-514350" eaLnBrk="1" hangingPunct="1">
              <a:buSzPct val="100000"/>
              <a:buFont typeface="+mj-lt"/>
              <a:buAutoNum type="arabicPeriod"/>
            </a:pPr>
            <a:r>
              <a:rPr lang="en-US" sz="2800" dirty="0" smtClean="0"/>
              <a:t>Senior Navigator (SN)   </a:t>
            </a:r>
            <a:r>
              <a:rPr lang="en-US" sz="2200" i="1" dirty="0" smtClean="0"/>
              <a:t>All AGs  &amp;  6 ECs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723995" y="152400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Education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64" y="4467172"/>
            <a:ext cx="1368505" cy="1824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09" y="4467172"/>
            <a:ext cx="1413171" cy="18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13" y="4467172"/>
            <a:ext cx="1420895" cy="1824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8" y="4443415"/>
            <a:ext cx="1433851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443415"/>
            <a:ext cx="1433850" cy="18478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54F1BD5-7ED1-464B-A070-F7E18D90E328}" type="slidenum">
              <a:rPr lang="en-US" smtClean="0"/>
              <a:pPr eaLnBrk="1" hangingPunct="1"/>
              <a:t>66</a:t>
            </a:fld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1629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Electives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89011" y="1450279"/>
            <a:ext cx="7316789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Cruise </a:t>
            </a:r>
            <a:r>
              <a:rPr lang="en-US" sz="2600" dirty="0" smtClean="0"/>
              <a:t>Planning  (</a:t>
            </a:r>
            <a:r>
              <a:rPr lang="en-US" sz="2600" dirty="0" err="1" smtClean="0"/>
              <a:t>CP</a:t>
            </a:r>
            <a:r>
              <a:rPr lang="en-US" sz="2600" dirty="0" smtClean="0"/>
              <a:t>)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Engine </a:t>
            </a:r>
            <a:r>
              <a:rPr lang="en-US" sz="2600" dirty="0" smtClean="0"/>
              <a:t>Maintenance  (</a:t>
            </a:r>
            <a:r>
              <a:rPr lang="en-US" sz="2600" dirty="0" err="1" smtClean="0"/>
              <a:t>EM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Instructor </a:t>
            </a:r>
            <a:r>
              <a:rPr lang="en-US" sz="2600" dirty="0" smtClean="0"/>
              <a:t>Development  (ID)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Marine Electrical </a:t>
            </a:r>
            <a:r>
              <a:rPr lang="en-US" sz="2600" dirty="0" smtClean="0"/>
              <a:t>Systems  (</a:t>
            </a:r>
            <a:r>
              <a:rPr lang="en-US" sz="2600" dirty="0" err="1" smtClean="0"/>
              <a:t>MES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Marine Communications Systems  (MCS)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Marine Navigation Systems  (</a:t>
            </a:r>
            <a:r>
              <a:rPr lang="en-US" sz="2600" dirty="0" err="1" smtClean="0"/>
              <a:t>MNS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Sail  (SA)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Weather  (</a:t>
            </a:r>
            <a:r>
              <a:rPr lang="en-US" sz="2600" dirty="0" err="1" smtClean="0"/>
              <a:t>WX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696200" y="152398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Education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6" y="5109724"/>
            <a:ext cx="1181007" cy="1526874"/>
          </a:xfrm>
          <a:prstGeom prst="rect">
            <a:avLst/>
          </a:prstGeom>
          <a:ln w="3175">
            <a:solidFill>
              <a:srgbClr val="A6C7E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71" y="4877844"/>
            <a:ext cx="1181005" cy="1526871"/>
          </a:xfrm>
          <a:prstGeom prst="rect">
            <a:avLst/>
          </a:prstGeom>
          <a:ln>
            <a:solidFill>
              <a:srgbClr val="A6C7E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12" y="5122251"/>
            <a:ext cx="1185670" cy="1526870"/>
          </a:xfrm>
          <a:prstGeom prst="rect">
            <a:avLst/>
          </a:prstGeom>
          <a:ln>
            <a:solidFill>
              <a:srgbClr val="A6C7E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17" y="5149391"/>
            <a:ext cx="1185670" cy="1526874"/>
          </a:xfrm>
          <a:prstGeom prst="rect">
            <a:avLst/>
          </a:prstGeom>
          <a:ln>
            <a:solidFill>
              <a:srgbClr val="A6C7E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9" y="5007730"/>
            <a:ext cx="1181005" cy="1526871"/>
          </a:xfrm>
          <a:prstGeom prst="rect">
            <a:avLst/>
          </a:prstGeom>
          <a:ln>
            <a:solidFill>
              <a:srgbClr val="A6C7E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494" y="5149394"/>
            <a:ext cx="1181005" cy="1526871"/>
          </a:xfrm>
          <a:prstGeom prst="rect">
            <a:avLst/>
          </a:prstGeom>
          <a:ln>
            <a:solidFill>
              <a:srgbClr val="A6C7E2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2181" y="5934563"/>
            <a:ext cx="1117313" cy="68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4259" y="5736917"/>
            <a:ext cx="990600" cy="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109721"/>
            <a:ext cx="1182090" cy="1522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09724"/>
            <a:ext cx="1186437" cy="1532092"/>
          </a:xfrm>
          <a:prstGeom prst="rect">
            <a:avLst/>
          </a:prstGeom>
          <a:ln w="3175">
            <a:solidFill>
              <a:srgbClr val="A6C7E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C:\Documents and Settings\Administrator\My Documents\My Pictures\OT Manual 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368" y="1300723"/>
            <a:ext cx="1172815" cy="151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8100000" algn="tr" rotWithShape="0">
              <a:prstClr val="black">
                <a:alpha val="7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07" y="1922901"/>
            <a:ext cx="1179177" cy="1504263"/>
          </a:xfrm>
          <a:prstGeom prst="rect">
            <a:avLst/>
          </a:prstGeom>
          <a:noFill/>
          <a:ln w="9525">
            <a:solidFill>
              <a:srgbClr val="A6C7E2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9997"/>
            <a:ext cx="7551737" cy="1190625"/>
          </a:xfrm>
        </p:spPr>
        <p:txBody>
          <a:bodyPr/>
          <a:lstStyle/>
          <a:p>
            <a:pPr eaLnBrk="1" hangingPunct="1"/>
            <a:r>
              <a:rPr lang="en-US" smtClean="0"/>
              <a:t>Additional Training</a:t>
            </a:r>
            <a:endParaRPr lang="en-US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63" y="1547464"/>
            <a:ext cx="7391400" cy="44227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Operations Training  (OTP)</a:t>
            </a:r>
          </a:p>
          <a:p>
            <a:pPr eaLnBrk="1" hangingPunct="1"/>
            <a:r>
              <a:rPr lang="en-US" sz="2600" dirty="0" smtClean="0"/>
              <a:t>Leadership Development  (</a:t>
            </a:r>
            <a:r>
              <a:rPr lang="en-US" sz="2600" dirty="0" err="1" smtClean="0"/>
              <a:t>LDP</a:t>
            </a:r>
            <a:r>
              <a:rPr lang="en-US" sz="2600" dirty="0" smtClean="0"/>
              <a:t>)</a:t>
            </a:r>
          </a:p>
          <a:p>
            <a:pPr eaLnBrk="1" hangingPunct="1"/>
            <a:r>
              <a:rPr lang="en-US" sz="2600" dirty="0" smtClean="0"/>
              <a:t>Leadership Training Trilogy</a:t>
            </a:r>
          </a:p>
          <a:p>
            <a:pPr lvl="1">
              <a:lnSpc>
                <a:spcPts val="2400"/>
              </a:lnSpc>
            </a:pPr>
            <a:r>
              <a:rPr lang="en-US" sz="2400" dirty="0"/>
              <a:t>LD101 </a:t>
            </a:r>
            <a:r>
              <a:rPr lang="en-US" sz="2400" dirty="0" smtClean="0"/>
              <a:t>– LD102 – LD103</a:t>
            </a:r>
          </a:p>
          <a:p>
            <a:pPr marL="457200" lvl="1" indent="0">
              <a:lnSpc>
                <a:spcPts val="2400"/>
              </a:lnSpc>
              <a:buNone/>
            </a:pPr>
            <a:endParaRPr lang="en-US" sz="2400" dirty="0" smtClean="0"/>
          </a:p>
          <a:p>
            <a:pPr eaLnBrk="1" hangingPunct="1"/>
            <a:r>
              <a:rPr lang="en-US" sz="2600" dirty="0" smtClean="0"/>
              <a:t>Many self-education publications</a:t>
            </a:r>
          </a:p>
          <a:p>
            <a:pPr lvl="1" eaLnBrk="1" hangingPunct="1"/>
            <a:r>
              <a:rPr lang="en-US" sz="2400" dirty="0" smtClean="0"/>
              <a:t>Squadron/district job descriptions</a:t>
            </a:r>
          </a:p>
          <a:p>
            <a:pPr lvl="1" eaLnBrk="1" hangingPunct="1"/>
            <a:r>
              <a:rPr lang="en-US" sz="2400" dirty="0" smtClean="0"/>
              <a:t>Parliamentary procedures</a:t>
            </a:r>
          </a:p>
          <a:p>
            <a:pPr lvl="1" eaLnBrk="1" hangingPunct="1"/>
            <a:r>
              <a:rPr lang="en-US" sz="2400" dirty="0" smtClean="0"/>
              <a:t>Parliamentary Skit</a:t>
            </a:r>
          </a:p>
          <a:p>
            <a:pPr lvl="1" eaLnBrk="1" hangingPunct="1"/>
            <a:r>
              <a:rPr lang="en-US" sz="2400" dirty="0" smtClean="0"/>
              <a:t>Presenter’s guides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7702086" y="125639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Training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157">
            <a:off x="4701343" y="4380692"/>
            <a:ext cx="1638975" cy="2121934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6472298" y="2881265"/>
            <a:ext cx="1505420" cy="1904433"/>
            <a:chOff x="13030200" y="987165"/>
            <a:chExt cx="1504950" cy="1905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0200" y="987165"/>
              <a:ext cx="1200150" cy="1600200"/>
            </a:xfrm>
            <a:prstGeom prst="rect">
              <a:avLst/>
            </a:prstGeom>
            <a:noFill/>
            <a:ln w="9525">
              <a:solidFill>
                <a:srgbClr val="A6C7E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2600" y="1139565"/>
              <a:ext cx="1200150" cy="1600200"/>
            </a:xfrm>
            <a:prstGeom prst="rect">
              <a:avLst/>
            </a:prstGeom>
            <a:noFill/>
            <a:ln w="9525">
              <a:solidFill>
                <a:srgbClr val="A6C7E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00" y="1291965"/>
              <a:ext cx="1200150" cy="1600200"/>
            </a:xfrm>
            <a:prstGeom prst="rect">
              <a:avLst/>
            </a:prstGeom>
            <a:noFill/>
            <a:ln w="9525">
              <a:solidFill>
                <a:srgbClr val="A6C7E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21" y="4027361"/>
            <a:ext cx="1204913" cy="1516674"/>
          </a:xfrm>
          <a:prstGeom prst="rect">
            <a:avLst/>
          </a:prstGeom>
          <a:noFill/>
          <a:ln w="9525">
            <a:solidFill>
              <a:srgbClr val="A6C7E2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30" y="4945520"/>
            <a:ext cx="1209453" cy="1553185"/>
          </a:xfrm>
          <a:prstGeom prst="rect">
            <a:avLst/>
          </a:prstGeom>
          <a:noFill/>
          <a:ln w="9525">
            <a:solidFill>
              <a:srgbClr val="A6C7E2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" y="6418106"/>
            <a:ext cx="91439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See OM Appendix H – list of How-to-Manuals</a:t>
            </a:r>
            <a:endParaRPr lang="en-US" sz="2400" dirty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06936" y="641325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C6483F0-8264-4F6B-A415-E8F2A8611E78}" type="slidenum">
              <a:rPr lang="en-US" smtClean="0"/>
              <a:pPr eaLnBrk="1" hangingPunct="1"/>
              <a:t>67</a:t>
            </a:fld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20" grpId="0" animBg="1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7C043D0-904A-400C-A23F-7C44C5B4C403}" type="slidenum">
              <a:rPr lang="en-US" smtClean="0"/>
              <a:pPr eaLnBrk="1" hangingPunct="1"/>
              <a:t>68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1629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Membership Participation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6934200" cy="3733800"/>
          </a:xfrm>
        </p:spPr>
        <p:txBody>
          <a:bodyPr/>
          <a:lstStyle/>
          <a:p>
            <a:r>
              <a:rPr lang="en-US" sz="2600" dirty="0" smtClean="0"/>
              <a:t>Educational Activities -                	           	Internal &amp; external</a:t>
            </a:r>
            <a:endParaRPr lang="en-US" sz="2600" dirty="0"/>
          </a:p>
          <a:p>
            <a:pPr eaLnBrk="1" hangingPunct="1"/>
            <a:r>
              <a:rPr lang="en-US" sz="2600" dirty="0" smtClean="0"/>
              <a:t>External Activities -                	       	Involves working with agencies outside 	USPS -  some relate to civic services  </a:t>
            </a:r>
          </a:p>
          <a:p>
            <a:r>
              <a:rPr lang="en-US" sz="2600" dirty="0" smtClean="0"/>
              <a:t>Internal Activities -                      </a:t>
            </a:r>
            <a:r>
              <a:rPr lang="en-US" sz="2600" dirty="0"/>
              <a:t>	</a:t>
            </a:r>
            <a:r>
              <a:rPr lang="en-US" sz="2600" dirty="0" smtClean="0"/>
              <a:t>              	Directly benefit members of USPS</a:t>
            </a:r>
          </a:p>
        </p:txBody>
      </p:sp>
      <p:sp>
        <p:nvSpPr>
          <p:cNvPr id="359430" name="Text Box 6"/>
          <p:cNvSpPr txBox="1">
            <a:spLocks noChangeArrowheads="1"/>
          </p:cNvSpPr>
          <p:nvPr/>
        </p:nvSpPr>
        <p:spPr bwMode="auto">
          <a:xfrm>
            <a:off x="7772400" y="152400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pic>
        <p:nvPicPr>
          <p:cNvPr id="7" name="Picture 3" descr="C:\Program Files\Microsoft Office\Clipart\standard\stddir2\BS0208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566699"/>
            <a:ext cx="2781677" cy="206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534745"/>
            <a:ext cx="320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n w="19050">
                  <a:solidFill>
                    <a:srgbClr val="C00000"/>
                  </a:solidFill>
                </a:ln>
              </a:rPr>
              <a:t>SEO</a:t>
            </a:r>
          </a:p>
          <a:p>
            <a:endParaRPr lang="en-US" sz="2600" b="1" dirty="0">
              <a:ln w="19050">
                <a:solidFill>
                  <a:schemeClr val="tx1"/>
                </a:solidFill>
              </a:ln>
            </a:endParaRPr>
          </a:p>
          <a:p>
            <a:r>
              <a:rPr lang="en-US" sz="2600" b="1" dirty="0" smtClean="0">
                <a:ln w="19050">
                  <a:solidFill>
                    <a:srgbClr val="C00000"/>
                  </a:solidFill>
                </a:ln>
              </a:rPr>
              <a:t>XO</a:t>
            </a:r>
          </a:p>
          <a:p>
            <a:endParaRPr lang="en-US" sz="2600" b="1" dirty="0">
              <a:ln w="19050">
                <a:solidFill>
                  <a:schemeClr val="tx1"/>
                </a:solidFill>
              </a:ln>
            </a:endParaRPr>
          </a:p>
          <a:p>
            <a:endParaRPr lang="en-US" sz="2600" b="1" dirty="0" smtClean="0">
              <a:ln w="19050">
                <a:solidFill>
                  <a:schemeClr val="tx1"/>
                </a:solidFill>
              </a:ln>
            </a:endParaRPr>
          </a:p>
          <a:p>
            <a:r>
              <a:rPr lang="en-US" sz="2600" b="1" dirty="0" smtClean="0">
                <a:ln w="19050">
                  <a:solidFill>
                    <a:srgbClr val="C00000"/>
                  </a:solidFill>
                </a:ln>
              </a:rPr>
              <a:t>AO,  Secy,  </a:t>
            </a:r>
            <a:r>
              <a:rPr lang="en-US" sz="2600" b="1" dirty="0" err="1" smtClean="0">
                <a:ln w="19050">
                  <a:solidFill>
                    <a:srgbClr val="C00000"/>
                  </a:solidFill>
                </a:ln>
              </a:rPr>
              <a:t>Treas</a:t>
            </a:r>
            <a:endParaRPr lang="en-US" sz="2600" b="1" dirty="0">
              <a:ln w="19050">
                <a:solidFill>
                  <a:srgbClr val="C0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5458796"/>
            <a:ext cx="3581400" cy="492443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Not everyone says yes</a:t>
            </a:r>
            <a:endParaRPr lang="en-US" sz="2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uiExpand="1" build="p"/>
      <p:bldP spid="8" grpId="0"/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41A0FEA-9316-4061-9B43-5BD3B7FB47A1}" type="slidenum">
              <a:rPr lang="en-US" smtClean="0"/>
              <a:pPr eaLnBrk="1" hangingPunct="1"/>
              <a:t>69</a:t>
            </a:fld>
            <a:endParaRPr lang="en-US" smtClean="0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976087" y="140154"/>
            <a:ext cx="7177313" cy="11430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dirty="0" smtClean="0"/>
              <a:t>Why Members Decline Committee Positions</a:t>
            </a: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Lack of knowledge</a:t>
            </a:r>
          </a:p>
          <a:p>
            <a:pPr eaLnBrk="1" hangingPunct="1"/>
            <a:r>
              <a:rPr lang="en-US" sz="2600" dirty="0" smtClean="0"/>
              <a:t>Lack of time</a:t>
            </a:r>
          </a:p>
          <a:p>
            <a:pPr eaLnBrk="1" hangingPunct="1"/>
            <a:r>
              <a:rPr lang="en-US" sz="2600" dirty="0" smtClean="0"/>
              <a:t>Individual’s feeling of inadequacy</a:t>
            </a:r>
          </a:p>
          <a:p>
            <a:pPr eaLnBrk="1" hangingPunct="1"/>
            <a:r>
              <a:rPr lang="en-US" sz="2600" dirty="0" smtClean="0"/>
              <a:t>Monetary reasons</a:t>
            </a:r>
          </a:p>
          <a:p>
            <a:pPr eaLnBrk="1" hangingPunct="1"/>
            <a:endParaRPr lang="en-US" sz="2600" dirty="0" smtClean="0"/>
          </a:p>
        </p:txBody>
      </p:sp>
      <p:pic>
        <p:nvPicPr>
          <p:cNvPr id="2054" name="Picture 6" descr="C:\Users\Administrator\AppData\Local\Microsoft\Windows\Temporary Internet Files\Content.IE5\VPT2IB0B\MC9000787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58" y="1848418"/>
            <a:ext cx="1732128" cy="21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AppData\Local\Microsoft\Windows\Temporary Internet Files\Content.IE5\ZL8BP4U9\MC90028897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87" y="3638213"/>
            <a:ext cx="2647950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\AppData\Local\Microsoft\Windows\Temporary Internet Files\Content.IE5\C2LM62PT\MC9003906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4431229"/>
            <a:ext cx="1616659" cy="18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86141" y="65611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&gt;&gt;</a:t>
            </a:r>
            <a:endParaRPr lang="en-US" sz="14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pic>
        <p:nvPicPr>
          <p:cNvPr id="2051" name="Picture 3" descr="C:\Users\Administrator\AppData\Local\Microsoft\Windows\Temporary Internet Files\Content.IE5\PV7N8CXT\kazoku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44" y="4449578"/>
            <a:ext cx="1587260" cy="184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tse1.mm.bing.net/th?&amp;id=OIP.M80c55bd137fa134d04f5b2e5e1a2c0dbo0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44" y="1524000"/>
            <a:ext cx="2000837" cy="171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/>
        </p:nvSpPr>
        <p:spPr bwMode="auto">
          <a:xfrm rot="5400000">
            <a:off x="5602171" y="2914281"/>
            <a:ext cx="1266447" cy="1905000"/>
          </a:xfrm>
          <a:prstGeom prst="triangle">
            <a:avLst>
              <a:gd name="adj" fmla="val 52175"/>
            </a:avLst>
          </a:prstGeom>
          <a:solidFill>
            <a:srgbClr val="FFFF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76097" y="3233557"/>
            <a:ext cx="1918594" cy="1286184"/>
            <a:chOff x="5205046" y="2676218"/>
            <a:chExt cx="1918594" cy="128618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640" y="2683253"/>
              <a:ext cx="1867960" cy="1279147"/>
            </a:xfrm>
            <a:prstGeom prst="rect">
              <a:avLst/>
            </a:prstGeom>
          </p:spPr>
        </p:pic>
        <p:sp>
          <p:nvSpPr>
            <p:cNvPr id="25" name="Isosceles Triangle 24"/>
            <p:cNvSpPr/>
            <p:nvPr/>
          </p:nvSpPr>
          <p:spPr bwMode="auto">
            <a:xfrm rot="5400000">
              <a:off x="5521251" y="2360013"/>
              <a:ext cx="1286184" cy="1918594"/>
            </a:xfrm>
            <a:prstGeom prst="triangle">
              <a:avLst>
                <a:gd name="adj" fmla="val 51654"/>
              </a:avLst>
            </a:prstGeom>
            <a:noFill/>
            <a:ln w="28575" cap="flat" cmpd="sng" algn="ctr">
              <a:solidFill>
                <a:srgbClr val="1137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4648200" y="1539472"/>
            <a:ext cx="3733800" cy="1484007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r>
              <a:rPr lang="en-US" sz="2600" dirty="0" smtClean="0"/>
              <a:t>What’s </a:t>
            </a:r>
            <a:r>
              <a:rPr lang="en-US" sz="2600" dirty="0"/>
              <a:t>the story</a:t>
            </a:r>
          </a:p>
          <a:p>
            <a:r>
              <a:rPr lang="en-US" sz="2600" dirty="0" smtClean="0"/>
              <a:t>behind </a:t>
            </a:r>
            <a:r>
              <a:rPr lang="en-US" sz="2600" u="sng" dirty="0" smtClean="0"/>
              <a:t>Your Squadron’s</a:t>
            </a:r>
          </a:p>
          <a:p>
            <a:r>
              <a:rPr lang="en-US" sz="2600" dirty="0" smtClean="0"/>
              <a:t>burgee ?</a:t>
            </a:r>
            <a:endParaRPr lang="en-US" sz="2600" dirty="0"/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774700" y="1623878"/>
            <a:ext cx="358140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dirty="0"/>
              <a:t>When was </a:t>
            </a:r>
            <a:r>
              <a:rPr lang="en-US" sz="2600" u="sng" dirty="0" smtClean="0"/>
              <a:t>Your</a:t>
            </a:r>
            <a:r>
              <a:rPr lang="en-US" sz="2600" dirty="0" smtClean="0"/>
              <a:t> squadron founded</a:t>
            </a:r>
            <a:r>
              <a:rPr lang="en-US" sz="2600" dirty="0"/>
              <a:t>?  </a:t>
            </a:r>
          </a:p>
          <a:p>
            <a:pPr>
              <a:spcBef>
                <a:spcPct val="50000"/>
              </a:spcBef>
            </a:pPr>
            <a:endParaRPr lang="en-US" sz="2600" dirty="0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82378" y="2509311"/>
            <a:ext cx="3766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? _________________ ?                          </a:t>
            </a:r>
            <a:endParaRPr lang="en-US" b="1" dirty="0"/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751735" y="4410164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?_____________?                          </a:t>
            </a:r>
            <a:endParaRPr lang="en-US" b="1" dirty="0"/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066800" y="2444408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Diablo 1958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155700" y="4322925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District 25</a:t>
            </a: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>
          <a:xfrm>
            <a:off x="609600" y="94678"/>
            <a:ext cx="8010525" cy="104832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en-US" dirty="0" smtClean="0"/>
              <a:t>What about Your                  Squadron’s History?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711" y="3430373"/>
            <a:ext cx="3363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To </a:t>
            </a:r>
            <a:r>
              <a:rPr lang="en-US" sz="2600" dirty="0"/>
              <a:t>what </a:t>
            </a:r>
            <a:r>
              <a:rPr lang="en-US" sz="2600" u="sng" dirty="0"/>
              <a:t>district</a:t>
            </a:r>
            <a:r>
              <a:rPr lang="en-US" sz="2600" dirty="0"/>
              <a:t> </a:t>
            </a:r>
            <a:r>
              <a:rPr lang="en-US" sz="2600" dirty="0" smtClean="0"/>
              <a:t>has </a:t>
            </a:r>
            <a:r>
              <a:rPr lang="en-US" sz="2600" dirty="0"/>
              <a:t>it </a:t>
            </a:r>
            <a:r>
              <a:rPr lang="en-US" sz="2600" dirty="0" smtClean="0"/>
              <a:t>been assigned? </a:t>
            </a:r>
            <a:endParaRPr lang="en-US" sz="260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783286" y="66675"/>
            <a:ext cx="11430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Lesson 1</a:t>
            </a:r>
            <a:endParaRPr lang="en-US" sz="1400" b="1" i="1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7</a:t>
            </a:fld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l fl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sical fl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691" grpId="0"/>
      <p:bldP spid="46087" grpId="0"/>
      <p:bldP spid="71687" grpId="0" autoUpdateAnimBg="0"/>
      <p:bldP spid="71688" grpId="0" autoUpdateAnimBg="0"/>
      <p:bldP spid="71689" grpId="0" autoUpdateAnimBg="0"/>
      <p:bldP spid="71690" grpId="0" autoUpdateAnimBg="0"/>
      <p:bldP spid="8" grpId="0"/>
      <p:bldP spid="2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1570" y="642257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535016C-96F2-4865-A183-28C9AE4E1298}" type="slidenum">
              <a:rPr lang="en-US" smtClean="0"/>
              <a:pPr eaLnBrk="1" hangingPunct="1"/>
              <a:t>70</a:t>
            </a:fld>
            <a:endParaRPr lang="en-US" smtClean="0"/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95943"/>
            <a:ext cx="7667172" cy="990600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dirty="0" smtClean="0"/>
              <a:t>Why Members Volunteer</a:t>
            </a:r>
          </a:p>
        </p:txBody>
      </p:sp>
      <p:sp>
        <p:nvSpPr>
          <p:cNvPr id="1229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010910" y="1694276"/>
            <a:ext cx="7319169" cy="4401724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Self Fulfillment:                                                  </a:t>
            </a:r>
            <a:r>
              <a:rPr lang="en-US" sz="2400" dirty="0" smtClean="0"/>
              <a:t>	authority (power, influence, control), 	personal growth (knowledge, skills, attitude)</a:t>
            </a:r>
          </a:p>
          <a:p>
            <a:r>
              <a:rPr lang="en-US" sz="2600" dirty="0"/>
              <a:t>Commitment:  </a:t>
            </a:r>
            <a:r>
              <a:rPr lang="en-US" sz="2800" dirty="0"/>
              <a:t>						</a:t>
            </a:r>
            <a:r>
              <a:rPr lang="en-US" sz="2400" dirty="0"/>
              <a:t>to USPS mission</a:t>
            </a:r>
          </a:p>
          <a:p>
            <a:pPr eaLnBrk="1" hangingPunct="1"/>
            <a:r>
              <a:rPr lang="en-US" sz="2600" dirty="0" smtClean="0"/>
              <a:t>Loyalty:                                                                          </a:t>
            </a:r>
            <a:r>
              <a:rPr lang="en-US" sz="2400" dirty="0" smtClean="0"/>
              <a:t>	to friends and/or organization                	(‘peer pressure’ to be involved)</a:t>
            </a:r>
          </a:p>
          <a:p>
            <a:r>
              <a:rPr lang="en-US" sz="2600" dirty="0" smtClean="0"/>
              <a:t>Recognition</a:t>
            </a:r>
            <a:r>
              <a:rPr lang="en-US" sz="2600" dirty="0"/>
              <a:t>:                                                        </a:t>
            </a:r>
            <a:r>
              <a:rPr lang="en-US" sz="2400" dirty="0"/>
              <a:t>	</a:t>
            </a:r>
            <a:r>
              <a:rPr lang="en-US" sz="2400" dirty="0" smtClean="0"/>
              <a:t>gaining </a:t>
            </a:r>
            <a:r>
              <a:rPr lang="en-US" sz="2400" dirty="0"/>
              <a:t>attention, acceptance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683" y="1651030"/>
            <a:ext cx="265731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Interesting work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733800" y="1806225"/>
            <a:ext cx="466883" cy="24622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3341" y="3778477"/>
            <a:ext cx="307556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 of organization 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760415" y="3901587"/>
            <a:ext cx="466883" cy="24622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1198" y="2920270"/>
            <a:ext cx="307556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Part of organization 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 bwMode="auto">
          <a:xfrm>
            <a:off x="3468272" y="3043380"/>
            <a:ext cx="466883" cy="24622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5885" y="4968387"/>
            <a:ext cx="32766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Being useful / valued</a:t>
            </a:r>
            <a:endParaRPr lang="en-US" sz="2400" dirty="0"/>
          </a:p>
        </p:txBody>
      </p:sp>
      <p:sp>
        <p:nvSpPr>
          <p:cNvPr id="14" name="Right Arrow 13"/>
          <p:cNvSpPr/>
          <p:nvPr/>
        </p:nvSpPr>
        <p:spPr bwMode="auto">
          <a:xfrm>
            <a:off x="3500358" y="5076110"/>
            <a:ext cx="466883" cy="246221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4" grpId="0" animBg="1"/>
      <p:bldP spid="15" grpId="0" animBg="1"/>
      <p:bldP spid="16" grpId="0" animBg="1"/>
      <p:bldP spid="17" grpId="0" animBg="1"/>
      <p:bldP spid="18" grpId="0" animBg="1"/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95863" y="1395972"/>
            <a:ext cx="5862858" cy="3886200"/>
          </a:xfrm>
        </p:spPr>
        <p:txBody>
          <a:bodyPr/>
          <a:lstStyle/>
          <a:p>
            <a:pPr marL="0" indent="0">
              <a:lnSpc>
                <a:spcPts val="2400"/>
              </a:lnSpc>
              <a:buNone/>
            </a:pPr>
            <a:r>
              <a:rPr lang="en-US" sz="2800" dirty="0"/>
              <a:t>3 Fundamentals of </a:t>
            </a:r>
            <a:r>
              <a:rPr lang="en-US" sz="2800" dirty="0" smtClean="0"/>
              <a:t>Motivation</a:t>
            </a:r>
          </a:p>
          <a:p>
            <a:pPr>
              <a:lnSpc>
                <a:spcPts val="2400"/>
              </a:lnSpc>
            </a:pPr>
            <a:endParaRPr lang="en-US" sz="2800" dirty="0"/>
          </a:p>
          <a:p>
            <a:pPr marL="682625" indent="-341313">
              <a:lnSpc>
                <a:spcPts val="2400"/>
              </a:lnSpc>
            </a:pPr>
            <a:r>
              <a:rPr lang="en-US" sz="2800" dirty="0" smtClean="0"/>
              <a:t>Recognition</a:t>
            </a:r>
          </a:p>
          <a:p>
            <a:pPr marL="0" indent="0">
              <a:lnSpc>
                <a:spcPts val="2400"/>
              </a:lnSpc>
              <a:buNone/>
            </a:pPr>
            <a:endParaRPr lang="en-US" sz="2800" dirty="0"/>
          </a:p>
          <a:p>
            <a:pPr marL="0" indent="0">
              <a:lnSpc>
                <a:spcPts val="2400"/>
              </a:lnSpc>
              <a:buNone/>
            </a:pPr>
            <a:endParaRPr lang="en-US" sz="2800" dirty="0" smtClean="0"/>
          </a:p>
          <a:p>
            <a:pPr marL="682625" indent="-341313">
              <a:lnSpc>
                <a:spcPts val="2400"/>
              </a:lnSpc>
            </a:pPr>
            <a:r>
              <a:rPr lang="en-US" sz="2800" dirty="0" smtClean="0"/>
              <a:t>Money</a:t>
            </a:r>
          </a:p>
          <a:p>
            <a:pPr marL="0" indent="0">
              <a:lnSpc>
                <a:spcPts val="2400"/>
              </a:lnSpc>
              <a:buNone/>
            </a:pPr>
            <a:endParaRPr lang="en-US" sz="2800" dirty="0" smtClean="0"/>
          </a:p>
          <a:p>
            <a:pPr marL="0" indent="0">
              <a:lnSpc>
                <a:spcPts val="2400"/>
              </a:lnSpc>
              <a:buNone/>
            </a:pPr>
            <a:endParaRPr lang="en-US" sz="2800" dirty="0" smtClean="0"/>
          </a:p>
          <a:p>
            <a:pPr marL="682625" indent="-341313">
              <a:lnSpc>
                <a:spcPts val="2400"/>
              </a:lnSpc>
            </a:pPr>
            <a:r>
              <a:rPr lang="en-US" sz="2800" dirty="0" smtClean="0"/>
              <a:t>Feeling a part of organization</a:t>
            </a:r>
          </a:p>
          <a:p>
            <a:pPr marL="0" indent="0" eaLnBrk="1" hangingPunct="1">
              <a:lnSpc>
                <a:spcPts val="2400"/>
              </a:lnSpc>
              <a:buNone/>
            </a:pPr>
            <a:endParaRPr lang="en-US" sz="2800" dirty="0" smtClean="0"/>
          </a:p>
        </p:txBody>
      </p:sp>
      <p:pic>
        <p:nvPicPr>
          <p:cNvPr id="2066" name="Picture 18" descr="C:\Users\Administrator\AppData\Local\Microsoft\Windows\Temporary Internet Files\Content.IE5\6AE6RBOG\happy_dollars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24" y="2853811"/>
            <a:ext cx="1066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535016C-96F2-4865-A183-28C9AE4E1298}" type="slidenum">
              <a:rPr lang="en-US" smtClean="0"/>
              <a:pPr eaLnBrk="1" hangingPunct="1"/>
              <a:t>71</a:t>
            </a:fld>
            <a:endParaRPr lang="en-US" smtClean="0"/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0" y="195943"/>
            <a:ext cx="7667172" cy="990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/>
              <a:t>Why Members </a:t>
            </a:r>
            <a:r>
              <a:rPr lang="en-US" dirty="0" smtClean="0"/>
              <a:t>Volunteer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24" y="3222014"/>
            <a:ext cx="1905000" cy="628835"/>
          </a:xfrm>
          <a:prstGeom prst="rect">
            <a:avLst/>
          </a:prstGeom>
        </p:spPr>
      </p:pic>
      <p:pic>
        <p:nvPicPr>
          <p:cNvPr id="29" name="Picture 4" descr="m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94" y="2668802"/>
            <a:ext cx="2676802" cy="161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AppData\Local\Microsoft\Windows\Temporary Internet Files\Content.IE5\Z959FIM1\team-work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52" y="484584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Local\Microsoft\Windows\Temporary Internet Files\Content.IE5\3SRPZU2E\our%2520team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32" y="4812429"/>
            <a:ext cx="2382295" cy="17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dministrator\AppData\Local\Microsoft\Windows\Temporary Internet Files\Content.IE5\6AE6RBOG\clapping_pink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09935" y="1691606"/>
            <a:ext cx="1036145" cy="15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14" y="1676694"/>
            <a:ext cx="1052749" cy="15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660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uiExpand="1" build="p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413606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A83A035-02DF-4232-99B0-E9C91912080B}" type="slidenum">
              <a:rPr lang="en-US" smtClean="0"/>
              <a:pPr eaLnBrk="1" hangingPunct="1"/>
              <a:t>72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Staffing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617" y="2933700"/>
            <a:ext cx="6858000" cy="3009900"/>
          </a:xfrm>
        </p:spPr>
        <p:txBody>
          <a:bodyPr/>
          <a:lstStyle/>
          <a:p>
            <a:pPr defTabSz="508000" eaLnBrk="1" hangingPunct="1">
              <a:lnSpc>
                <a:spcPct val="100000"/>
              </a:lnSpc>
            </a:pPr>
            <a:r>
              <a:rPr lang="en-US" sz="2600" dirty="0" smtClean="0"/>
              <a:t>Staffing is a key responsibility - - -                         	shared by all officers  </a:t>
            </a:r>
            <a:r>
              <a:rPr lang="en-US" sz="2400" dirty="0" smtClean="0"/>
              <a:t>(Cdr +  Lt/C +  Lt)</a:t>
            </a:r>
          </a:p>
          <a:p>
            <a:pPr defTabSz="508000" eaLnBrk="1" hangingPunct="1">
              <a:lnSpc>
                <a:spcPct val="100000"/>
              </a:lnSpc>
            </a:pPr>
            <a:endParaRPr lang="en-US" sz="1400" dirty="0" smtClean="0"/>
          </a:p>
          <a:p>
            <a:pPr lvl="1">
              <a:lnSpc>
                <a:spcPct val="100000"/>
              </a:lnSpc>
              <a:spcBef>
                <a:spcPts val="12"/>
              </a:spcBef>
            </a:pPr>
            <a:r>
              <a:rPr lang="en-US" sz="2600" dirty="0" smtClean="0"/>
              <a:t>Nominating Committee - critical to ensuring nomination of qualified ‘Bridge’</a:t>
            </a:r>
          </a:p>
          <a:p>
            <a:pPr lvl="1"/>
            <a:r>
              <a:rPr lang="en-US" sz="2600" dirty="0" smtClean="0"/>
              <a:t>No activity should be undertaken without a solid understanding of position</a:t>
            </a:r>
          </a:p>
        </p:txBody>
      </p:sp>
      <p:pic>
        <p:nvPicPr>
          <p:cNvPr id="8" name="Picture 4" descr="C:\Program Files\Microsoft Office\Clipart\standard\stddir2\BS0210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9" y="1295400"/>
            <a:ext cx="5487988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9048" y="381000"/>
            <a:ext cx="8239125" cy="55534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600"/>
              </a:lnSpc>
            </a:pPr>
            <a:r>
              <a:rPr lang="en-US" dirty="0"/>
              <a:t>Staffing </a:t>
            </a:r>
            <a:r>
              <a:rPr lang="en-US" dirty="0" smtClean="0"/>
              <a:t>101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747486" y="1494111"/>
            <a:ext cx="2819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6863" indent="-296863">
              <a:lnSpc>
                <a:spcPts val="2400"/>
              </a:lnSpc>
              <a:spcBef>
                <a:spcPct val="50000"/>
              </a:spcBef>
            </a:pPr>
            <a:r>
              <a:rPr lang="en-US" sz="2400" b="1" i="1" u="sng" dirty="0">
                <a:latin typeface="Arial Narrow" pitchFamily="34" charset="0"/>
              </a:rPr>
              <a:t>Integrity</a:t>
            </a:r>
          </a:p>
          <a:p>
            <a:pPr marL="296863" indent="-296863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 Narrow" pitchFamily="34" charset="0"/>
              </a:rPr>
              <a:t>Dependable</a:t>
            </a:r>
          </a:p>
          <a:p>
            <a:pPr marL="296863" indent="-296863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 Narrow" pitchFamily="34" charset="0"/>
              </a:rPr>
              <a:t>Conduct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4633686" y="1494111"/>
            <a:ext cx="35052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lnSpc>
                <a:spcPts val="2400"/>
              </a:lnSpc>
              <a:spcBef>
                <a:spcPct val="50000"/>
              </a:spcBef>
            </a:pPr>
            <a:r>
              <a:rPr lang="en-US" sz="2400" b="1" i="1" u="sng" dirty="0">
                <a:latin typeface="Arial Narrow" pitchFamily="34" charset="0"/>
              </a:rPr>
              <a:t>Work habits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Accustomed to hard work           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Follow through on tasks       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Exhibit the desire for personal growth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747486" y="3331603"/>
            <a:ext cx="4038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8138" indent="-338138">
              <a:lnSpc>
                <a:spcPts val="2400"/>
              </a:lnSpc>
              <a:spcBef>
                <a:spcPct val="50000"/>
              </a:spcBef>
            </a:pPr>
            <a:r>
              <a:rPr lang="en-US" sz="2400" b="1" i="1" u="sng" dirty="0">
                <a:latin typeface="Arial Narrow" pitchFamily="34" charset="0"/>
              </a:rPr>
              <a:t>Adaptability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Works well with others 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Tolerant of </a:t>
            </a:r>
            <a:r>
              <a:rPr lang="en-US" sz="2400" dirty="0" smtClean="0">
                <a:latin typeface="Arial Narrow" pitchFamily="34" charset="0"/>
              </a:rPr>
              <a:t>opinions </a:t>
            </a:r>
            <a:r>
              <a:rPr lang="en-US" sz="2400" dirty="0">
                <a:latin typeface="Arial Narrow" pitchFamily="34" charset="0"/>
              </a:rPr>
              <a:t>of others             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Invent &amp; reinvent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 Narrow" pitchFamily="34" charset="0"/>
              </a:rPr>
              <a:t>Gracefully </a:t>
            </a:r>
            <a:r>
              <a:rPr lang="en-US" sz="2400" dirty="0">
                <a:latin typeface="Arial Narrow" pitchFamily="34" charset="0"/>
              </a:rPr>
              <a:t>accept constructive </a:t>
            </a:r>
            <a:r>
              <a:rPr lang="en-US" sz="2400" dirty="0" smtClean="0">
                <a:latin typeface="Arial Narrow" pitchFamily="34" charset="0"/>
              </a:rPr>
              <a:t>criticism</a:t>
            </a: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4633686" y="4008711"/>
            <a:ext cx="42672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lnSpc>
                <a:spcPts val="2400"/>
              </a:lnSpc>
              <a:spcBef>
                <a:spcPct val="50000"/>
              </a:spcBef>
            </a:pPr>
            <a:r>
              <a:rPr lang="en-US" sz="2400" b="1" i="1" u="sng" dirty="0">
                <a:latin typeface="Arial Narrow" pitchFamily="34" charset="0"/>
              </a:rPr>
              <a:t>Enthusiasm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Positive attitude toward the procedures and policies of USPS</a:t>
            </a:r>
          </a:p>
          <a:p>
            <a:pPr marL="338138" indent="-338138">
              <a:lnSpc>
                <a:spcPts val="24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 Narrow" pitchFamily="34" charset="0"/>
              </a:rPr>
              <a:t>Toward committee mission and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6550223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&gt;&gt;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66586" y="2328229"/>
            <a:ext cx="135255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166586" y="4141228"/>
            <a:ext cx="249101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166334" y="5608911"/>
            <a:ext cx="130336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218123" y="5914883"/>
            <a:ext cx="88114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52333" y="4813800"/>
            <a:ext cx="171495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709886" y="1875111"/>
            <a:ext cx="1447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830948" y="3743120"/>
            <a:ext cx="146858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941A0FEA-9316-4061-9B43-5BD3B7FB47A1}" type="slidenum">
              <a:rPr lang="en-US" sz="1200" smtClean="0"/>
              <a:pPr algn="r" eaLnBrk="1" hangingPunct="1"/>
              <a:t>73</a:t>
            </a:fld>
            <a:endParaRPr lang="en-US" sz="1200" dirty="0" smtClean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150544" y="5115616"/>
            <a:ext cx="1897456" cy="401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4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2300" y="6413606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98F3E84-7B45-4D9C-BA62-99B9B589C8BE}" type="slidenum">
              <a:rPr lang="en-US" smtClean="0"/>
              <a:pPr eaLnBrk="1" hangingPunct="1"/>
              <a:t>74</a:t>
            </a:fld>
            <a:endParaRPr lang="en-US" smtClean="0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051560" y="4267200"/>
            <a:ext cx="746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Staffing begins with accepting a job </a:t>
            </a:r>
            <a:r>
              <a:rPr lang="en-US" sz="2400" dirty="0" smtClean="0">
                <a:latin typeface="+mn-lt"/>
              </a:rPr>
              <a:t>description Parties involved need agreement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Officers should be able to outline </a:t>
            </a:r>
            <a:r>
              <a:rPr lang="en-US" sz="2400" dirty="0">
                <a:latin typeface="+mn-lt"/>
              </a:rPr>
              <a:t>the ‘Job’ </a:t>
            </a:r>
            <a:r>
              <a:rPr lang="en-US" sz="2400" dirty="0" smtClean="0">
                <a:latin typeface="+mn-lt"/>
              </a:rPr>
              <a:t>their committee members take</a:t>
            </a:r>
            <a:endParaRPr lang="en-US" sz="2400" b="1" dirty="0">
              <a:latin typeface="+mn-lt"/>
            </a:endParaRPr>
          </a:p>
        </p:txBody>
      </p:sp>
      <p:pic>
        <p:nvPicPr>
          <p:cNvPr id="13316" name="Picture 3" descr="Job Des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0274"/>
            <a:ext cx="2008188" cy="2668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642360" y="2746057"/>
            <a:ext cx="435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A </a:t>
            </a:r>
            <a:r>
              <a:rPr lang="en-US" sz="1600" dirty="0" smtClean="0"/>
              <a:t>publication of </a:t>
            </a:r>
            <a:r>
              <a:rPr lang="en-US" sz="1600" dirty="0"/>
              <a:t>the USPS </a:t>
            </a:r>
            <a:r>
              <a:rPr lang="en-US" sz="1600" dirty="0" smtClean="0"/>
              <a:t>      Leadership Development Committee</a:t>
            </a:r>
            <a:endParaRPr lang="en-US" sz="1600" dirty="0"/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4114800" y="2184539"/>
            <a:ext cx="3643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Know &amp; Understand</a:t>
            </a:r>
            <a:endParaRPr lang="en-US" sz="2800" dirty="0">
              <a:latin typeface="+mn-lt"/>
            </a:endParaRPr>
          </a:p>
        </p:txBody>
      </p:sp>
      <p:sp>
        <p:nvSpPr>
          <p:cNvPr id="13319" name="Rectangle 9"/>
          <p:cNvSpPr>
            <a:spLocks noGrp="1" noChangeArrowheads="1"/>
          </p:cNvSpPr>
          <p:nvPr>
            <p:ph type="title"/>
          </p:nvPr>
        </p:nvSpPr>
        <p:spPr>
          <a:xfrm>
            <a:off x="820787" y="0"/>
            <a:ext cx="7408813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Job Descriptions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374172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881DE98-7016-47C3-A7C5-6792EB5161B1}" type="slidenum">
              <a:rPr lang="en-US" smtClean="0"/>
              <a:pPr eaLnBrk="1" hangingPunct="1"/>
              <a:t>75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Many is Enough?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1176" y="2538722"/>
            <a:ext cx="7843212" cy="2814994"/>
          </a:xfrm>
        </p:spPr>
        <p:txBody>
          <a:bodyPr/>
          <a:lstStyle/>
          <a:p>
            <a:pPr eaLnBrk="1" hangingPunct="1"/>
            <a:r>
              <a:rPr lang="en-US" sz="2600" dirty="0" smtClean="0"/>
              <a:t>How would you know - what can you do?</a:t>
            </a:r>
          </a:p>
          <a:p>
            <a:pPr eaLnBrk="1" hangingPunct="1"/>
            <a:r>
              <a:rPr lang="en-US" sz="2600" dirty="0" smtClean="0"/>
              <a:t>Discuss with departmental bridge officer</a:t>
            </a:r>
          </a:p>
          <a:p>
            <a:pPr eaLnBrk="1" hangingPunct="1"/>
            <a:r>
              <a:rPr lang="en-US" sz="2600" dirty="0" smtClean="0"/>
              <a:t>Interview potential committee members</a:t>
            </a:r>
            <a:r>
              <a:rPr lang="en-US" dirty="0" smtClean="0"/>
              <a:t> </a:t>
            </a:r>
          </a:p>
          <a:p>
            <a:pPr lvl="1"/>
            <a:r>
              <a:rPr lang="en-US" sz="2600" dirty="0" smtClean="0"/>
              <a:t>inactive members  &amp;  especially your friends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57886" y="140154"/>
            <a:ext cx="12192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/>
              <a:t>Staffing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7688" y="1600200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large of a committee is needed to get job done?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029" name="Picture 5" descr="C:\Users\Administrator\AppData\Local\Microsoft\Windows\Temporary Internet Files\Content.IE5\UO7BPEWS\MC9004457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8234"/>
            <a:ext cx="1994883" cy="183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79" y="4934958"/>
            <a:ext cx="2341563" cy="145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2300" y="6477000"/>
            <a:ext cx="1905000" cy="3810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E7AB56-3D1D-46B7-B721-276FA041A6B6}" type="slidenum">
              <a: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eaLnBrk="1" hangingPunct="1"/>
              <a:t>76</a:t>
            </a:fld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"/>
            <a:ext cx="81534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Appointments</a:t>
            </a:r>
            <a:endParaRPr lang="en-US" sz="3600" dirty="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217414" y="1601732"/>
            <a:ext cx="6263602" cy="45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Appointing </a:t>
            </a:r>
            <a:r>
              <a:rPr lang="en-US" sz="2600" dirty="0">
                <a:latin typeface="Arial" charset="0"/>
              </a:rPr>
              <a:t>people to the “Right Job” </a:t>
            </a:r>
            <a:r>
              <a:rPr lang="en-US" sz="2600" dirty="0" smtClean="0">
                <a:latin typeface="Arial" charset="0"/>
              </a:rPr>
              <a:t>Not always an easy task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Arial" charset="0"/>
              </a:rPr>
              <a:t>Requires knowledge of </a:t>
            </a:r>
            <a:r>
              <a:rPr lang="en-US" sz="2600" u="sng" dirty="0">
                <a:latin typeface="Arial" charset="0"/>
              </a:rPr>
              <a:t>their</a:t>
            </a:r>
            <a:r>
              <a:rPr lang="en-US" sz="2600" dirty="0">
                <a:latin typeface="Arial" charset="0"/>
              </a:rPr>
              <a:t> interests  &amp; skills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</a:pPr>
            <a:endParaRPr lang="en-US" sz="2600" u="sng" dirty="0" smtClean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charset="0"/>
              </a:rPr>
              <a:t>Find </a:t>
            </a:r>
            <a:r>
              <a:rPr lang="en-US" sz="2600" dirty="0">
                <a:latin typeface="Arial" charset="0"/>
              </a:rPr>
              <a:t>a job that </a:t>
            </a:r>
            <a:r>
              <a:rPr lang="en-US" sz="2600" b="1" dirty="0">
                <a:latin typeface="Arial" charset="0"/>
              </a:rPr>
              <a:t>fits</a:t>
            </a:r>
            <a:r>
              <a:rPr lang="en-US" sz="2600" dirty="0">
                <a:latin typeface="Arial" charset="0"/>
              </a:rPr>
              <a:t> the member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800" u="sng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charset="0"/>
              </a:rPr>
              <a:t>Your</a:t>
            </a:r>
            <a:r>
              <a:rPr lang="en-US" sz="2600" dirty="0">
                <a:latin typeface="Arial" charset="0"/>
              </a:rPr>
              <a:t> job is way easier if you’ve appointed well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endParaRPr lang="en-US" sz="2600" u="sng" dirty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0" y="130629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Staffing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052" name="Picture 4" descr="C:\Users\Administrator\AppData\Local\Microsoft\Windows\Temporary Internet Files\Content.IE5\H226DRMW\MC9002997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79" y="3440829"/>
            <a:ext cx="1549908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 autoUpdateAnimBg="0"/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A6F929E-23CF-4D96-B2C0-C5E941BBD3EB}" type="slidenum">
              <a:rPr lang="en-US" smtClean="0"/>
              <a:pPr eaLnBrk="1" hangingPunct="1"/>
              <a:t>77</a:t>
            </a:fld>
            <a:endParaRPr lang="en-US" smtClean="0"/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62925" cy="1478755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Officers Develop</a:t>
            </a:r>
            <a:br>
              <a:rPr lang="en-US" dirty="0" smtClean="0"/>
            </a:br>
            <a:r>
              <a:rPr lang="en-US" dirty="0" smtClean="0"/>
              <a:t> Future Officers</a:t>
            </a:r>
          </a:p>
        </p:txBody>
      </p:sp>
      <p:sp>
        <p:nvSpPr>
          <p:cNvPr id="225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738313"/>
            <a:ext cx="78486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Get to know  &amp;  listen to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Learn common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Their reasons for joining USPS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Their expectations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Level of satisfaction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Results-oriented planning is key</a:t>
            </a: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/>
              <a:t>	</a:t>
            </a:r>
            <a:endParaRPr lang="en-US" sz="3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00" y="130629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Staffing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69" y="3008586"/>
            <a:ext cx="2724252" cy="325334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uiExpand="1" build="p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42257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DF7A270-1899-402E-9686-64AF27C61EA5}" type="slidenum">
              <a:rPr lang="en-US" smtClean="0"/>
              <a:pPr eaLnBrk="1" hangingPunct="1"/>
              <a:t>78</a:t>
            </a:fld>
            <a:endParaRPr lang="en-US" smtClean="0"/>
          </a:p>
        </p:txBody>
      </p:sp>
      <p:sp>
        <p:nvSpPr>
          <p:cNvPr id="19459" name="Rectangle 11"/>
          <p:cNvSpPr>
            <a:spLocks noGrp="1" noChangeArrowheads="1"/>
          </p:cNvSpPr>
          <p:nvPr>
            <p:ph type="title"/>
          </p:nvPr>
        </p:nvSpPr>
        <p:spPr>
          <a:xfrm>
            <a:off x="871539" y="0"/>
            <a:ext cx="7434262" cy="1143001"/>
          </a:xfrm>
        </p:spPr>
        <p:txBody>
          <a:bodyPr/>
          <a:lstStyle/>
          <a:p>
            <a:r>
              <a:rPr lang="en-US" sz="3200" dirty="0"/>
              <a:t>Management </a:t>
            </a:r>
            <a:r>
              <a:rPr lang="en-US" sz="3200" dirty="0" smtClean="0"/>
              <a:t> vs  Leadership</a:t>
            </a:r>
            <a:br>
              <a:rPr lang="en-US" sz="3200" dirty="0" smtClean="0"/>
            </a:br>
            <a:r>
              <a:rPr lang="en-US" sz="3200" dirty="0" smtClean="0"/>
              <a:t>What’s the Difference?</a:t>
            </a:r>
          </a:p>
        </p:txBody>
      </p:sp>
      <p:sp>
        <p:nvSpPr>
          <p:cNvPr id="194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6553200" cy="4422775"/>
          </a:xfrm>
        </p:spPr>
        <p:txBody>
          <a:bodyPr/>
          <a:lstStyle/>
          <a:p>
            <a:r>
              <a:rPr lang="en-US" sz="2800" dirty="0" smtClean="0"/>
              <a:t>From leader skill set – set the goals</a:t>
            </a:r>
          </a:p>
          <a:p>
            <a:pPr marL="0" indent="0">
              <a:buNone/>
            </a:pPr>
            <a:endParaRPr lang="en-US" sz="2600" dirty="0"/>
          </a:p>
          <a:p>
            <a:pPr eaLnBrk="1" hangingPunct="1"/>
            <a:r>
              <a:rPr lang="en-US" sz="2800" dirty="0" smtClean="0"/>
              <a:t>Manager skill set  – achieve the goals</a:t>
            </a:r>
          </a:p>
          <a:p>
            <a:pPr eaLnBrk="1" hangingPunct="1"/>
            <a:endParaRPr lang="en-US" sz="2800" dirty="0"/>
          </a:p>
          <a:p>
            <a:pPr marL="0" indent="0" algn="ctr" eaLnBrk="1" hangingPunct="1">
              <a:buNone/>
            </a:pPr>
            <a:endParaRPr lang="en-US" sz="3200" b="1" dirty="0" smtClean="0">
              <a:ln w="9525"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marL="0" indent="0" algn="ctr" eaLnBrk="1" hangingPunct="1">
              <a:buNone/>
            </a:pPr>
            <a:r>
              <a:rPr lang="en-US" sz="3200" b="1" dirty="0" smtClean="0">
                <a:ln w="9525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Manage Things  --   Lead People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0" y="130629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Staffing</a:t>
            </a:r>
            <a:endParaRPr lang="en-US" sz="1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162800" y="4755356"/>
            <a:ext cx="1143000" cy="1569244"/>
          </a:xfrm>
          <a:prstGeom prst="rect">
            <a:avLst/>
          </a:prstGeom>
          <a:solidFill>
            <a:srgbClr val="96969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066800" y="19050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Let’s take 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a </a:t>
            </a:r>
            <a:r>
              <a:rPr lang="en-US" sz="480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10 min </a:t>
            </a:r>
            <a:r>
              <a:rPr lang="en-US" sz="480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Break</a:t>
            </a:r>
          </a:p>
        </p:txBody>
      </p:sp>
      <p:sp>
        <p:nvSpPr>
          <p:cNvPr id="221187" name="AutoShape 3">
            <a:hlinkClick r:id="" action="ppaction://noaction" highlightClick="1">
              <a:snd r:embed="rId3" name="shipbell.wav"/>
            </a:hlinkClick>
          </p:cNvPr>
          <p:cNvSpPr>
            <a:spLocks noChangeArrowheads="1"/>
          </p:cNvSpPr>
          <p:nvPr/>
        </p:nvSpPr>
        <p:spPr bwMode="auto">
          <a:xfrm>
            <a:off x="1447800" y="3124200"/>
            <a:ext cx="685800" cy="609600"/>
          </a:xfrm>
          <a:prstGeom prst="actionButtonSound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2253343" y="316739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smtClean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Please return </a:t>
            </a:r>
            <a:r>
              <a:rPr lang="en-US" sz="2800" b="0" dirty="0">
                <a:solidFill>
                  <a:schemeClr val="tx1">
                    <a:lumMod val="95000"/>
                  </a:schemeClr>
                </a:solidFill>
                <a:latin typeface="Arial" charset="0"/>
              </a:rPr>
              <a:t>when you hear the bell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838200" y="4343400"/>
            <a:ext cx="7467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latin typeface="Arial" charset="0"/>
              </a:rPr>
              <a:t>END OF BREAK</a:t>
            </a:r>
          </a:p>
        </p:txBody>
      </p:sp>
      <p:pic>
        <p:nvPicPr>
          <p:cNvPr id="10" name="Picture 10" descr="C:\Program Files\Microsoft Office\Clipart\standard\stddir1\BD00031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885" y="533401"/>
            <a:ext cx="1180716" cy="1143000"/>
          </a:xfrm>
          <a:prstGeom prst="rect">
            <a:avLst/>
          </a:prstGeom>
          <a:noFill/>
        </p:spPr>
      </p:pic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5A90487-0CD6-4A2F-867E-151CF72FA8B6}" type="slidenum">
              <a:rPr lang="en-US" sz="1200" smtClean="0"/>
              <a:pPr algn="r" eaLnBrk="1" hangingPunct="1"/>
              <a:t>79</a:t>
            </a:fld>
            <a:endParaRPr lang="en-US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Administrator\AppData\Local\Microsoft\Windows\Temporary Internet Files\Content.IE5\5ILZA8LF\MC9004405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50" y="4495800"/>
            <a:ext cx="717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AppData\Local\Microsoft\Windows\Temporary Internet Files\Content.IE5\3H1X709K\MC9004399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17720"/>
            <a:ext cx="12192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hip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autoUpdateAnimBg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39" y="213601"/>
            <a:ext cx="7772400" cy="641350"/>
          </a:xfrm>
        </p:spPr>
        <p:txBody>
          <a:bodyPr/>
          <a:lstStyle/>
          <a:p>
            <a:pPr eaLnBrk="1" hangingPunct="1"/>
            <a:r>
              <a:rPr lang="en-US" dirty="0" smtClean="0"/>
              <a:t>USPS Mission Statement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164154" y="1676400"/>
            <a:ext cx="63116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</a:rPr>
              <a:t>Facing outward - - -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1410507" y="4501965"/>
            <a:ext cx="682453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12700" dist="254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n-lt"/>
              </a:rPr>
              <a:t>while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effectLst>
                  <a:outerShdw blurRad="12700" dist="254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n-lt"/>
              </a:rPr>
              <a:t>providing fellowship for USPS members</a:t>
            </a:r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1210583" y="3978745"/>
            <a:ext cx="6050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+mn-lt"/>
                <a:cs typeface="Arial" charset="0"/>
              </a:rPr>
              <a:t>Facing inward - - - </a:t>
            </a:r>
            <a:endParaRPr lang="en-US" sz="2800" dirty="0">
              <a:latin typeface="+mn-lt"/>
            </a:endParaRPr>
          </a:p>
        </p:txBody>
      </p:sp>
      <p:sp>
        <p:nvSpPr>
          <p:cNvPr id="11271" name="Text Box 14"/>
          <p:cNvSpPr txBox="1">
            <a:spLocks noChangeArrowheads="1"/>
          </p:cNvSpPr>
          <p:nvPr/>
        </p:nvSpPr>
        <p:spPr bwMode="auto">
          <a:xfrm>
            <a:off x="1410507" y="2277885"/>
            <a:ext cx="682453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effectLst>
                  <a:outerShdw blurRad="12700" dist="254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n-lt"/>
              </a:rPr>
              <a:t>To promote recreational boating 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12700" dist="254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n-lt"/>
              </a:rPr>
              <a:t>skills and boating safety through education, hands-on training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effectLst>
                  <a:outerShdw blurRad="12700" dist="25400" dir="5400000" algn="ctr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+mn-lt"/>
              </a:rPr>
              <a:t>and civic activities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8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AppData\Local\Microsoft\Windows\Temporary Internet Files\Content.IE5\DMCRSFAM\MC9000539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668" y="1447800"/>
            <a:ext cx="255535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29600" y="130630"/>
            <a:ext cx="7620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39139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Two Concepts of USPS Policy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553200" cy="3886200"/>
          </a:xfrm>
        </p:spPr>
        <p:txBody>
          <a:bodyPr/>
          <a:lstStyle/>
          <a:p>
            <a:r>
              <a:rPr lang="en-US" dirty="0" smtClean="0"/>
              <a:t>Participative Decision Making</a:t>
            </a:r>
          </a:p>
          <a:p>
            <a:pPr lvl="1" eaLnBrk="1" hangingPunct="1"/>
            <a:r>
              <a:rPr lang="en-US" dirty="0" smtClean="0"/>
              <a:t>Developing leaders by sharing     decision-making process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Accountability for Achieving Goals</a:t>
            </a:r>
          </a:p>
          <a:p>
            <a:pPr lvl="1" eaLnBrk="1" hangingPunct="1"/>
            <a:r>
              <a:rPr lang="en-US" dirty="0" smtClean="0"/>
              <a:t>Shared responsibility for decision-making leads to better goal achievement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5631" y="5410200"/>
            <a:ext cx="5943600" cy="769441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i="1" dirty="0"/>
              <a:t>Bridge officers are expected to learn </a:t>
            </a:r>
            <a:r>
              <a:rPr lang="en-US" sz="2200" i="1" dirty="0" smtClean="0"/>
              <a:t>duties &amp; </a:t>
            </a:r>
            <a:r>
              <a:rPr lang="en-US" sz="2200" i="1" dirty="0"/>
              <a:t>responsibilities of district </a:t>
            </a:r>
            <a:r>
              <a:rPr lang="en-US" sz="2200" i="1" dirty="0" smtClean="0"/>
              <a:t>&amp; </a:t>
            </a:r>
            <a:r>
              <a:rPr lang="en-US" sz="2200" i="1" dirty="0"/>
              <a:t>national officers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4EB2176-2822-4A4E-988F-24FF876C120C}" type="slidenum">
              <a:rPr lang="en-US" smtClean="0"/>
              <a:pPr eaLnBrk="1" hangingPunct="1"/>
              <a:t>80</a:t>
            </a:fld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  <p:bldP spid="8" grpId="0" animBg="1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001000" y="130629"/>
            <a:ext cx="990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2867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2300" y="642257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80FE44D-DD10-46E5-A2EC-34CCC1A550D7}" type="slidenum">
              <a:rPr lang="en-US" smtClean="0"/>
              <a:pPr eaLnBrk="1" hangingPunct="1"/>
              <a:t>81</a:t>
            </a:fld>
            <a:endParaRPr lang="en-US" dirty="0" smtClean="0"/>
          </a:p>
        </p:txBody>
      </p:sp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3924300" y="1669143"/>
            <a:ext cx="1295400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/>
              <a:t>USPS</a:t>
            </a: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3623603" y="2609850"/>
            <a:ext cx="1905000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/>
              <a:t>DISTRICT</a:t>
            </a:r>
          </a:p>
        </p:txBody>
      </p:sp>
      <p:sp>
        <p:nvSpPr>
          <p:cNvPr id="399364" name="Text Box 4"/>
          <p:cNvSpPr txBox="1">
            <a:spLocks noChangeArrowheads="1"/>
          </p:cNvSpPr>
          <p:nvPr/>
        </p:nvSpPr>
        <p:spPr bwMode="auto">
          <a:xfrm>
            <a:off x="3313820" y="3543300"/>
            <a:ext cx="2533651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/>
              <a:t>SQUADRON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>
            <a:off x="3008141" y="4469514"/>
            <a:ext cx="3124201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/>
              <a:t>COMMITTEES</a:t>
            </a:r>
          </a:p>
        </p:txBody>
      </p:sp>
      <p:sp>
        <p:nvSpPr>
          <p:cNvPr id="399366" name="Text Box 6"/>
          <p:cNvSpPr txBox="1">
            <a:spLocks noChangeArrowheads="1"/>
          </p:cNvSpPr>
          <p:nvPr/>
        </p:nvSpPr>
        <p:spPr bwMode="auto">
          <a:xfrm>
            <a:off x="1752600" y="5410200"/>
            <a:ext cx="5638800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0066CC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/>
              <a:t>INDIVIDUAL COMMITTEE MEMBERS</a:t>
            </a: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1143000" y="228600"/>
            <a:ext cx="708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en-US" sz="3600" dirty="0" smtClean="0"/>
              <a:t>USPS Interactive Process for Creating Committee Goals</a:t>
            </a:r>
          </a:p>
        </p:txBody>
      </p:sp>
      <p:sp>
        <p:nvSpPr>
          <p:cNvPr id="399405" name="Up-Down Arrow 399404"/>
          <p:cNvSpPr/>
          <p:nvPr/>
        </p:nvSpPr>
        <p:spPr bwMode="auto">
          <a:xfrm>
            <a:off x="4491036" y="2130808"/>
            <a:ext cx="195264" cy="383792"/>
          </a:xfrm>
          <a:prstGeom prst="upDownArrow">
            <a:avLst/>
          </a:prstGeom>
          <a:solidFill>
            <a:srgbClr val="0066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Up-Down Arrow 110"/>
          <p:cNvSpPr/>
          <p:nvPr/>
        </p:nvSpPr>
        <p:spPr bwMode="auto">
          <a:xfrm>
            <a:off x="4504756" y="3087017"/>
            <a:ext cx="195264" cy="361113"/>
          </a:xfrm>
          <a:prstGeom prst="upDownArrow">
            <a:avLst/>
          </a:prstGeom>
          <a:solidFill>
            <a:srgbClr val="0066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Up-Down Arrow 111"/>
          <p:cNvSpPr/>
          <p:nvPr/>
        </p:nvSpPr>
        <p:spPr bwMode="auto">
          <a:xfrm>
            <a:off x="4504756" y="4024890"/>
            <a:ext cx="195264" cy="355813"/>
          </a:xfrm>
          <a:prstGeom prst="upDownArrow">
            <a:avLst/>
          </a:prstGeom>
          <a:solidFill>
            <a:srgbClr val="0066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Up-Down Arrow 112"/>
          <p:cNvSpPr/>
          <p:nvPr/>
        </p:nvSpPr>
        <p:spPr bwMode="auto">
          <a:xfrm>
            <a:off x="4514167" y="4958420"/>
            <a:ext cx="195264" cy="359639"/>
          </a:xfrm>
          <a:prstGeom prst="upDownArrow">
            <a:avLst/>
          </a:prstGeom>
          <a:solidFill>
            <a:srgbClr val="0066CC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9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5" grpId="0" animBg="1"/>
      <p:bldP spid="399405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370298"/>
            <a:ext cx="9144000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7    What’s the Plan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397004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D932064-0B5E-42AC-A25C-570B1D6A6322}" type="slidenum">
              <a:rPr lang="en-US" smtClean="0"/>
              <a:pPr eaLnBrk="1" hangingPunct="1"/>
              <a:t>82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Planning for Goal Achievement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543800" cy="4422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dirty="0" smtClean="0"/>
              <a:t>Planning begins by finding answer to 3 questions, for each of the specific tasks</a:t>
            </a:r>
          </a:p>
          <a:p>
            <a:pPr marL="0" indent="0" eaLnBrk="1" hangingPunct="1">
              <a:buNone/>
            </a:pPr>
            <a:r>
              <a:rPr lang="en-US" sz="2600" dirty="0" smtClean="0"/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600" dirty="0" smtClean="0"/>
              <a:t>Result you want to achieve?                                    	(what outcome, action, actors)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How will you gauge success of your efforts?  	(criteria, measurement)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600" dirty="0" smtClean="0"/>
              <a:t>When will result be realized?                                   	(time, date)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24800" y="130629"/>
            <a:ext cx="10668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652" grpId="0" build="p"/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7100" y="6540053"/>
            <a:ext cx="1600200" cy="339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36EEB86-E230-460B-B126-284677C76368}" type="slidenum">
              <a:rPr lang="en-US" smtClean="0"/>
              <a:pPr eaLnBrk="1" hangingPunct="1"/>
              <a:t>83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62925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5 Prelim Steps</a:t>
            </a:r>
            <a:endParaRPr lang="en-US" sz="3200" dirty="0" smtClean="0"/>
          </a:p>
        </p:txBody>
      </p:sp>
      <p:grpSp>
        <p:nvGrpSpPr>
          <p:cNvPr id="33797" name="Group 4"/>
          <p:cNvGrpSpPr>
            <a:grpSpLocks/>
          </p:cNvGrpSpPr>
          <p:nvPr/>
        </p:nvGrpSpPr>
        <p:grpSpPr bwMode="auto">
          <a:xfrm>
            <a:off x="381000" y="2895600"/>
            <a:ext cx="8534426" cy="1066800"/>
            <a:chOff x="288" y="3456"/>
            <a:chExt cx="5750" cy="672"/>
          </a:xfrm>
          <a:solidFill>
            <a:srgbClr val="FFFFFF"/>
          </a:solidFill>
        </p:grpSpPr>
        <p:sp>
          <p:nvSpPr>
            <p:cNvPr id="33798" name="AutoShape 5"/>
            <p:cNvSpPr>
              <a:spLocks noChangeArrowheads="1"/>
            </p:cNvSpPr>
            <p:nvPr/>
          </p:nvSpPr>
          <p:spPr bwMode="auto">
            <a:xfrm>
              <a:off x="288" y="3456"/>
              <a:ext cx="1488" cy="672"/>
            </a:xfrm>
            <a:prstGeom prst="chevron">
              <a:avLst>
                <a:gd name="adj" fmla="val 553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Analyze </a:t>
              </a:r>
            </a:p>
            <a:p>
              <a:pPr algn="ctr"/>
              <a:r>
                <a:rPr lang="en-US" sz="2000" dirty="0"/>
                <a:t>Present </a:t>
              </a:r>
            </a:p>
            <a:p>
              <a:pPr algn="ctr"/>
              <a:r>
                <a:rPr lang="en-US" sz="2000" dirty="0"/>
                <a:t>Situation</a:t>
              </a:r>
            </a:p>
          </p:txBody>
        </p:sp>
        <p:sp>
          <p:nvSpPr>
            <p:cNvPr id="33799" name="AutoShape 6"/>
            <p:cNvSpPr>
              <a:spLocks noChangeArrowheads="1"/>
            </p:cNvSpPr>
            <p:nvPr/>
          </p:nvSpPr>
          <p:spPr bwMode="auto">
            <a:xfrm>
              <a:off x="1392" y="3456"/>
              <a:ext cx="1488" cy="672"/>
            </a:xfrm>
            <a:prstGeom prst="chevron">
              <a:avLst>
                <a:gd name="adj" fmla="val 553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/>
                <a:t>     </a:t>
              </a:r>
              <a:r>
                <a:rPr lang="en-US" sz="2000" dirty="0"/>
                <a:t>Determine</a:t>
              </a:r>
            </a:p>
            <a:p>
              <a:pPr algn="ctr"/>
              <a:r>
                <a:rPr lang="en-US" sz="2000" dirty="0"/>
                <a:t>    </a:t>
              </a:r>
              <a:r>
                <a:rPr lang="en-US" sz="2000" dirty="0" smtClean="0"/>
                <a:t>Obstacles</a:t>
              </a:r>
              <a:endParaRPr lang="en-US" sz="2000" dirty="0"/>
            </a:p>
          </p:txBody>
        </p:sp>
        <p:sp>
          <p:nvSpPr>
            <p:cNvPr id="33800" name="AutoShape 7"/>
            <p:cNvSpPr>
              <a:spLocks noChangeArrowheads="1"/>
            </p:cNvSpPr>
            <p:nvPr/>
          </p:nvSpPr>
          <p:spPr bwMode="auto">
            <a:xfrm>
              <a:off x="2496" y="3456"/>
              <a:ext cx="1488" cy="672"/>
            </a:xfrm>
            <a:prstGeom prst="chevron">
              <a:avLst>
                <a:gd name="adj" fmla="val 553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 </a:t>
              </a:r>
              <a:r>
                <a:rPr lang="en-US" sz="2000" dirty="0" smtClean="0"/>
                <a:t>List </a:t>
              </a:r>
            </a:p>
            <a:p>
              <a:pPr algn="ctr"/>
              <a:r>
                <a:rPr lang="en-US" sz="2000" dirty="0"/>
                <a:t> </a:t>
              </a:r>
              <a:r>
                <a:rPr lang="en-US" sz="2000" dirty="0" smtClean="0"/>
                <a:t>  Essential </a:t>
              </a:r>
              <a:endParaRPr lang="en-US" sz="2000" dirty="0"/>
            </a:p>
            <a:p>
              <a:pPr algn="ctr"/>
              <a:r>
                <a:rPr lang="en-US" sz="2000" dirty="0"/>
                <a:t>Inputs</a:t>
              </a:r>
            </a:p>
          </p:txBody>
        </p:sp>
        <p:sp>
          <p:nvSpPr>
            <p:cNvPr id="33801" name="AutoShape 8"/>
            <p:cNvSpPr>
              <a:spLocks noChangeArrowheads="1"/>
            </p:cNvSpPr>
            <p:nvPr/>
          </p:nvSpPr>
          <p:spPr bwMode="auto">
            <a:xfrm>
              <a:off x="3600" y="3456"/>
              <a:ext cx="1488" cy="672"/>
            </a:xfrm>
            <a:prstGeom prst="chevron">
              <a:avLst>
                <a:gd name="adj" fmla="val 553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 smtClean="0"/>
                <a:t>Utilize</a:t>
              </a:r>
              <a:endParaRPr lang="en-US" sz="2000" dirty="0"/>
            </a:p>
            <a:p>
              <a:pPr algn="ctr"/>
              <a:r>
                <a:rPr lang="en-US" sz="2000" dirty="0"/>
                <a:t>  Available</a:t>
              </a:r>
            </a:p>
            <a:p>
              <a:pPr algn="ctr"/>
              <a:r>
                <a:rPr lang="en-US" sz="2000" dirty="0" smtClean="0"/>
                <a:t>Information</a:t>
              </a:r>
              <a:endParaRPr lang="en-US" sz="2000" dirty="0"/>
            </a:p>
          </p:txBody>
        </p:sp>
        <p:sp>
          <p:nvSpPr>
            <p:cNvPr id="33802" name="AutoShape 9"/>
            <p:cNvSpPr>
              <a:spLocks noChangeArrowheads="1"/>
            </p:cNvSpPr>
            <p:nvPr/>
          </p:nvSpPr>
          <p:spPr bwMode="auto">
            <a:xfrm>
              <a:off x="4704" y="3456"/>
              <a:ext cx="1334" cy="672"/>
            </a:xfrm>
            <a:prstGeom prst="chevron">
              <a:avLst>
                <a:gd name="adj" fmla="val 5535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    Build </a:t>
              </a:r>
              <a:r>
                <a:rPr lang="en-US" sz="2000" dirty="0"/>
                <a:t>a</a:t>
              </a:r>
            </a:p>
            <a:p>
              <a:pPr algn="ctr"/>
              <a:r>
                <a:rPr lang="en-US" sz="2000" dirty="0"/>
                <a:t>       Support 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   Team</a:t>
              </a:r>
              <a:endParaRPr lang="en-US" sz="20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85280" y="2056319"/>
            <a:ext cx="613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 </a:t>
            </a:r>
            <a:r>
              <a:rPr lang="en-US" sz="2800" dirty="0"/>
              <a:t>Preliminary </a:t>
            </a:r>
            <a:r>
              <a:rPr lang="en-US" sz="2800" dirty="0" smtClean="0"/>
              <a:t>Steps to reach Goal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9739" y="2866030"/>
            <a:ext cx="35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3152" y="287512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89510" y="287740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85781" y="284513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58200" y="28660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20000" y="130629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74336" y="6518282"/>
            <a:ext cx="1600200" cy="339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936DFE2F-5059-4B01-9FE4-094DD888F39C}" type="slidenum">
              <a:rPr lang="en-US" smtClean="0"/>
              <a:pPr eaLnBrk="1" hangingPunct="1"/>
              <a:t>84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1" y="31990"/>
            <a:ext cx="7391399" cy="1111010"/>
          </a:xfrm>
        </p:spPr>
        <p:txBody>
          <a:bodyPr/>
          <a:lstStyle/>
          <a:p>
            <a:pPr eaLnBrk="1" hangingPunct="1"/>
            <a:r>
              <a:rPr lang="en-US" dirty="0" smtClean="0"/>
              <a:t>Build a Support Team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1744" y="1751750"/>
            <a:ext cx="4892245" cy="324938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Whose support you will seek in achieving goal ?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Identify people, in &amp; out of </a:t>
            </a:r>
            <a:r>
              <a:rPr lang="en-US" sz="2600" dirty="0" smtClean="0"/>
              <a:t>squadron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List what assistance you will seek </a:t>
            </a:r>
            <a:r>
              <a:rPr lang="en-US" sz="2600" dirty="0"/>
              <a:t>&amp;</a:t>
            </a:r>
            <a:r>
              <a:rPr lang="en-US" sz="2600" dirty="0" smtClean="0"/>
              <a:t> for which task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715000"/>
            <a:ext cx="74675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i="1" dirty="0" smtClean="0"/>
              <a:t>The RACI chart in your OT manual is a great tool </a:t>
            </a:r>
            <a:endParaRPr lang="en-US" sz="2400" i="1" dirty="0"/>
          </a:p>
        </p:txBody>
      </p:sp>
      <p:pic>
        <p:nvPicPr>
          <p:cNvPr id="11" name="Picture 2" descr="C:\Program Files\Microsoft Office\Clipart\standard\stddir2\BS01237_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05" y="1744662"/>
            <a:ext cx="3082925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00" y="130629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8" y="6190286"/>
            <a:ext cx="7467599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i="1" dirty="0" smtClean="0"/>
              <a:t>Find it on LDCom webpages</a:t>
            </a:r>
            <a:endParaRPr lang="en-US" sz="24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8" grpId="0" animBg="1"/>
      <p:bldP spid="18" grpId="0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940924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F6867A9-82D6-4BE1-BDEF-5F44608DE9F5}" type="slidenum">
              <a:rPr lang="en-US" smtClean="0"/>
              <a:pPr eaLnBrk="1" hangingPunct="1"/>
              <a:t>85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0"/>
            <a:ext cx="7477125" cy="1190625"/>
          </a:xfrm>
        </p:spPr>
        <p:txBody>
          <a:bodyPr/>
          <a:lstStyle/>
          <a:p>
            <a:r>
              <a:rPr lang="en-US" dirty="0" smtClean="0"/>
              <a:t>Goal Reality</a:t>
            </a:r>
          </a:p>
        </p:txBody>
      </p:sp>
      <p:sp>
        <p:nvSpPr>
          <p:cNvPr id="327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09700" y="1905000"/>
            <a:ext cx="7048500" cy="44227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Establish goals in participatory plan</a:t>
            </a:r>
          </a:p>
          <a:p>
            <a:pPr eaLnBrk="1" hangingPunct="1"/>
            <a:r>
              <a:rPr lang="en-US" sz="2600" dirty="0" smtClean="0"/>
              <a:t>Do a reality check with team</a:t>
            </a:r>
          </a:p>
          <a:p>
            <a:pPr eaLnBrk="1" hangingPunct="1"/>
            <a:r>
              <a:rPr lang="en-US" sz="2600" dirty="0" smtClean="0"/>
              <a:t>Set a range of outcomes for routine tasks</a:t>
            </a:r>
          </a:p>
          <a:p>
            <a:pPr eaLnBrk="1" hangingPunct="1"/>
            <a:r>
              <a:rPr lang="en-US" sz="2600" dirty="0" smtClean="0"/>
              <a:t>Think in terms of results desired</a:t>
            </a:r>
          </a:p>
          <a:p>
            <a:pPr marL="0" indent="0" eaLnBrk="1" hangingPunct="1">
              <a:buNone/>
            </a:pPr>
            <a:endParaRPr lang="en-US" sz="2600" dirty="0"/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 eaLnBrk="1" hangingPunct="1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If </a:t>
            </a:r>
            <a:r>
              <a:rPr lang="en-US" sz="2600" dirty="0"/>
              <a:t>you can’t measure it, you can’t manage it.</a:t>
            </a:r>
          </a:p>
          <a:p>
            <a:pPr marL="0" indent="0" eaLnBrk="1" hangingPunct="1">
              <a:buNone/>
            </a:pPr>
            <a:endParaRPr lang="en-US" sz="2600" dirty="0" smtClean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24800" y="130629"/>
            <a:ext cx="10668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6582" y="3048000"/>
            <a:ext cx="2788218" cy="2788218"/>
            <a:chOff x="5136582" y="3048000"/>
            <a:chExt cx="2788218" cy="2788218"/>
          </a:xfrm>
        </p:grpSpPr>
        <p:pic>
          <p:nvPicPr>
            <p:cNvPr id="7" name="Picture 2" descr="C:\Users\Administrator\AppData\Local\Microsoft\Windows\Temporary Internet Files\Content.IE5\3H1X709K\MC900439242[1]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582" y="3048000"/>
              <a:ext cx="2788218" cy="278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 bwMode="auto">
            <a:xfrm>
              <a:off x="7081237" y="3445760"/>
              <a:ext cx="48938" cy="56757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526460" y="3976702"/>
              <a:ext cx="45719" cy="109942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6248400" y="4267200"/>
              <a:ext cx="48938" cy="56757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5770127" y="4676579"/>
              <a:ext cx="45719" cy="67150"/>
            </a:xfrm>
            <a:prstGeom prst="roundRect">
              <a:avLst/>
            </a:prstGeom>
            <a:solidFill>
              <a:srgbClr val="EAEAE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23069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uiExpand="1" build="p"/>
      <p:bldP spid="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72300" y="6422571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278705-4B74-44C5-A8AE-445699CCED28}" type="slidenum">
              <a:rPr lang="en-US" smtClean="0"/>
              <a:pPr eaLnBrk="1" hangingPunct="1"/>
              <a:t>86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Drafting Personal Goals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696200" cy="4422775"/>
          </a:xfrm>
        </p:spPr>
        <p:txBody>
          <a:bodyPr/>
          <a:lstStyle/>
          <a:p>
            <a:r>
              <a:rPr lang="en-US" sz="2600" dirty="0" smtClean="0"/>
              <a:t>What do YOU want to accomplish?</a:t>
            </a:r>
          </a:p>
          <a:p>
            <a:r>
              <a:rPr lang="en-US" sz="2600" dirty="0" smtClean="0"/>
              <a:t>Any hurdles to overcome?           	</a:t>
            </a:r>
          </a:p>
          <a:p>
            <a:r>
              <a:rPr lang="en-US" sz="2600" dirty="0" smtClean="0"/>
              <a:t>Need a refresher or more knowledge/skill?</a:t>
            </a:r>
          </a:p>
          <a:p>
            <a:pPr eaLnBrk="1" hangingPunct="1"/>
            <a:r>
              <a:rPr lang="en-US" sz="2600" dirty="0" smtClean="0"/>
              <a:t>Which of your goals can be met by doing  committee work?    </a:t>
            </a:r>
          </a:p>
          <a:p>
            <a:r>
              <a:rPr lang="en-US" sz="2600" dirty="0" smtClean="0"/>
              <a:t>Which by learning from other members?</a:t>
            </a:r>
          </a:p>
          <a:p>
            <a:r>
              <a:rPr lang="en-US" sz="2600" dirty="0" smtClean="0"/>
              <a:t>Which by study?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8001000" y="130629"/>
            <a:ext cx="990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Goals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046439"/>
            <a:ext cx="6172200" cy="1200329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i="1" dirty="0"/>
              <a:t>Personal goals </a:t>
            </a:r>
            <a:r>
              <a:rPr lang="en-US" sz="2400" i="1" dirty="0" smtClean="0"/>
              <a:t>- - - Administrative</a:t>
            </a:r>
            <a:r>
              <a:rPr lang="en-US" sz="2400" i="1" dirty="0"/>
              <a:t>, </a:t>
            </a:r>
            <a:r>
              <a:rPr lang="en-US" sz="2400" i="1" dirty="0" smtClean="0"/>
              <a:t>Community Service  or   Education </a:t>
            </a:r>
            <a:r>
              <a:rPr lang="en-US" sz="2400" i="1" dirty="0"/>
              <a:t>based.  </a:t>
            </a:r>
            <a:r>
              <a:rPr lang="en-US" sz="2400" i="1" dirty="0" smtClean="0"/>
              <a:t>                             What are YOUR goals?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72300" y="6391195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755794B-874C-456B-8B4D-A57EF583E9FE}" type="slidenum">
              <a:rPr lang="en-US" smtClean="0"/>
              <a:pPr eaLnBrk="1" hangingPunct="1"/>
              <a:t>87</a:t>
            </a:fld>
            <a:endParaRPr lang="en-US" smtClean="0"/>
          </a:p>
        </p:txBody>
      </p:sp>
      <p:pic>
        <p:nvPicPr>
          <p:cNvPr id="7171" name="Picture 2" descr="PRFOT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1600200"/>
            <a:ext cx="4152901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912811" y="1981200"/>
            <a:ext cx="3978275" cy="368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‘If you don’t know where you’re going; any road will get you there</a:t>
            </a:r>
            <a:r>
              <a:rPr lang="en-US" sz="2800" dirty="0" smtClean="0"/>
              <a:t>’</a:t>
            </a:r>
          </a:p>
          <a:p>
            <a:pPr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75000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75000"/>
              <a:buFont typeface="Wingdings" pitchFamily="2" charset="2"/>
              <a:buChar char="n"/>
            </a:pPr>
            <a:r>
              <a:rPr lang="en-US" sz="2800" dirty="0"/>
              <a:t>‘I came to a fork in the road and took it’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295399" y="304994"/>
            <a:ext cx="6629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US" sz="4000" dirty="0"/>
              <a:t>Planning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67600" y="152400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Planning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2320" y="2814320"/>
            <a:ext cx="183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7475"/>
            <a:r>
              <a:rPr lang="en-US" b="1" dirty="0" smtClean="0">
                <a:solidFill>
                  <a:srgbClr val="C00000"/>
                </a:solidFill>
              </a:rPr>
              <a:t>Financial           	   Plan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19800" y="4038600"/>
            <a:ext cx="152400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2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486D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486D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1.38728E-6 L 5.55556E-7 -0.09919 " pathEditMode="relative" rAng="0" ptsTypes="AA">
                                      <p:cBhvr>
                                        <p:cTn id="1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71"/>
                                    </p:animMotion>
                                    <p:animRot by="150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" grpId="1"/>
      <p:bldP spid="2" grpId="2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5690" y="6518282"/>
            <a:ext cx="1600200" cy="339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ED6E4E7-BC71-415E-AFF8-B3DF7D882B10}" type="slidenum">
              <a:rPr lang="en-US" smtClean="0"/>
              <a:pPr eaLnBrk="1" hangingPunct="1"/>
              <a:t>88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73181" y="1"/>
            <a:ext cx="7961219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Planning                                                       A Critical Skill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46534"/>
            <a:ext cx="5670176" cy="4397065"/>
          </a:xfrm>
        </p:spPr>
        <p:txBody>
          <a:bodyPr/>
          <a:lstStyle/>
          <a:p>
            <a:pPr marL="233363" indent="-233363" eaLnBrk="1" hangingPunct="1"/>
            <a:r>
              <a:rPr lang="en-US" sz="2800" dirty="0" smtClean="0"/>
              <a:t>Plans can be very broad</a:t>
            </a:r>
            <a:r>
              <a:rPr lang="en-US" dirty="0" smtClean="0"/>
              <a:t> </a:t>
            </a:r>
          </a:p>
          <a:p>
            <a:pPr marL="466725" lvl="1" indent="-233363"/>
            <a:r>
              <a:rPr lang="en-US" sz="2600" dirty="0"/>
              <a:t>Building </a:t>
            </a:r>
            <a:r>
              <a:rPr lang="en-US" sz="2600" dirty="0" smtClean="0"/>
              <a:t>bridges </a:t>
            </a:r>
            <a:endParaRPr lang="en-US" sz="2600" dirty="0"/>
          </a:p>
          <a:p>
            <a:pPr marL="466725" lvl="1" indent="-233363" eaLnBrk="1" hangingPunct="1"/>
            <a:r>
              <a:rPr lang="en-US" sz="2600" dirty="0" smtClean="0"/>
              <a:t>Cruises offered during the year</a:t>
            </a:r>
          </a:p>
          <a:p>
            <a:pPr marL="466725" lvl="1" indent="-233363" eaLnBrk="1" hangingPunct="1"/>
            <a:r>
              <a:rPr lang="en-US" sz="2600" dirty="0" smtClean="0"/>
              <a:t>5 </a:t>
            </a:r>
            <a:r>
              <a:rPr lang="en-US" sz="2600" dirty="0" err="1" smtClean="0"/>
              <a:t>yr</a:t>
            </a:r>
            <a:r>
              <a:rPr lang="en-US" sz="2600" dirty="0" smtClean="0"/>
              <a:t> Course Calendar</a:t>
            </a:r>
          </a:p>
          <a:p>
            <a:pPr marL="233362" lvl="1" indent="0" eaLnBrk="1" hangingPunct="1">
              <a:buNone/>
            </a:pPr>
            <a:endParaRPr lang="en-US" dirty="0" smtClean="0"/>
          </a:p>
          <a:p>
            <a:pPr marL="233363" indent="-233363" eaLnBrk="1" hangingPunct="1"/>
            <a:r>
              <a:rPr lang="en-US" sz="2800" dirty="0" smtClean="0"/>
              <a:t>Plans can be very specific </a:t>
            </a:r>
          </a:p>
          <a:p>
            <a:pPr marL="466725" lvl="1" indent="-233363" eaLnBrk="1" hangingPunct="1"/>
            <a:r>
              <a:rPr lang="en-US" sz="2600" dirty="0" smtClean="0"/>
              <a:t>Seamanship lesson plans</a:t>
            </a:r>
          </a:p>
          <a:p>
            <a:pPr marL="466725" lvl="1" indent="-233363" eaLnBrk="1" hangingPunct="1"/>
            <a:r>
              <a:rPr lang="en-US" sz="2600" dirty="0" smtClean="0"/>
              <a:t>Boating Course faculty</a:t>
            </a:r>
          </a:p>
          <a:p>
            <a:pPr marL="466725" lvl="1" indent="-233363" eaLnBrk="1" hangingPunct="1"/>
            <a:r>
              <a:rPr lang="en-US" sz="2600" dirty="0" smtClean="0"/>
              <a:t>Designing a meetings flyer</a:t>
            </a:r>
          </a:p>
          <a:p>
            <a:pPr marL="233362" lvl="1" indent="0" eaLnBrk="1" hangingPunct="1">
              <a:buNone/>
            </a:pPr>
            <a:endParaRPr lang="en-US" sz="26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67600" y="152400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Planning</a:t>
            </a:r>
            <a:endParaRPr lang="en-US" sz="1400" b="1" i="1" dirty="0"/>
          </a:p>
        </p:txBody>
      </p:sp>
      <p:pic>
        <p:nvPicPr>
          <p:cNvPr id="1029" name="Picture 5" descr="C:\Users\Administrator\AppData\Local\Microsoft\Windows\Temporary Internet Files\Content.IE5\UO7BPEWS\MP900398873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8F8"/>
              </a:clrFrom>
              <a:clrTo>
                <a:srgbClr val="F2F8F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532965"/>
            <a:ext cx="2489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istrator\AppData\Local\Microsoft\Windows\Temporary Internet Files\Content.IE5\3H1X709K\MC9003834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41" y="4038600"/>
            <a:ext cx="1828800" cy="1619402"/>
          </a:xfrm>
          <a:prstGeom prst="roundRect">
            <a:avLst>
              <a:gd name="adj" fmla="val 22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134034" y="1730188"/>
            <a:ext cx="534296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Do you have </a:t>
            </a:r>
            <a:r>
              <a:rPr lang="en-US" sz="2600" dirty="0" smtClean="0">
                <a:latin typeface="Arial" charset="0"/>
              </a:rPr>
              <a:t>an idea </a:t>
            </a:r>
            <a:r>
              <a:rPr lang="en-US" sz="2600" dirty="0">
                <a:latin typeface="Arial" charset="0"/>
              </a:rPr>
              <a:t>for doing </a:t>
            </a:r>
            <a:r>
              <a:rPr lang="en-US" sz="2600" dirty="0" smtClean="0">
                <a:latin typeface="Arial" charset="0"/>
              </a:rPr>
              <a:t>something new &amp; different to </a:t>
            </a:r>
            <a:r>
              <a:rPr lang="en-US" sz="2600" dirty="0">
                <a:latin typeface="Arial" charset="0"/>
              </a:rPr>
              <a:t>achieve </a:t>
            </a:r>
            <a:r>
              <a:rPr lang="en-US" sz="2600" dirty="0" smtClean="0">
                <a:latin typeface="Arial" charset="0"/>
              </a:rPr>
              <a:t>a goal or task? </a:t>
            </a:r>
            <a:endParaRPr lang="en-US" sz="2600" dirty="0">
              <a:latin typeface="Arial" charset="0"/>
            </a:endParaRPr>
          </a:p>
        </p:txBody>
      </p:sp>
      <p:pic>
        <p:nvPicPr>
          <p:cNvPr id="55300" name="Picture 3" descr="F:\XFUNCLIP\OFFICE\LITEMAN1.PC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57400"/>
            <a:ext cx="174630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138516" y="3244731"/>
            <a:ext cx="5629836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 smtClean="0">
                <a:latin typeface="Arial" charset="0"/>
              </a:rPr>
              <a:t>Can you make it work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charset="0"/>
              </a:rPr>
              <a:t>within</a:t>
            </a:r>
            <a:r>
              <a:rPr lang="en-US" sz="3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latin typeface="Arial" charset="0"/>
              </a:rPr>
              <a:t> </a:t>
            </a:r>
            <a:r>
              <a:rPr lang="en-US" sz="2600" dirty="0">
                <a:latin typeface="Arial" charset="0"/>
              </a:rPr>
              <a:t>the limits of presently available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charset="0"/>
              </a:rPr>
              <a:t>resources</a:t>
            </a:r>
            <a:r>
              <a:rPr lang="en-US" sz="3000" dirty="0">
                <a:latin typeface="Arial" charset="0"/>
              </a:rPr>
              <a:t>,</a:t>
            </a:r>
            <a:r>
              <a:rPr lang="en-US" sz="2600" dirty="0">
                <a:latin typeface="Arial" charset="0"/>
              </a:rPr>
              <a:t> including members willing to work on your </a:t>
            </a:r>
            <a:r>
              <a:rPr lang="en-US" sz="2600" dirty="0" smtClean="0">
                <a:latin typeface="Arial" charset="0"/>
              </a:rPr>
              <a:t>idea.</a:t>
            </a:r>
            <a:endParaRPr lang="en-US" sz="2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dirty="0">
              <a:latin typeface="Arial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7164" y="309562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+mn-lt"/>
              </a:rPr>
              <a:t>Innovation</a:t>
            </a:r>
            <a:endParaRPr lang="en-US" sz="4000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ED6E4E7-BC71-415E-AFF8-B3DF7D882B10}" type="slidenum">
              <a:rPr lang="en-US" sz="1200" smtClean="0"/>
              <a:pPr algn="r" eaLnBrk="1" hangingPunct="1"/>
              <a:t>89</a:t>
            </a:fld>
            <a:endParaRPr lang="en-US" sz="120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67600" y="152400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Planning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3837"/>
            <a:ext cx="7353300" cy="641350"/>
          </a:xfrm>
        </p:spPr>
        <p:txBody>
          <a:bodyPr/>
          <a:lstStyle/>
          <a:p>
            <a:pPr eaLnBrk="1" hangingPunct="1"/>
            <a:r>
              <a:rPr lang="en-US" dirty="0" smtClean="0"/>
              <a:t>The USPS Triangle</a:t>
            </a:r>
          </a:p>
        </p:txBody>
      </p:sp>
      <p:pic>
        <p:nvPicPr>
          <p:cNvPr id="12292" name="Picture 9" descr="Triang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3674921" cy="32556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914400" y="1680865"/>
            <a:ext cx="72417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600" dirty="0" smtClean="0">
                <a:latin typeface="+mn-lt"/>
              </a:rPr>
              <a:t>The graphic representation </a:t>
            </a:r>
            <a:r>
              <a:rPr lang="en-US" sz="2600" dirty="0">
                <a:latin typeface="+mn-lt"/>
              </a:rPr>
              <a:t>of </a:t>
            </a:r>
            <a:r>
              <a:rPr lang="en-US" sz="2600" dirty="0" smtClean="0">
                <a:latin typeface="+mn-lt"/>
              </a:rPr>
              <a:t>USPS </a:t>
            </a:r>
            <a:r>
              <a:rPr lang="en-US" sz="2600" dirty="0">
                <a:latin typeface="+mn-lt"/>
              </a:rPr>
              <a:t>Mission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543800" y="66675"/>
            <a:ext cx="1382486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Introduction</a:t>
            </a:r>
            <a:endParaRPr lang="en-US" sz="1400" b="1" i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A85C2E51-60B4-4E8A-A721-4966C109AF1E}" type="slidenum">
              <a:rPr lang="en-US" smtClean="0"/>
              <a:pPr algn="r" eaLnBrk="1" hangingPunct="1"/>
              <a:t>9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847164" y="309562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>
                <a:latin typeface="+mn-lt"/>
              </a:rPr>
              <a:t>Innovative Planning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990600" y="1676400"/>
            <a:ext cx="79247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 Produce </a:t>
            </a:r>
            <a:r>
              <a:rPr lang="en-US" sz="2800" dirty="0">
                <a:latin typeface="Arial" charset="0"/>
              </a:rPr>
              <a:t>change in the way things are done 		    </a:t>
            </a:r>
            <a:r>
              <a:rPr lang="en-US" sz="2800" dirty="0" smtClean="0">
                <a:latin typeface="Arial" charset="0"/>
              </a:rPr>
              <a:t>       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Something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charset="0"/>
                <a:cs typeface="Arial" charset="0"/>
              </a:rPr>
              <a:t>New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24535" y="2814917"/>
            <a:ext cx="6647329" cy="3514165"/>
            <a:chOff x="1324535" y="2814917"/>
            <a:chExt cx="6647329" cy="3514165"/>
          </a:xfrm>
        </p:grpSpPr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1380564" y="2934619"/>
              <a:ext cx="6591300" cy="329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dirty="0">
                  <a:latin typeface="Arial" charset="0"/>
                </a:rPr>
                <a:t>Planning Worksheet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600" u="sng" dirty="0">
                  <a:latin typeface="Arial" charset="0"/>
                </a:rPr>
                <a:t>Innovative Concept</a:t>
              </a:r>
              <a:r>
                <a:rPr lang="en-US" sz="2600" dirty="0">
                  <a:latin typeface="Arial" charset="0"/>
                </a:rPr>
                <a:t> – Not the goal, but </a:t>
              </a:r>
              <a:r>
                <a:rPr lang="en-US" sz="2600" dirty="0" smtClean="0">
                  <a:latin typeface="Arial" charset="0"/>
                </a:rPr>
                <a:t>new </a:t>
              </a:r>
              <a:r>
                <a:rPr lang="en-US" sz="2600" dirty="0">
                  <a:latin typeface="Arial" charset="0"/>
                </a:rPr>
                <a:t>idea for achieving a goal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600" u="sng" dirty="0">
                  <a:latin typeface="Arial" charset="0"/>
                </a:rPr>
                <a:t>Results Desired</a:t>
              </a:r>
              <a:r>
                <a:rPr lang="en-US" sz="2600" dirty="0">
                  <a:latin typeface="Arial" charset="0"/>
                </a:rPr>
                <a:t> – Goal to be achieved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600" u="sng" dirty="0">
                  <a:latin typeface="Arial" charset="0"/>
                </a:rPr>
                <a:t>Procedure Steps</a:t>
              </a:r>
              <a:r>
                <a:rPr lang="en-US" sz="2600" dirty="0">
                  <a:latin typeface="Arial" charset="0"/>
                </a:rPr>
                <a:t>        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sz="2600" u="sng" dirty="0">
                  <a:latin typeface="Arial" charset="0"/>
                </a:rPr>
                <a:t>Cost in Resources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24535" y="2814917"/>
              <a:ext cx="6418729" cy="3514165"/>
              <a:chOff x="1324535" y="2814917"/>
              <a:chExt cx="6418729" cy="3514165"/>
            </a:xfrm>
          </p:grpSpPr>
          <p:sp>
            <p:nvSpPr>
              <p:cNvPr id="57351" name="Rectangle 7"/>
              <p:cNvSpPr>
                <a:spLocks noChangeArrowheads="1"/>
              </p:cNvSpPr>
              <p:nvPr/>
            </p:nvSpPr>
            <p:spPr bwMode="auto">
              <a:xfrm>
                <a:off x="1324535" y="2814917"/>
                <a:ext cx="6418729" cy="35141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57352" name="Line 8"/>
              <p:cNvSpPr>
                <a:spLocks noChangeShapeType="1"/>
              </p:cNvSpPr>
              <p:nvPr/>
            </p:nvSpPr>
            <p:spPr bwMode="auto">
              <a:xfrm>
                <a:off x="1342464" y="3406588"/>
                <a:ext cx="6400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7600" y="152400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Planning</a:t>
            </a:r>
            <a:endParaRPr lang="en-US" sz="1400" b="1" i="1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086600" y="6537325"/>
            <a:ext cx="1752600" cy="32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45A90487-0CD6-4A2F-867E-151CF72FA8B6}" type="slidenum">
              <a:rPr lang="en-US" sz="1200" smtClean="0"/>
              <a:pPr algn="r" eaLnBrk="1" hangingPunct="1"/>
              <a:t>90</a:t>
            </a:fld>
            <a:endParaRPr lang="en-US" sz="1200" dirty="0" smtClean="0"/>
          </a:p>
        </p:txBody>
      </p:sp>
      <p:pic>
        <p:nvPicPr>
          <p:cNvPr id="13" name="Picture 6" descr="C:\Program Files\Microsoft Office\Clipart\standard\stddir2\BS01259_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66750"/>
            <a:ext cx="1524000" cy="12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Cost-Benefit Analysis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145088" y="1600200"/>
            <a:ext cx="6477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Whenever </a:t>
            </a:r>
            <a:r>
              <a:rPr lang="en-US" sz="2600" dirty="0" smtClean="0">
                <a:latin typeface="Arial" charset="0"/>
              </a:rPr>
              <a:t>innovative </a:t>
            </a:r>
            <a:r>
              <a:rPr lang="en-US" sz="2600" dirty="0">
                <a:latin typeface="Arial" charset="0"/>
              </a:rPr>
              <a:t>plan is under consideration, a COST-BENEFIT analysis </a:t>
            </a:r>
            <a:r>
              <a:rPr lang="en-US" sz="2600" dirty="0" smtClean="0">
                <a:latin typeface="Arial" charset="0"/>
              </a:rPr>
              <a:t>is in order.</a:t>
            </a:r>
            <a:endParaRPr lang="en-US" sz="2600" dirty="0">
              <a:latin typeface="Arial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123689" y="2971800"/>
            <a:ext cx="7772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For every step in </a:t>
            </a:r>
            <a:r>
              <a:rPr lang="en-US" sz="2600" dirty="0" smtClean="0">
                <a:latin typeface="Arial" charset="0"/>
              </a:rPr>
              <a:t>planning </a:t>
            </a:r>
            <a:r>
              <a:rPr lang="en-US" sz="2600" dirty="0">
                <a:latin typeface="Arial" charset="0"/>
              </a:rPr>
              <a:t>procedure, </a:t>
            </a:r>
            <a:r>
              <a:rPr lang="en-US" sz="2600" dirty="0" smtClean="0">
                <a:latin typeface="Arial" charset="0"/>
              </a:rPr>
              <a:t>cost </a:t>
            </a:r>
            <a:r>
              <a:rPr lang="en-US" sz="2600" dirty="0">
                <a:latin typeface="Arial" charset="0"/>
              </a:rPr>
              <a:t>of </a:t>
            </a:r>
            <a:r>
              <a:rPr lang="en-US" sz="2600" dirty="0" smtClean="0">
                <a:latin typeface="Arial" charset="0"/>
              </a:rPr>
              <a:t>planned </a:t>
            </a:r>
            <a:r>
              <a:rPr lang="en-US" sz="2600" dirty="0">
                <a:latin typeface="Arial" charset="0"/>
              </a:rPr>
              <a:t>event is assigned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62000" y="577724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Does the squadron have the resources?</a:t>
            </a:r>
          </a:p>
        </p:txBody>
      </p:sp>
      <p:pic>
        <p:nvPicPr>
          <p:cNvPr id="57351" name="Picture 8" descr="C:\Program Files\Microsoft Office\Clipart\corpbas\BD19707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06" y="3559552"/>
            <a:ext cx="2407321" cy="229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143000" y="4060001"/>
            <a:ext cx="5105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Arial" charset="0"/>
              </a:rPr>
              <a:t>Every cost in squadron resources </a:t>
            </a:r>
            <a:r>
              <a:rPr lang="en-US" sz="2600" dirty="0" smtClean="0">
                <a:latin typeface="Arial" charset="0"/>
              </a:rPr>
              <a:t>is considered</a:t>
            </a:r>
            <a:r>
              <a:rPr lang="en-US" sz="2600" dirty="0" smtClean="0">
                <a:latin typeface="Arial" charset="0"/>
                <a:cs typeface="Arial" charset="0"/>
              </a:rPr>
              <a:t>—people</a:t>
            </a:r>
            <a:r>
              <a:rPr lang="en-US" sz="2600" dirty="0">
                <a:latin typeface="Arial" charset="0"/>
                <a:cs typeface="Arial" charset="0"/>
              </a:rPr>
              <a:t>, time, facilities, money</a:t>
            </a:r>
            <a:endParaRPr lang="en-US" sz="2600" dirty="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467600" y="152400"/>
            <a:ext cx="12954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/>
              <a:t>Planning</a:t>
            </a:r>
            <a:endParaRPr lang="en-US" sz="1400" b="1" i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278705-4B74-44C5-A8AE-445699CCED28}" type="slidenum">
              <a:rPr lang="en-US" smtClean="0"/>
              <a:pPr eaLnBrk="1" hangingPunct="1"/>
              <a:t>91</a:t>
            </a:fld>
            <a:endParaRPr lang="en-US" smtClean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4" grpId="0" autoUpdateAnimBg="0"/>
      <p:bldP spid="58377" grpId="0" autoUpdateAnimBg="0"/>
      <p:bldP spid="11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AppData\Local\Microsoft\Windows\Temporary Internet Files\Content.IE5\DMCRSFAM\MC900157109[1]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655" y="2057400"/>
            <a:ext cx="2855945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28600"/>
            <a:ext cx="7239000" cy="641350"/>
          </a:xfrm>
        </p:spPr>
        <p:txBody>
          <a:bodyPr/>
          <a:lstStyle/>
          <a:p>
            <a:r>
              <a:rPr lang="en-US" dirty="0"/>
              <a:t>Scheduling </a:t>
            </a:r>
            <a:r>
              <a:rPr lang="en-US" dirty="0" smtClean="0"/>
              <a:t>the </a:t>
            </a:r>
            <a:r>
              <a:rPr lang="en-US" dirty="0"/>
              <a:t>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22684" y="1905000"/>
            <a:ext cx="5987716" cy="4191000"/>
          </a:xfrm>
        </p:spPr>
        <p:txBody>
          <a:bodyPr/>
          <a:lstStyle/>
          <a:p>
            <a:pPr marL="336550" indent="-33655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/>
              <a:t>The squadron calendar </a:t>
            </a:r>
            <a:r>
              <a:rPr lang="en-US" sz="2600" dirty="0" smtClean="0"/>
              <a:t>- </a:t>
            </a:r>
            <a:r>
              <a:rPr lang="en-US" sz="2600" dirty="0"/>
              <a:t>a vital tool for organization </a:t>
            </a:r>
            <a:r>
              <a:rPr lang="en-US" sz="2600" dirty="0" smtClean="0"/>
              <a:t>&amp; scheduling</a:t>
            </a: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en-US" sz="2600" dirty="0"/>
          </a:p>
          <a:p>
            <a:pPr marL="336550" indent="-33655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/>
              <a:t>For an </a:t>
            </a:r>
            <a:r>
              <a:rPr lang="en-US" sz="2600" dirty="0"/>
              <a:t>entire  ‘watch’ </a:t>
            </a:r>
            <a:r>
              <a:rPr lang="en-US" sz="2600" dirty="0" smtClean="0"/>
              <a:t>year</a:t>
            </a:r>
          </a:p>
          <a:p>
            <a:pPr marL="0" indent="0">
              <a:lnSpc>
                <a:spcPct val="90000"/>
              </a:lnSpc>
              <a:buClr>
                <a:srgbClr val="002060"/>
              </a:buClr>
              <a:buNone/>
            </a:pPr>
            <a:endParaRPr lang="en-US" sz="2600" dirty="0"/>
          </a:p>
          <a:p>
            <a:pPr marL="336550" indent="-336550">
              <a:lnSpc>
                <a:spcPct val="9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/>
              <a:t>Published </a:t>
            </a:r>
            <a:r>
              <a:rPr lang="en-US" sz="2600" dirty="0"/>
              <a:t>&amp; available to all members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467600" y="152400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Scheduling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278705-4B74-44C5-A8AE-445699CCED28}" type="slidenum">
              <a:rPr lang="en-US" smtClean="0"/>
              <a:pPr eaLnBrk="1" hangingPunct="1"/>
              <a:t>92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3850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AppData\Local\Microsoft\Windows\Temporary Internet Files\Content.IE5\UO7BPEWS\MC9004326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60679"/>
            <a:ext cx="1714032" cy="17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Building </a:t>
            </a:r>
            <a:r>
              <a:rPr lang="en-US" dirty="0" smtClean="0"/>
              <a:t>Squadron                               Annual Calendar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467600" y="152400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Scheduling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739" y="1447800"/>
            <a:ext cx="775905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</a:pPr>
            <a:r>
              <a:rPr lang="en-US" sz="2600" dirty="0" smtClean="0">
                <a:latin typeface="Arial" charset="0"/>
              </a:rPr>
              <a:t>Refer to yearly Officer’s Calendar in Cdr’s Kit</a:t>
            </a:r>
            <a:endParaRPr lang="en-US" sz="2600" dirty="0">
              <a:latin typeface="Arial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278705-4B74-44C5-A8AE-445699CCED28}" type="slidenum">
              <a:rPr lang="en-US" smtClean="0"/>
              <a:pPr eaLnBrk="1" hangingPunct="1"/>
              <a:t>93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9" y="2057399"/>
            <a:ext cx="3505944" cy="2438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94" y="2691383"/>
            <a:ext cx="4939105" cy="3859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584531" y="6418106"/>
            <a:ext cx="6172200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i="1" dirty="0" smtClean="0"/>
              <a:t>Find </a:t>
            </a:r>
            <a:r>
              <a:rPr lang="en-US" sz="2400" i="1" dirty="0" smtClean="0"/>
              <a:t>in Cdr’s Kit on LDCom webpages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7709429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1326591" y="3969376"/>
            <a:ext cx="6522010" cy="460917"/>
          </a:xfrm>
          <a:prstGeom prst="rect">
            <a:avLst/>
          </a:prstGeom>
          <a:solidFill>
            <a:srgbClr val="DEDE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Users\Administrator\AppData\Local\Microsoft\Windows\Temporary Internet Files\Content.IE5\UO7BPEWS\MC9004326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68" y="990600"/>
            <a:ext cx="1714032" cy="17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Building </a:t>
            </a:r>
            <a:r>
              <a:rPr lang="en-US" dirty="0" smtClean="0"/>
              <a:t>Squadron                               Annual Calendar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467600" y="152400"/>
            <a:ext cx="1371600" cy="314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/>
              <a:t>Scheduling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5739" y="1447800"/>
            <a:ext cx="7759052" cy="516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Meetings  -  required </a:t>
            </a:r>
            <a:r>
              <a:rPr lang="en-US" sz="2600" dirty="0">
                <a:latin typeface="Arial" charset="0"/>
              </a:rPr>
              <a:t>by bylaws:  </a:t>
            </a:r>
            <a:r>
              <a:rPr lang="en-US" sz="2600" dirty="0" smtClean="0">
                <a:latin typeface="Arial" charset="0"/>
              </a:rPr>
              <a:t>                    		National</a:t>
            </a:r>
            <a:r>
              <a:rPr lang="en-US" sz="2600" dirty="0">
                <a:latin typeface="Arial" charset="0"/>
              </a:rPr>
              <a:t>, District, </a:t>
            </a:r>
            <a:r>
              <a:rPr lang="en-US" sz="2600" dirty="0" smtClean="0">
                <a:latin typeface="Arial" charset="0"/>
              </a:rPr>
              <a:t>Squadron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Officer &amp; Committee duties &amp; tasks 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Deadlines:                                                           	Roster, Newsletter, Merit Marks, 	               	USPS Educational Fund, Chapman Award,  etc.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All 4 of the Required  ‘HAVE to do”  actions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Courses, Seminars 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Training Programs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Squadron </a:t>
            </a:r>
            <a:r>
              <a:rPr lang="en-US" sz="2600" dirty="0">
                <a:latin typeface="Arial" charset="0"/>
              </a:rPr>
              <a:t>Special Events (cruises parties, etc.)</a:t>
            </a:r>
          </a:p>
          <a:p>
            <a:pPr marL="457200" indent="-457200" defTabSz="279400">
              <a:lnSpc>
                <a:spcPts val="2600"/>
              </a:lnSpc>
              <a:spcBef>
                <a:spcPct val="50000"/>
              </a:spcBef>
              <a:buClr>
                <a:srgbClr val="002060"/>
              </a:buClr>
              <a:buFont typeface="Arial" pitchFamily="34" charset="0"/>
              <a:buChar char="•"/>
            </a:pPr>
            <a:r>
              <a:rPr lang="en-US" sz="2600" dirty="0" smtClean="0">
                <a:latin typeface="Arial" charset="0"/>
              </a:rPr>
              <a:t>District &amp; National Special events (trainings)</a:t>
            </a:r>
            <a:endParaRPr lang="en-US" sz="2600" dirty="0">
              <a:latin typeface="Arial" charset="0"/>
            </a:endParaRPr>
          </a:p>
        </p:txBody>
      </p:sp>
      <p:pic>
        <p:nvPicPr>
          <p:cNvPr id="38918" name="Picture 6" descr="C:\ccty2000\OT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21" y="5049042"/>
            <a:ext cx="412488" cy="44772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C:\Documents and Settings\Administrator\My Documents\My Pictures\LD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5400"/>
            <a:ext cx="502834" cy="3855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B278705-4B74-44C5-A8AE-445699CCED28}" type="slidenum">
              <a:rPr lang="en-US" smtClean="0"/>
              <a:pPr eaLnBrk="1" hangingPunct="1"/>
              <a:t>94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uiExpand="1" build="p"/>
      <p:bldP spid="9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Awareness of Change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6934200" cy="4724400"/>
          </a:xfrm>
        </p:spPr>
        <p:txBody>
          <a:bodyPr/>
          <a:lstStyle/>
          <a:p>
            <a:pPr marL="0" indent="0" defTabSz="344488" eaLnBrk="1" hangingPunct="1">
              <a:lnSpc>
                <a:spcPts val="2800"/>
              </a:lnSpc>
              <a:buNone/>
            </a:pPr>
            <a:r>
              <a:rPr lang="en-US" sz="2600" dirty="0" smtClean="0"/>
              <a:t>The struggle to identify &amp; adapt to change is   on-going</a:t>
            </a:r>
          </a:p>
          <a:p>
            <a:pPr eaLnBrk="1" hangingPunct="1">
              <a:lnSpc>
                <a:spcPts val="2800"/>
              </a:lnSpc>
            </a:pPr>
            <a:r>
              <a:rPr lang="en-US" sz="2600" dirty="0" smtClean="0"/>
              <a:t>Squadrons not immune from penalties for ignoring signs</a:t>
            </a:r>
          </a:p>
          <a:p>
            <a:pPr eaLnBrk="1" hangingPunct="1">
              <a:lnSpc>
                <a:spcPts val="2800"/>
              </a:lnSpc>
            </a:pPr>
            <a:r>
              <a:rPr lang="en-US" sz="2600" dirty="0" smtClean="0"/>
              <a:t>When something no longer works - - - -</a:t>
            </a:r>
          </a:p>
          <a:p>
            <a:pPr>
              <a:lnSpc>
                <a:spcPts val="2800"/>
              </a:lnSpc>
            </a:pPr>
            <a:r>
              <a:rPr lang="en-US" sz="2600" dirty="0" smtClean="0"/>
              <a:t>It’s time to identify what has changed    &amp;  adapt </a:t>
            </a:r>
          </a:p>
          <a:p>
            <a:pPr eaLnBrk="1" hangingPunct="1">
              <a:lnSpc>
                <a:spcPts val="2800"/>
              </a:lnSpc>
            </a:pPr>
            <a:endParaRPr lang="en-US" sz="26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5368">
            <a:off x="5239977" y="4307513"/>
            <a:ext cx="1992161" cy="218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95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1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Adapting to Change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1143000" y="1981200"/>
            <a:ext cx="4114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dirty="0">
                <a:latin typeface="+mn-lt"/>
              </a:rPr>
              <a:t>MURPHY’S LAW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600" dirty="0">
                <a:latin typeface="+mn-lt"/>
              </a:rPr>
              <a:t>“Whatever can go wrong will go wrong; </a:t>
            </a:r>
            <a:r>
              <a:rPr lang="en-US" sz="2600" dirty="0" smtClean="0">
                <a:latin typeface="+mn-lt"/>
              </a:rPr>
              <a:t>                     at worst </a:t>
            </a:r>
            <a:r>
              <a:rPr lang="en-US" sz="2600" dirty="0">
                <a:latin typeface="+mn-lt"/>
              </a:rPr>
              <a:t>possible time”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371600" y="4800600"/>
            <a:ext cx="70104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dirty="0">
                <a:latin typeface="+mn-lt"/>
              </a:rPr>
              <a:t>Problem solving skills are required to meet goals in an ever changing world</a:t>
            </a:r>
          </a:p>
        </p:txBody>
      </p:sp>
      <p:pic>
        <p:nvPicPr>
          <p:cNvPr id="9222" name="Picture 5" descr="C:\Documents and Settings\Richard\Application Data\Microsoft\Media Catalog\Downloaded Clips\cl0\tn00654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85" y="1806171"/>
            <a:ext cx="2438944" cy="22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96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1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09" y="4082317"/>
            <a:ext cx="3390691" cy="174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8752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Finding Solutions                        </a:t>
            </a:r>
            <a:r>
              <a:rPr lang="en-US" sz="2800" dirty="0" smtClean="0"/>
              <a:t>When Results are Below Accepted Norm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108950" cy="4038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/>
              <a:t>Identify the problem area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/>
              <a:t>Determine unsatisfactory performance level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/>
              <a:t>Define a reasonable, desired level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600" dirty="0" smtClean="0"/>
              <a:t>Isolate difference between current &amp; desired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600" dirty="0" smtClean="0"/>
          </a:p>
        </p:txBody>
      </p:sp>
      <p:pic>
        <p:nvPicPr>
          <p:cNvPr id="9" name="Picture 8" descr="C:\Program Files\Microsoft Office\Clipart\homeanim\AG00610_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65" y="4047811"/>
            <a:ext cx="3373389" cy="17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97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427113"/>
            <a:ext cx="9144000" cy="43088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HANDOUT # 9   Problem Solving – 9 Step Process</a:t>
            </a:r>
            <a:endParaRPr lang="en-US" sz="2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8752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Finding Solutions                        </a:t>
            </a:r>
            <a:r>
              <a:rPr lang="en-US" sz="2800" dirty="0" smtClean="0"/>
              <a:t>When Results are Below Accepted Norm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267161" cy="4038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+mj-lt"/>
              <a:buAutoNum type="arabicPeriod" startAt="5"/>
            </a:pPr>
            <a:r>
              <a:rPr lang="en-US" sz="2600" dirty="0"/>
              <a:t>Brainstorm possible causes of </a:t>
            </a:r>
            <a:r>
              <a:rPr lang="en-US" sz="2600" dirty="0" smtClean="0"/>
              <a:t>problem</a:t>
            </a:r>
            <a:endParaRPr lang="en-US" sz="2600" dirty="0"/>
          </a:p>
          <a:p>
            <a:pPr marL="533400" indent="-533400" eaLnBrk="1" hangingPunct="1">
              <a:lnSpc>
                <a:spcPct val="90000"/>
              </a:lnSpc>
              <a:buFont typeface="+mj-lt"/>
              <a:buAutoNum type="arabicPeriod" startAt="6"/>
            </a:pPr>
            <a:r>
              <a:rPr lang="en-US" sz="2600" dirty="0" smtClean="0"/>
              <a:t>Decide which causes are most critical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sz="2600" dirty="0" smtClean="0"/>
              <a:t>Identify alternative solutions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sz="2600" dirty="0" smtClean="0"/>
              <a:t>Evaluate proposed solutions: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•"/>
            </a:pPr>
            <a:r>
              <a:rPr lang="en-US" sz="2600" dirty="0" smtClean="0"/>
              <a:t>Estimate contribution to goal achievement, cost &amp; feasibility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sz="2600" dirty="0" smtClean="0"/>
              <a:t>Make commitment to a plan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 startAt="6"/>
            </a:pPr>
            <a:endParaRPr lang="en-US" sz="260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10" y="4319733"/>
            <a:ext cx="2809875" cy="147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98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861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244" grpId="0" build="p"/>
      <p:bldP spid="1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:\Documents and Settings\Administrator\My Documents\My Pictures\job evaluation 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86" y="1411975"/>
            <a:ext cx="3826614" cy="487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99243" y="266532"/>
            <a:ext cx="7506557" cy="876467"/>
          </a:xfrm>
        </p:spPr>
        <p:txBody>
          <a:bodyPr/>
          <a:lstStyle/>
          <a:p>
            <a:pPr eaLnBrk="1" hangingPunct="1"/>
            <a:r>
              <a:rPr lang="en-US" dirty="0" smtClean="0"/>
              <a:t>Team Performance Evaluation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0262" y="2468042"/>
            <a:ext cx="3749675" cy="37626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How well is my team performing?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Are we meeting the goals of plan?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If goals are not met, what problems need to be solved?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181100" y="5612994"/>
            <a:ext cx="2667000" cy="430887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200" b="1" i="1" dirty="0"/>
              <a:t>It’s like an audit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01948" y="112644"/>
            <a:ext cx="1679713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 smtClean="0"/>
              <a:t>Finding Solutions</a:t>
            </a:r>
            <a:endParaRPr lang="en-US" sz="1400" b="1" i="1" dirty="0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5503985" y="2441551"/>
            <a:ext cx="2819400" cy="2819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39702" y="1557719"/>
            <a:ext cx="3048000" cy="461665"/>
          </a:xfrm>
          <a:prstGeom prst="rect">
            <a:avLst/>
          </a:prstGeom>
          <a:solidFill>
            <a:srgbClr val="8CB7D8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smtClean="0">
                <a:latin typeface="Arial" charset="0"/>
              </a:rPr>
              <a:t>Ask yourself</a:t>
            </a:r>
            <a:endParaRPr lang="en-US" sz="2400" b="1" i="1" dirty="0">
              <a:latin typeface="Arial" charset="0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858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88BCD4AD-9307-4669-975C-C0FEB6F06BA0}" type="slidenum">
              <a:rPr lang="en-US"/>
              <a:pPr/>
              <a:t>99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610600" y="660277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</a:t>
            </a:r>
            <a:r>
              <a:rPr lang="en-US" sz="1200" b="1" dirty="0" smtClean="0">
                <a:solidFill>
                  <a:srgbClr val="7030A0"/>
                </a:solidFill>
              </a:rPr>
              <a:t>&gt;&gt;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424965" grpId="0" animBg="1"/>
      <p:bldP spid="12" grpId="0" animBg="1"/>
      <p:bldP spid="13" grpId="0" animBg="1" autoUpdateAnimBg="0"/>
      <p:bldP spid="17" grpId="0"/>
    </p:bldLst>
  </p:timing>
</p:sld>
</file>

<file path=ppt/theme/theme1.xml><?xml version="1.0" encoding="utf-8"?>
<a:theme xmlns:a="http://schemas.openxmlformats.org/drawingml/2006/main" name="USPS Calm Seas_a">
  <a:themeElements>
    <a:clrScheme name="Calm Seas">
      <a:dk1>
        <a:srgbClr val="000000"/>
      </a:dk1>
      <a:lt1>
        <a:srgbClr val="000000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FF6200"/>
      </a:accent4>
      <a:accent5>
        <a:srgbClr val="AACAE2"/>
      </a:accent5>
      <a:accent6>
        <a:srgbClr val="FF0000"/>
      </a:accent6>
      <a:hlink>
        <a:srgbClr val="FFFF00"/>
      </a:hlink>
      <a:folHlink>
        <a:srgbClr val="FF6200"/>
      </a:folHlink>
    </a:clrScheme>
    <a:fontScheme name="Clouds us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usp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usp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usp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USPS Calm Seas_a</Template>
  <TotalTime>44695</TotalTime>
  <Words>15990</Words>
  <Application>Microsoft Office PowerPoint</Application>
  <PresentationFormat>On-screen Show (4:3)</PresentationFormat>
  <Paragraphs>2525</Paragraphs>
  <Slides>111</Slides>
  <Notes>111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3" baseType="lpstr">
      <vt:lpstr>USPS Calm Seas_a</vt:lpstr>
      <vt:lpstr>Worksheet</vt:lpstr>
      <vt:lpstr>PowerPoint Presentation</vt:lpstr>
      <vt:lpstr>Purpose of OT</vt:lpstr>
      <vt:lpstr>Time Commitment &amp; Expectations</vt:lpstr>
      <vt:lpstr>Time Commitment &amp; Expectations</vt:lpstr>
      <vt:lpstr>What You Will Learn</vt:lpstr>
      <vt:lpstr>Some USPS History</vt:lpstr>
      <vt:lpstr>PowerPoint Presentation</vt:lpstr>
      <vt:lpstr>USPS Mission Statement</vt:lpstr>
      <vt:lpstr>The USPS Triangle</vt:lpstr>
      <vt:lpstr>Achievement</vt:lpstr>
      <vt:lpstr>PowerPoint Presentation</vt:lpstr>
      <vt:lpstr>The Mission Triangle Self Education</vt:lpstr>
      <vt:lpstr>PowerPoint Presentation</vt:lpstr>
      <vt:lpstr>PowerPoint Presentation</vt:lpstr>
      <vt:lpstr>Membership Is a Privilege</vt:lpstr>
      <vt:lpstr>Categories - Service &amp; Dues</vt:lpstr>
      <vt:lpstr>Membership’s Many Benefits</vt:lpstr>
      <vt:lpstr>Membership’s Many Benefits</vt:lpstr>
      <vt:lpstr>Some Tangible Benefits</vt:lpstr>
      <vt:lpstr>The Officers</vt:lpstr>
      <vt:lpstr>&amp; Committees</vt:lpstr>
      <vt:lpstr>Merit Marks</vt:lpstr>
      <vt:lpstr>Merit Marks</vt:lpstr>
      <vt:lpstr>Recap – USPS Mission</vt:lpstr>
      <vt:lpstr>United States Power Squadrons The Organization </vt:lpstr>
      <vt:lpstr>Organizationally USPS Has 3 Levels</vt:lpstr>
      <vt:lpstr>Officers                                        Reviewing the Ranks</vt:lpstr>
      <vt:lpstr>Ruling Body Squadron Membership</vt:lpstr>
      <vt:lpstr>(Typical)  Squadron Organization</vt:lpstr>
      <vt:lpstr>Executive Committee              Elected by Membership</vt:lpstr>
      <vt:lpstr>Executive Committee              Reports to Membership</vt:lpstr>
      <vt:lpstr>Only 4 Actions  -  HAVE to Do</vt:lpstr>
      <vt:lpstr>General Committees               Report to Membership</vt:lpstr>
      <vt:lpstr>Standing Committees                    Report to ExCom</vt:lpstr>
      <vt:lpstr>Bridge Officers</vt:lpstr>
      <vt:lpstr>Bridge Officers</vt:lpstr>
      <vt:lpstr>PowerPoint Presentation</vt:lpstr>
      <vt:lpstr>Executive Department</vt:lpstr>
      <vt:lpstr>Executive Department</vt:lpstr>
      <vt:lpstr>Educational Department</vt:lpstr>
      <vt:lpstr>Educational Department</vt:lpstr>
      <vt:lpstr>Administrative Department</vt:lpstr>
      <vt:lpstr>Administrative Department</vt:lpstr>
      <vt:lpstr>Secretary’s Department</vt:lpstr>
      <vt:lpstr>Secretary’s Department</vt:lpstr>
      <vt:lpstr>Treasurer’s Department</vt:lpstr>
      <vt:lpstr>Treasurer’s Department</vt:lpstr>
      <vt:lpstr>USPS Districts</vt:lpstr>
      <vt:lpstr>USPS Districts</vt:lpstr>
      <vt:lpstr>District  25</vt:lpstr>
      <vt:lpstr>District Chart</vt:lpstr>
      <vt:lpstr>District Officers                                     &amp; Committees</vt:lpstr>
      <vt:lpstr>2 Types of District Meetings</vt:lpstr>
      <vt:lpstr>2 Types of District Meetings</vt:lpstr>
      <vt:lpstr>District Meetings</vt:lpstr>
      <vt:lpstr>Our District Flag</vt:lpstr>
      <vt:lpstr>Who’s on the                                 Governing Board?</vt:lpstr>
      <vt:lpstr>Voting at National Meeting photos taken by National photographer Steve D. Erickson, JN</vt:lpstr>
      <vt:lpstr>PowerPoint Presentation</vt:lpstr>
      <vt:lpstr>Committee Review</vt:lpstr>
      <vt:lpstr>Lending a Hand </vt:lpstr>
      <vt:lpstr>PowerPoint Presentation</vt:lpstr>
      <vt:lpstr>Educational Opportunities</vt:lpstr>
      <vt:lpstr>Educational Opportunities</vt:lpstr>
      <vt:lpstr>Advanced Grades</vt:lpstr>
      <vt:lpstr>Electives</vt:lpstr>
      <vt:lpstr>Additional Training</vt:lpstr>
      <vt:lpstr>Membership Participation</vt:lpstr>
      <vt:lpstr>Why Members Decline Committee Positions</vt:lpstr>
      <vt:lpstr>Why Members Volunteer</vt:lpstr>
      <vt:lpstr>Why Members Volunteer</vt:lpstr>
      <vt:lpstr>Staffing</vt:lpstr>
      <vt:lpstr>Staffing 101</vt:lpstr>
      <vt:lpstr>Job Descriptions</vt:lpstr>
      <vt:lpstr>How Many is Enough?</vt:lpstr>
      <vt:lpstr>Appointments</vt:lpstr>
      <vt:lpstr>Officers Develop  Future Officers</vt:lpstr>
      <vt:lpstr>Management  vs  Leadership What’s the Difference?</vt:lpstr>
      <vt:lpstr>PowerPoint Presentation</vt:lpstr>
      <vt:lpstr>Two Concepts of USPS Policy</vt:lpstr>
      <vt:lpstr>USPS Interactive Process for Creating Committee Goals</vt:lpstr>
      <vt:lpstr>Planning for Goal Achievement</vt:lpstr>
      <vt:lpstr>5 Prelim Steps</vt:lpstr>
      <vt:lpstr>Build a Support Team</vt:lpstr>
      <vt:lpstr>Goal Reality</vt:lpstr>
      <vt:lpstr>Drafting Personal Goals</vt:lpstr>
      <vt:lpstr>PowerPoint Presentation</vt:lpstr>
      <vt:lpstr>Planning                                                       A Critical Skill</vt:lpstr>
      <vt:lpstr>PowerPoint Presentation</vt:lpstr>
      <vt:lpstr>PowerPoint Presentation</vt:lpstr>
      <vt:lpstr>Cost-Benefit Analysis</vt:lpstr>
      <vt:lpstr>Scheduling the Work</vt:lpstr>
      <vt:lpstr>Building Squadron                               Annual Calendar</vt:lpstr>
      <vt:lpstr>Building Squadron                               Annual Calendar</vt:lpstr>
      <vt:lpstr>Awareness of Change</vt:lpstr>
      <vt:lpstr>Adapting to Change</vt:lpstr>
      <vt:lpstr>Finding Solutions                        When Results are Below Accepted Norm</vt:lpstr>
      <vt:lpstr>Finding Solutions                        When Results are Below Accepted Norm</vt:lpstr>
      <vt:lpstr>Team Performance Evaluation</vt:lpstr>
      <vt:lpstr>PowerPoint Presentation</vt:lpstr>
      <vt:lpstr>PowerPoint Presentation</vt:lpstr>
      <vt:lpstr>Communication</vt:lpstr>
      <vt:lpstr>Electronic Media                        Websites, SailAngle, E-mail  &amp; Social</vt:lpstr>
      <vt:lpstr>Organizational Decorum</vt:lpstr>
      <vt:lpstr>Body Language</vt:lpstr>
      <vt:lpstr>Class Exercise</vt:lpstr>
      <vt:lpstr>Alternate Approaches  Learning  &amp;  Recall  </vt:lpstr>
      <vt:lpstr>How we Remember</vt:lpstr>
      <vt:lpstr>Communication – 4 stage process Introduce, Present, Summarize, Verify</vt:lpstr>
      <vt:lpstr>Homework</vt:lpstr>
      <vt:lpstr>PowerPoint Presentation</vt:lpstr>
    </vt:vector>
  </TitlesOfParts>
  <Company>United States Power Squadrons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OT Seminar in 3 HR</dc:title>
  <dc:subject>Operations Training</dc:subject>
  <dc:creator>E J Dysart</dc:creator>
  <cp:lastModifiedBy>E J Dysart</cp:lastModifiedBy>
  <cp:revision>1407</cp:revision>
  <cp:lastPrinted>2015-11-25T21:54:03Z</cp:lastPrinted>
  <dcterms:created xsi:type="dcterms:W3CDTF">2012-03-14T19:29:50Z</dcterms:created>
  <dcterms:modified xsi:type="dcterms:W3CDTF">2016-04-25T18:46:22Z</dcterms:modified>
</cp:coreProperties>
</file>