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7" r:id="rId20"/>
    <p:sldId id="308" r:id="rId21"/>
    <p:sldId id="310" r:id="rId22"/>
    <p:sldId id="311" r:id="rId23"/>
    <p:sldId id="312" r:id="rId24"/>
    <p:sldId id="319" r:id="rId25"/>
    <p:sldId id="313" r:id="rId26"/>
    <p:sldId id="314" r:id="rId27"/>
    <p:sldId id="316" r:id="rId28"/>
    <p:sldId id="320" r:id="rId29"/>
    <p:sldId id="321" r:id="rId30"/>
    <p:sldId id="317" r:id="rId31"/>
    <p:sldId id="31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2"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60A54F-3527-4811-98AD-35EE2BF09478}"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0A54F-3527-4811-98AD-35EE2BF09478}"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0A54F-3527-4811-98AD-35EE2BF09478}"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60A54F-3527-4811-98AD-35EE2BF09478}"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0A54F-3527-4811-98AD-35EE2BF09478}"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0A54F-3527-4811-98AD-35EE2BF09478}"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60A54F-3527-4811-98AD-35EE2BF09478}"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60A54F-3527-4811-98AD-35EE2BF09478}" type="datetimeFigureOut">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A54F-3527-4811-98AD-35EE2BF09478}"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0A54F-3527-4811-98AD-35EE2BF09478}"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0A54F-3527-4811-98AD-35EE2BF09478}"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26DFD-587C-416F-95FB-8CD69E549B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A54F-3527-4811-98AD-35EE2BF09478}" type="datetimeFigureOut">
              <a:rPr lang="en-US" smtClean="0"/>
              <a:pPr/>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26DFD-587C-416F-95FB-8CD69E549B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sbi.org/vsc.php"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lstStyle/>
          <a:p>
            <a:r>
              <a:rPr lang="en-US" dirty="0" smtClean="0"/>
              <a:t>VSC DATA COLLECTION</a:t>
            </a:r>
            <a:endParaRPr lang="en-US" dirty="0"/>
          </a:p>
        </p:txBody>
      </p:sp>
      <p:pic>
        <p:nvPicPr>
          <p:cNvPr id="7" name="Content Placeholder 6" descr="VSC-270.jpg"/>
          <p:cNvPicPr>
            <a:picLocks noGrp="1" noChangeAspect="1"/>
          </p:cNvPicPr>
          <p:nvPr>
            <p:ph idx="1"/>
          </p:nvPr>
        </p:nvPicPr>
        <p:blipFill>
          <a:blip r:embed="rId2" cstate="print"/>
          <a:stretch>
            <a:fillRect/>
          </a:stretch>
        </p:blipFill>
        <p:spPr>
          <a:xfrm>
            <a:off x="1371600" y="1905001"/>
            <a:ext cx="6400800" cy="3886199"/>
          </a:xfrm>
        </p:spPr>
      </p:pic>
      <p:pic>
        <p:nvPicPr>
          <p:cNvPr id="6" name="Picture 2" descr="usbilogo"/>
          <p:cNvPicPr>
            <a:picLocks noChangeAspect="1" noChangeArrowheads="1"/>
          </p:cNvPicPr>
          <p:nvPr/>
        </p:nvPicPr>
        <p:blipFill>
          <a:blip r:embed="rId3"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762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52972" y="5943600"/>
            <a:ext cx="4510787" cy="707886"/>
          </a:xfrm>
          <a:prstGeom prst="rect">
            <a:avLst/>
          </a:prstGeom>
          <a:noFill/>
        </p:spPr>
        <p:txBody>
          <a:bodyPr wrap="square" rtlCol="0">
            <a:spAutoFit/>
          </a:bodyPr>
          <a:lstStyle/>
          <a:p>
            <a:r>
              <a:rPr lang="en-US" sz="4000" dirty="0" smtClean="0">
                <a:latin typeface="Tahoma" pitchFamily="34" charset="0"/>
                <a:ea typeface="Tahoma" pitchFamily="34" charset="0"/>
                <a:cs typeface="Tahoma" pitchFamily="34" charset="0"/>
              </a:rPr>
              <a:t>William S. Griswold</a:t>
            </a:r>
            <a:endParaRPr lang="en-US" sz="4000"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8000" y="1115977"/>
            <a:ext cx="4401780" cy="5742023"/>
          </a:xfrm>
          <a:prstGeom prst="rect">
            <a:avLst/>
          </a:prstGeom>
          <a:noFill/>
          <a:ln w="9525">
            <a:noFill/>
            <a:miter lim="800000"/>
            <a:headEnd/>
            <a:tailEnd/>
          </a:ln>
        </p:spPr>
      </p:pic>
      <p:pic>
        <p:nvPicPr>
          <p:cNvPr id="4" name="Picture 2" descr="usbilogo"/>
          <p:cNvPicPr>
            <a:picLocks noChangeAspect="1" noChangeArrowheads="1"/>
          </p:cNvPicPr>
          <p:nvPr/>
        </p:nvPicPr>
        <p:blipFill>
          <a:blip r:embed="rId3"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TextBox 4"/>
          <p:cNvSpPr txBox="1"/>
          <p:nvPr/>
        </p:nvSpPr>
        <p:spPr>
          <a:xfrm>
            <a:off x="507380" y="2209800"/>
            <a:ext cx="3276600" cy="1077218"/>
          </a:xfrm>
          <a:prstGeom prst="rect">
            <a:avLst/>
          </a:prstGeom>
          <a:noFill/>
        </p:spPr>
        <p:txBody>
          <a:bodyPr wrap="square" rtlCol="0">
            <a:spAutoFit/>
          </a:bodyPr>
          <a:lstStyle/>
          <a:p>
            <a:r>
              <a:rPr lang="en-US" sz="3200" b="1" dirty="0" smtClean="0"/>
              <a:t>Form 7012</a:t>
            </a:r>
          </a:p>
          <a:p>
            <a:endParaRPr lang="en-US" sz="3200" b="1" dirty="0"/>
          </a:p>
        </p:txBody>
      </p:sp>
      <p:sp>
        <p:nvSpPr>
          <p:cNvPr id="6" name="TextBox 5"/>
          <p:cNvSpPr txBox="1"/>
          <p:nvPr/>
        </p:nvSpPr>
        <p:spPr>
          <a:xfrm>
            <a:off x="533400" y="4038600"/>
            <a:ext cx="2743200" cy="954107"/>
          </a:xfrm>
          <a:prstGeom prst="rect">
            <a:avLst/>
          </a:prstGeom>
          <a:noFill/>
        </p:spPr>
        <p:txBody>
          <a:bodyPr wrap="square" rtlCol="0">
            <a:spAutoFit/>
          </a:bodyPr>
          <a:lstStyle/>
          <a:p>
            <a:r>
              <a:rPr lang="en-US" sz="2800" b="1" dirty="0" smtClean="0"/>
              <a:t>Used by both</a:t>
            </a:r>
          </a:p>
          <a:p>
            <a:r>
              <a:rPr lang="en-US" sz="2800" b="1" dirty="0" smtClean="0"/>
              <a:t>USPS &amp; CGAux</a:t>
            </a:r>
            <a:endParaRPr lang="en-US" sz="2800" b="1" dirty="0"/>
          </a:p>
        </p:txBody>
      </p:sp>
      <p:sp>
        <p:nvSpPr>
          <p:cNvPr id="3" name="Slide Number Placeholder 2"/>
          <p:cNvSpPr>
            <a:spLocks noGrp="1"/>
          </p:cNvSpPr>
          <p:nvPr>
            <p:ph type="sldNum" sz="quarter" idx="12"/>
          </p:nvPr>
        </p:nvSpPr>
        <p:spPr/>
        <p:txBody>
          <a:bodyPr/>
          <a:lstStyle/>
          <a:p>
            <a:fld id="{453CB237-7ACD-41D0-980A-56C26775C70F}"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600200"/>
          </a:xfrm>
        </p:spPr>
        <p:txBody>
          <a:bodyPr>
            <a:normAutofit/>
          </a:bodyPr>
          <a:lstStyle/>
          <a:p>
            <a:r>
              <a:rPr lang="en-US" sz="3600" b="1" dirty="0" smtClean="0"/>
              <a:t>Auxiliary Examiners</a:t>
            </a:r>
            <a:endParaRPr lang="en-US" sz="3600" b="1" dirty="0"/>
          </a:p>
        </p:txBody>
      </p:sp>
      <p:sp>
        <p:nvSpPr>
          <p:cNvPr id="3" name="Content Placeholder 2"/>
          <p:cNvSpPr>
            <a:spLocks noGrp="1"/>
          </p:cNvSpPr>
          <p:nvPr>
            <p:ph idx="1"/>
          </p:nvPr>
        </p:nvSpPr>
        <p:spPr>
          <a:xfrm>
            <a:off x="457200" y="2667000"/>
            <a:ext cx="8229600" cy="3505200"/>
          </a:xfrm>
        </p:spPr>
        <p:txBody>
          <a:bodyPr>
            <a:normAutofit fontScale="92500" lnSpcReduction="10000"/>
          </a:bodyPr>
          <a:lstStyle/>
          <a:p>
            <a:pPr>
              <a:defRPr/>
            </a:pPr>
            <a:r>
              <a:rPr lang="en-US" b="1" dirty="0"/>
              <a:t>Will be asked to complete their VSCs as </a:t>
            </a:r>
            <a:r>
              <a:rPr lang="en-US" b="1" dirty="0" smtClean="0"/>
              <a:t>always </a:t>
            </a:r>
          </a:p>
          <a:p>
            <a:pPr>
              <a:defRPr/>
            </a:pPr>
            <a:endParaRPr lang="en-US" b="1" dirty="0"/>
          </a:p>
          <a:p>
            <a:pPr>
              <a:defRPr/>
            </a:pPr>
            <a:r>
              <a:rPr lang="en-US" b="1" dirty="0"/>
              <a:t>For those vessels that fail, the examiner will go to the web page </a:t>
            </a:r>
            <a:r>
              <a:rPr lang="en-US" b="1" dirty="0" smtClean="0"/>
              <a:t>at</a:t>
            </a:r>
          </a:p>
          <a:p>
            <a:pPr marL="0" indent="0">
              <a:buNone/>
              <a:defRPr/>
            </a:pPr>
            <a:r>
              <a:rPr lang="en-US" b="1" dirty="0" smtClean="0"/>
              <a:t>	</a:t>
            </a:r>
            <a:r>
              <a:rPr lang="en-US" sz="4500" b="1" dirty="0" smtClean="0">
                <a:solidFill>
                  <a:srgbClr val="FFFF00"/>
                </a:solidFill>
                <a:hlinkClick r:id="rId2"/>
              </a:rPr>
              <a:t>http</a:t>
            </a:r>
            <a:r>
              <a:rPr lang="en-US" sz="4500" b="1" dirty="0">
                <a:solidFill>
                  <a:srgbClr val="FFFF00"/>
                </a:solidFill>
                <a:hlinkClick r:id="rId2"/>
              </a:rPr>
              <a:t>://www.usbi.org/vsc.php</a:t>
            </a:r>
            <a:r>
              <a:rPr lang="en-US" sz="4500" b="1" dirty="0">
                <a:solidFill>
                  <a:srgbClr val="FFFF00"/>
                </a:solidFill>
              </a:rPr>
              <a:t> </a:t>
            </a:r>
          </a:p>
          <a:p>
            <a:pPr marL="0" indent="0">
              <a:buNone/>
              <a:defRPr/>
            </a:pPr>
            <a:r>
              <a:rPr lang="en-US" sz="4800" b="1" dirty="0">
                <a:solidFill>
                  <a:srgbClr val="FFFF00"/>
                </a:solidFill>
              </a:rPr>
              <a:t> </a:t>
            </a:r>
            <a:r>
              <a:rPr lang="en-US" sz="4800" b="1" dirty="0" smtClean="0">
                <a:solidFill>
                  <a:srgbClr val="FFFF00"/>
                </a:solidFill>
              </a:rPr>
              <a:t> 	</a:t>
            </a:r>
            <a:r>
              <a:rPr lang="en-US" b="1" dirty="0" smtClean="0"/>
              <a:t>and </a:t>
            </a:r>
            <a:r>
              <a:rPr lang="en-US" b="1" dirty="0"/>
              <a:t>enter the reasons the vessel failed</a:t>
            </a:r>
          </a:p>
          <a:p>
            <a:pPr>
              <a:buNone/>
            </a:pPr>
            <a:endParaRPr lang="en-US" b="1" dirty="0"/>
          </a:p>
        </p:txBody>
      </p:sp>
      <p:pic>
        <p:nvPicPr>
          <p:cNvPr id="4" name="Picture 2" descr="usbilogo"/>
          <p:cNvPicPr>
            <a:picLocks noChangeAspect="1" noChangeArrowheads="1"/>
          </p:cNvPicPr>
          <p:nvPr/>
        </p:nvPicPr>
        <p:blipFill>
          <a:blip r:embed="rId3"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11</a:t>
            </a:fld>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3700" y="0"/>
            <a:ext cx="2400300" cy="192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vsc.PNG"/>
          <p:cNvPicPr>
            <a:picLocks noGrp="1" noChangeAspect="1"/>
          </p:cNvPicPr>
          <p:nvPr>
            <p:ph idx="1"/>
          </p:nvPr>
        </p:nvPicPr>
        <p:blipFill>
          <a:blip r:embed="rId2" cstate="print"/>
          <a:stretch>
            <a:fillRect/>
          </a:stretch>
        </p:blipFill>
        <p:spPr>
          <a:xfrm>
            <a:off x="457200" y="228600"/>
            <a:ext cx="8031654" cy="6248400"/>
          </a:xfrm>
        </p:spPr>
      </p:pic>
      <p:sp>
        <p:nvSpPr>
          <p:cNvPr id="3" name="Slide Number Placeholder 2"/>
          <p:cNvSpPr>
            <a:spLocks noGrp="1"/>
          </p:cNvSpPr>
          <p:nvPr>
            <p:ph type="sldNum" sz="quarter" idx="12"/>
          </p:nvPr>
        </p:nvSpPr>
        <p:spPr/>
        <p:txBody>
          <a:bodyPr/>
          <a:lstStyle/>
          <a:p>
            <a:fld id="{453CB237-7ACD-41D0-980A-56C26775C70F}"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r>
              <a:rPr lang="en-US" sz="3200" b="1" dirty="0" smtClean="0"/>
              <a:t>USPS EXAMINER AT WORK</a:t>
            </a:r>
            <a:endParaRPr lang="en-US" sz="3200" b="1" dirty="0"/>
          </a:p>
        </p:txBody>
      </p:sp>
      <p:pic>
        <p:nvPicPr>
          <p:cNvPr id="4" name="Content Placeholder 3" descr="VSC-047.jpg"/>
          <p:cNvPicPr>
            <a:picLocks noGrp="1" noChangeAspect="1"/>
          </p:cNvPicPr>
          <p:nvPr>
            <p:ph idx="1"/>
          </p:nvPr>
        </p:nvPicPr>
        <p:blipFill>
          <a:blip r:embed="rId2" cstate="print"/>
          <a:stretch>
            <a:fillRect/>
          </a:stretch>
        </p:blipFill>
        <p:spPr>
          <a:xfrm>
            <a:off x="1371600" y="2438400"/>
            <a:ext cx="6400800"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usbilogo"/>
          <p:cNvPicPr>
            <a:picLocks noChangeAspect="1" noChangeArrowheads="1"/>
          </p:cNvPicPr>
          <p:nvPr/>
        </p:nvPicPr>
        <p:blipFill>
          <a:blip r:embed="rId3"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3" name="Slide Number Placeholder 2"/>
          <p:cNvSpPr>
            <a:spLocks noGrp="1"/>
          </p:cNvSpPr>
          <p:nvPr>
            <p:ph type="sldNum" sz="quarter" idx="12"/>
          </p:nvPr>
        </p:nvSpPr>
        <p:spPr/>
        <p:txBody>
          <a:bodyPr/>
          <a:lstStyle/>
          <a:p>
            <a:fld id="{453CB237-7ACD-41D0-980A-56C26775C70F}"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685801"/>
            <a:ext cx="7772400" cy="1524000"/>
          </a:xfrm>
        </p:spPr>
        <p:txBody>
          <a:bodyPr>
            <a:normAutofit/>
          </a:bodyPr>
          <a:lstStyle/>
          <a:p>
            <a:pPr algn="l"/>
            <a:r>
              <a:rPr lang="en-US" sz="3600" b="1" dirty="0" smtClean="0">
                <a:latin typeface="Tahoma" pitchFamily="34" charset="0"/>
                <a:ea typeface="Tahoma" pitchFamily="34" charset="0"/>
                <a:cs typeface="Tahoma" pitchFamily="34" charset="0"/>
              </a:rPr>
              <a:t>USPS Vessel Examiners</a:t>
            </a:r>
            <a:endParaRPr lang="en-US" sz="3600" b="1" dirty="0">
              <a:latin typeface="Tahoma" pitchFamily="34" charset="0"/>
              <a:ea typeface="Tahoma" pitchFamily="34" charset="0"/>
              <a:cs typeface="Tahoma" pitchFamily="34" charset="0"/>
            </a:endParaRPr>
          </a:p>
        </p:txBody>
      </p:sp>
      <p:sp>
        <p:nvSpPr>
          <p:cNvPr id="7" name="Subtitle 6"/>
          <p:cNvSpPr>
            <a:spLocks noGrp="1"/>
          </p:cNvSpPr>
          <p:nvPr>
            <p:ph type="subTitle" idx="1"/>
          </p:nvPr>
        </p:nvSpPr>
        <p:spPr>
          <a:xfrm>
            <a:off x="1371600" y="2514600"/>
            <a:ext cx="6400800" cy="3657600"/>
          </a:xfrm>
        </p:spPr>
        <p:txBody>
          <a:bodyPr>
            <a:normAutofit fontScale="70000" lnSpcReduction="20000"/>
          </a:bodyPr>
          <a:lstStyle/>
          <a:p>
            <a:pPr marL="457200" indent="-457200" algn="l">
              <a:buFont typeface="Arial" pitchFamily="34" charset="0"/>
              <a:buChar char="•"/>
              <a:defRPr/>
            </a:pPr>
            <a:r>
              <a:rPr lang="en-US" b="1" dirty="0" smtClean="0">
                <a:solidFill>
                  <a:schemeClr val="tx1"/>
                </a:solidFill>
                <a:latin typeface="Tahoma" pitchFamily="34" charset="0"/>
                <a:ea typeface="Tahoma" pitchFamily="34" charset="0"/>
                <a:cs typeface="Tahoma" pitchFamily="34" charset="0"/>
              </a:rPr>
              <a:t>Asked </a:t>
            </a:r>
            <a:r>
              <a:rPr lang="en-US" b="1" dirty="0">
                <a:solidFill>
                  <a:schemeClr val="tx1"/>
                </a:solidFill>
                <a:latin typeface="Tahoma" pitchFamily="34" charset="0"/>
                <a:ea typeface="Tahoma" pitchFamily="34" charset="0"/>
                <a:cs typeface="Tahoma" pitchFamily="34" charset="0"/>
              </a:rPr>
              <a:t>to complete their VSCs with the additional data asked </a:t>
            </a:r>
            <a:r>
              <a:rPr lang="en-US" b="1" dirty="0" smtClean="0">
                <a:solidFill>
                  <a:schemeClr val="tx1"/>
                </a:solidFill>
                <a:latin typeface="Tahoma" pitchFamily="34" charset="0"/>
                <a:ea typeface="Tahoma" pitchFamily="34" charset="0"/>
                <a:cs typeface="Tahoma" pitchFamily="34" charset="0"/>
              </a:rPr>
              <a:t>for </a:t>
            </a:r>
          </a:p>
          <a:p>
            <a:pPr algn="l">
              <a:buFont typeface="Arial" pitchFamily="34" charset="0"/>
              <a:buChar char="•"/>
              <a:defRPr/>
            </a:pPr>
            <a:endParaRPr lang="en-US" b="1" dirty="0">
              <a:solidFill>
                <a:schemeClr val="tx1"/>
              </a:solidFill>
              <a:latin typeface="Tahoma" pitchFamily="34" charset="0"/>
              <a:ea typeface="Tahoma" pitchFamily="34" charset="0"/>
              <a:cs typeface="Tahoma" pitchFamily="34" charset="0"/>
            </a:endParaRPr>
          </a:p>
          <a:p>
            <a:pPr marL="457200" indent="-457200" algn="l">
              <a:buFont typeface="Arial" pitchFamily="34" charset="0"/>
              <a:buChar char="•"/>
              <a:defRPr/>
            </a:pPr>
            <a:r>
              <a:rPr lang="en-US" b="1" dirty="0">
                <a:solidFill>
                  <a:schemeClr val="tx1"/>
                </a:solidFill>
                <a:latin typeface="Tahoma" pitchFamily="34" charset="0"/>
                <a:ea typeface="Tahoma" pitchFamily="34" charset="0"/>
                <a:cs typeface="Tahoma" pitchFamily="34" charset="0"/>
              </a:rPr>
              <a:t>The Squadron VSC Chairs </a:t>
            </a:r>
            <a:r>
              <a:rPr lang="en-US" b="1" dirty="0" smtClean="0">
                <a:solidFill>
                  <a:schemeClr val="tx1"/>
                </a:solidFill>
                <a:latin typeface="Tahoma" pitchFamily="34" charset="0"/>
                <a:ea typeface="Tahoma" pitchFamily="34" charset="0"/>
                <a:cs typeface="Tahoma" pitchFamily="34" charset="0"/>
              </a:rPr>
              <a:t>entered </a:t>
            </a:r>
            <a:r>
              <a:rPr lang="en-US" b="1" dirty="0">
                <a:solidFill>
                  <a:schemeClr val="tx1"/>
                </a:solidFill>
                <a:latin typeface="Tahoma" pitchFamily="34" charset="0"/>
                <a:ea typeface="Tahoma" pitchFamily="34" charset="0"/>
                <a:cs typeface="Tahoma" pitchFamily="34" charset="0"/>
              </a:rPr>
              <a:t>the VSC data on a newly designed USPS input page rather than the </a:t>
            </a:r>
            <a:r>
              <a:rPr lang="en-US" b="1" dirty="0" smtClean="0">
                <a:solidFill>
                  <a:schemeClr val="tx1"/>
                </a:solidFill>
                <a:latin typeface="Tahoma" pitchFamily="34" charset="0"/>
                <a:ea typeface="Tahoma" pitchFamily="34" charset="0"/>
                <a:cs typeface="Tahoma" pitchFamily="34" charset="0"/>
              </a:rPr>
              <a:t>old page</a:t>
            </a:r>
          </a:p>
          <a:p>
            <a:pPr algn="l">
              <a:buFont typeface="Arial" pitchFamily="34" charset="0"/>
              <a:buChar char="•"/>
              <a:defRPr/>
            </a:pPr>
            <a:endParaRPr lang="en-US" b="1" dirty="0">
              <a:solidFill>
                <a:schemeClr val="tx1"/>
              </a:solidFill>
              <a:latin typeface="Tahoma" pitchFamily="34" charset="0"/>
              <a:ea typeface="Tahoma" pitchFamily="34" charset="0"/>
              <a:cs typeface="Tahoma" pitchFamily="34" charset="0"/>
            </a:endParaRPr>
          </a:p>
          <a:p>
            <a:pPr marL="457200" indent="-457200" algn="l">
              <a:buFont typeface="Arial" pitchFamily="34" charset="0"/>
              <a:buChar char="•"/>
              <a:defRPr/>
            </a:pPr>
            <a:r>
              <a:rPr lang="en-US" b="1" dirty="0" smtClean="0">
                <a:solidFill>
                  <a:schemeClr val="tx1"/>
                </a:solidFill>
                <a:latin typeface="Tahoma" pitchFamily="34" charset="0"/>
                <a:ea typeface="Tahoma" pitchFamily="34" charset="0"/>
                <a:cs typeface="Tahoma" pitchFamily="34" charset="0"/>
              </a:rPr>
              <a:t>Data passed </a:t>
            </a:r>
            <a:r>
              <a:rPr lang="en-US" b="1" dirty="0">
                <a:solidFill>
                  <a:schemeClr val="tx1"/>
                </a:solidFill>
                <a:latin typeface="Tahoma" pitchFamily="34" charset="0"/>
                <a:ea typeface="Tahoma" pitchFamily="34" charset="0"/>
                <a:cs typeface="Tahoma" pitchFamily="34" charset="0"/>
              </a:rPr>
              <a:t>to the USBI </a:t>
            </a:r>
            <a:r>
              <a:rPr lang="en-US" b="1" dirty="0" smtClean="0">
                <a:solidFill>
                  <a:schemeClr val="tx1"/>
                </a:solidFill>
                <a:latin typeface="Tahoma" pitchFamily="34" charset="0"/>
                <a:ea typeface="Tahoma" pitchFamily="34" charset="0"/>
                <a:cs typeface="Tahoma" pitchFamily="34" charset="0"/>
              </a:rPr>
              <a:t>database, merged </a:t>
            </a:r>
            <a:r>
              <a:rPr lang="en-US" b="1" dirty="0">
                <a:solidFill>
                  <a:schemeClr val="tx1"/>
                </a:solidFill>
                <a:latin typeface="Tahoma" pitchFamily="34" charset="0"/>
                <a:ea typeface="Tahoma" pitchFamily="34" charset="0"/>
                <a:cs typeface="Tahoma" pitchFamily="34" charset="0"/>
              </a:rPr>
              <a:t>with the Auxiliary </a:t>
            </a:r>
            <a:r>
              <a:rPr lang="en-US" b="1" dirty="0" smtClean="0">
                <a:solidFill>
                  <a:schemeClr val="tx1"/>
                </a:solidFill>
                <a:latin typeface="Tahoma" pitchFamily="34" charset="0"/>
                <a:ea typeface="Tahoma" pitchFamily="34" charset="0"/>
                <a:cs typeface="Tahoma" pitchFamily="34" charset="0"/>
              </a:rPr>
              <a:t>data, quarterly</a:t>
            </a:r>
            <a:endParaRPr lang="en-US" b="1" dirty="0">
              <a:solidFill>
                <a:schemeClr val="tx1"/>
              </a:solidFill>
              <a:latin typeface="Tahoma" pitchFamily="34" charset="0"/>
              <a:ea typeface="Tahoma" pitchFamily="34" charset="0"/>
              <a:cs typeface="Tahoma" pitchFamily="34" charset="0"/>
            </a:endParaRPr>
          </a:p>
          <a:p>
            <a:endParaRPr lang="en-US" b="1" dirty="0"/>
          </a:p>
        </p:txBody>
      </p:sp>
      <p:pic>
        <p:nvPicPr>
          <p:cNvPr id="8"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sz="3600" b="1" dirty="0" smtClean="0"/>
              <a:t>MEASUREMENT</a:t>
            </a:r>
            <a:endParaRPr lang="en-US" sz="3600" b="1" dirty="0"/>
          </a:p>
        </p:txBody>
      </p:sp>
      <p:sp>
        <p:nvSpPr>
          <p:cNvPr id="3" name="Content Placeholder 2"/>
          <p:cNvSpPr>
            <a:spLocks noGrp="1"/>
          </p:cNvSpPr>
          <p:nvPr>
            <p:ph idx="1"/>
          </p:nvPr>
        </p:nvSpPr>
        <p:spPr>
          <a:xfrm>
            <a:off x="457200" y="2514600"/>
            <a:ext cx="8229600" cy="3611563"/>
          </a:xfrm>
        </p:spPr>
        <p:txBody>
          <a:bodyPr>
            <a:normAutofit/>
          </a:bodyPr>
          <a:lstStyle/>
          <a:p>
            <a:pPr>
              <a:defRPr/>
            </a:pPr>
            <a:r>
              <a:rPr lang="en-US" b="1" dirty="0" smtClean="0"/>
              <a:t> To </a:t>
            </a:r>
            <a:r>
              <a:rPr lang="en-US" b="1" dirty="0"/>
              <a:t>see if this pilot program is </a:t>
            </a:r>
            <a:r>
              <a:rPr lang="en-US" b="1" dirty="0" smtClean="0"/>
              <a:t>capturing significant data, we </a:t>
            </a:r>
            <a:r>
              <a:rPr lang="en-US" b="1" dirty="0"/>
              <a:t>can compare number of </a:t>
            </a:r>
            <a:r>
              <a:rPr lang="en-US" b="1" dirty="0" smtClean="0"/>
              <a:t>VSC failures in</a:t>
            </a:r>
            <a:r>
              <a:rPr lang="en-US" b="1" dirty="0"/>
              <a:t>	each state between </a:t>
            </a:r>
            <a:r>
              <a:rPr lang="en-US" b="1" dirty="0" smtClean="0"/>
              <a:t>AUXDATA and </a:t>
            </a:r>
            <a:r>
              <a:rPr lang="en-US" b="1" dirty="0"/>
              <a:t>the Pilot </a:t>
            </a:r>
            <a:r>
              <a:rPr lang="en-US" b="1" dirty="0" smtClean="0"/>
              <a:t>Program </a:t>
            </a:r>
          </a:p>
          <a:p>
            <a:pPr>
              <a:defRPr/>
            </a:pPr>
            <a:r>
              <a:rPr lang="en-US" b="1" dirty="0" smtClean="0"/>
              <a:t>This </a:t>
            </a:r>
            <a:r>
              <a:rPr lang="en-US" b="1" dirty="0"/>
              <a:t>measurement </a:t>
            </a:r>
            <a:r>
              <a:rPr lang="en-US" b="1" dirty="0" smtClean="0"/>
              <a:t>might </a:t>
            </a:r>
            <a:r>
              <a:rPr lang="en-US" b="1" dirty="0"/>
              <a:t>help future </a:t>
            </a:r>
            <a:r>
              <a:rPr lang="en-US" b="1" dirty="0" smtClean="0"/>
              <a:t>changes</a:t>
            </a:r>
            <a:endParaRPr lang="en-US" b="1" dirty="0"/>
          </a:p>
          <a:p>
            <a:pPr>
              <a:buFont typeface="Wingdings" pitchFamily="2" charset="2"/>
              <a:buNone/>
              <a:defRPr/>
            </a:pPr>
            <a:endParaRPr lang="en-US" b="1" dirty="0"/>
          </a:p>
          <a:p>
            <a:pPr>
              <a:buFont typeface="Wingdings" pitchFamily="2" charset="2"/>
              <a:buNone/>
              <a:defRPr/>
            </a:pPr>
            <a:endParaRPr lang="en-US" b="1" dirty="0"/>
          </a:p>
          <a:p>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066801"/>
            <a:ext cx="7772400" cy="1142999"/>
          </a:xfrm>
        </p:spPr>
        <p:txBody>
          <a:bodyPr/>
          <a:lstStyle/>
          <a:p>
            <a:r>
              <a:rPr lang="en-US" b="1" dirty="0" smtClean="0"/>
              <a:t>Example of Measurement</a:t>
            </a:r>
            <a:endParaRPr lang="en-US" b="1" dirty="0"/>
          </a:p>
        </p:txBody>
      </p:sp>
      <p:sp>
        <p:nvSpPr>
          <p:cNvPr id="7" name="Subtitle 6"/>
          <p:cNvSpPr>
            <a:spLocks noGrp="1"/>
          </p:cNvSpPr>
          <p:nvPr>
            <p:ph type="subTitle" idx="1"/>
          </p:nvPr>
        </p:nvSpPr>
        <p:spPr>
          <a:xfrm>
            <a:off x="1371600" y="2133600"/>
            <a:ext cx="6400800" cy="4038600"/>
          </a:xfrm>
        </p:spPr>
        <p:txBody>
          <a:bodyPr>
            <a:normAutofit lnSpcReduction="10000"/>
          </a:bodyPr>
          <a:lstStyle/>
          <a:p>
            <a:pPr algn="l"/>
            <a:r>
              <a:rPr lang="en-US" sz="2800" b="1" dirty="0" smtClean="0">
                <a:solidFill>
                  <a:schemeClr val="tx1"/>
                </a:solidFill>
              </a:rPr>
              <a:t>CGAux VSC’s July 1, 2012 – Dec. 31, 2013</a:t>
            </a:r>
          </a:p>
          <a:p>
            <a:pPr algn="l"/>
            <a:r>
              <a:rPr lang="en-US" sz="2800" b="1" dirty="0" smtClean="0"/>
              <a:t>	</a:t>
            </a:r>
            <a:r>
              <a:rPr lang="en-US" sz="2800" b="1" dirty="0" smtClean="0">
                <a:solidFill>
                  <a:schemeClr val="tx1"/>
                </a:solidFill>
              </a:rPr>
              <a:t>Data taken from AUXINFO</a:t>
            </a:r>
            <a:endParaRPr lang="en-US" sz="2800" b="1" dirty="0" smtClean="0"/>
          </a:p>
          <a:p>
            <a:pPr algn="l"/>
            <a:r>
              <a:rPr lang="en-US" sz="2800" b="1" dirty="0" smtClean="0">
                <a:solidFill>
                  <a:schemeClr val="tx1"/>
                </a:solidFill>
              </a:rPr>
              <a:t>Exams</a:t>
            </a:r>
            <a:r>
              <a:rPr lang="en-US" sz="2800" b="1" dirty="0" smtClean="0"/>
              <a:t>  </a:t>
            </a:r>
            <a:r>
              <a:rPr lang="en-US" sz="2800" b="1" dirty="0" smtClean="0">
                <a:solidFill>
                  <a:schemeClr val="tx1"/>
                </a:solidFill>
              </a:rPr>
              <a:t>159,118  	  </a:t>
            </a:r>
          </a:p>
          <a:p>
            <a:pPr algn="l"/>
            <a:r>
              <a:rPr lang="en-US" sz="2800" b="1" dirty="0">
                <a:solidFill>
                  <a:schemeClr val="tx1"/>
                </a:solidFill>
              </a:rPr>
              <a:t>	</a:t>
            </a:r>
            <a:r>
              <a:rPr lang="en-US" sz="2800" b="1" dirty="0" smtClean="0">
                <a:solidFill>
                  <a:schemeClr val="tx1"/>
                </a:solidFill>
              </a:rPr>
              <a:t>Exams passed  119,267</a:t>
            </a:r>
          </a:p>
          <a:p>
            <a:pPr algn="l"/>
            <a:r>
              <a:rPr lang="en-US" sz="2800" b="1" dirty="0" smtClean="0">
                <a:solidFill>
                  <a:srgbClr val="FF0000"/>
                </a:solidFill>
              </a:rPr>
              <a:t>              	Failed – 39,851 (25%)</a:t>
            </a:r>
          </a:p>
          <a:p>
            <a:pPr algn="l"/>
            <a:endParaRPr lang="en-US" sz="2800" b="1" dirty="0" smtClean="0">
              <a:solidFill>
                <a:schemeClr val="tx1"/>
              </a:solidFill>
            </a:endParaRPr>
          </a:p>
          <a:p>
            <a:pPr algn="l"/>
            <a:r>
              <a:rPr lang="en-US" sz="2800" b="1" dirty="0" smtClean="0">
                <a:solidFill>
                  <a:schemeClr val="tx1"/>
                </a:solidFill>
              </a:rPr>
              <a:t>CGAux failures reported to USBI</a:t>
            </a:r>
          </a:p>
          <a:p>
            <a:pPr algn="l"/>
            <a:r>
              <a:rPr lang="en-US" sz="2800" b="1" dirty="0" smtClean="0">
                <a:solidFill>
                  <a:schemeClr val="tx1"/>
                </a:solidFill>
              </a:rPr>
              <a:t>	1,553 – 3.8% of total above</a:t>
            </a:r>
          </a:p>
        </p:txBody>
      </p:sp>
      <p:sp>
        <p:nvSpPr>
          <p:cNvPr id="4" name="Slide Number Placeholder 3"/>
          <p:cNvSpPr>
            <a:spLocks noGrp="1"/>
          </p:cNvSpPr>
          <p:nvPr>
            <p:ph type="sldNum" sz="quarter" idx="12"/>
          </p:nvPr>
        </p:nvSpPr>
        <p:spPr/>
        <p:txBody>
          <a:bodyPr/>
          <a:lstStyle/>
          <a:p>
            <a:fld id="{453CB237-7ACD-41D0-980A-56C26775C70F}" type="slidenum">
              <a:rPr lang="en-US" smtClean="0"/>
              <a:pPr/>
              <a:t>16</a:t>
            </a:fld>
            <a:endParaRPr lang="en-US" dirty="0"/>
          </a:p>
        </p:txBody>
      </p:sp>
      <p:pic>
        <p:nvPicPr>
          <p:cNvPr id="6"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en-US" sz="3600" b="1" dirty="0" smtClean="0"/>
              <a:t>ANALYSIS – so far</a:t>
            </a:r>
            <a:endParaRPr lang="en-US" sz="3600" b="1" dirty="0"/>
          </a:p>
        </p:txBody>
      </p:sp>
      <p:sp>
        <p:nvSpPr>
          <p:cNvPr id="3" name="Content Placeholder 2"/>
          <p:cNvSpPr>
            <a:spLocks noGrp="1"/>
          </p:cNvSpPr>
          <p:nvPr>
            <p:ph idx="1"/>
          </p:nvPr>
        </p:nvSpPr>
        <p:spPr>
          <a:xfrm>
            <a:off x="457200" y="2057400"/>
            <a:ext cx="8229600" cy="4068763"/>
          </a:xfrm>
        </p:spPr>
        <p:txBody>
          <a:bodyPr>
            <a:normAutofit fontScale="85000" lnSpcReduction="10000"/>
          </a:bodyPr>
          <a:lstStyle/>
          <a:p>
            <a:pPr>
              <a:buNone/>
            </a:pPr>
            <a:r>
              <a:rPr lang="en-US" b="1" dirty="0" smtClean="0"/>
              <a:t>Data collected is up to end of 2013</a:t>
            </a:r>
          </a:p>
          <a:p>
            <a:pPr>
              <a:buNone/>
            </a:pPr>
            <a:r>
              <a:rPr lang="en-US" b="1" dirty="0" smtClean="0"/>
              <a:t>Hurricane Sandy flooded CGAux host equipment  Oct. 29, 2012 shutting down web site for 2 months </a:t>
            </a:r>
          </a:p>
          <a:p>
            <a:pPr>
              <a:buNone/>
            </a:pPr>
            <a:endParaRPr lang="en-US" b="1" dirty="0" smtClean="0"/>
          </a:p>
          <a:p>
            <a:pPr>
              <a:buNone/>
            </a:pPr>
            <a:r>
              <a:rPr lang="en-US" b="1" dirty="0" smtClean="0"/>
              <a:t>USPS data intact – National input from most states</a:t>
            </a:r>
          </a:p>
          <a:p>
            <a:pPr>
              <a:buNone/>
            </a:pPr>
            <a:r>
              <a:rPr lang="en-US" b="1" dirty="0" smtClean="0"/>
              <a:t>CGAux data incomplete – Extra step for examiners preventing significant numbers.</a:t>
            </a:r>
          </a:p>
          <a:p>
            <a:pPr>
              <a:buNone/>
            </a:pPr>
            <a:endParaRPr lang="en-US" b="1" dirty="0"/>
          </a:p>
          <a:p>
            <a:pPr>
              <a:buNone/>
            </a:pPr>
            <a:r>
              <a:rPr lang="en-US" b="1" dirty="0" smtClean="0"/>
              <a:t>TOTAL </a:t>
            </a:r>
            <a:r>
              <a:rPr lang="en-US" b="1" dirty="0" smtClean="0">
                <a:solidFill>
                  <a:srgbClr val="FF0000"/>
                </a:solidFill>
              </a:rPr>
              <a:t>FAILED </a:t>
            </a:r>
            <a:r>
              <a:rPr lang="en-US" b="1" dirty="0" smtClean="0"/>
              <a:t>EXAMS – 9,163  (83% of total from USPS)</a:t>
            </a:r>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525963"/>
          </a:xfrm>
        </p:spPr>
        <p:txBody>
          <a:bodyPr/>
          <a:lstStyle/>
          <a:p>
            <a:pPr>
              <a:buNone/>
            </a:pPr>
            <a:r>
              <a:rPr lang="en-US" b="1" dirty="0" smtClean="0"/>
              <a:t>Focusing on 5 reasons which could cause an accident, reports show % of total failures:</a:t>
            </a:r>
          </a:p>
          <a:p>
            <a:r>
              <a:rPr lang="en-US" b="1" dirty="0" smtClean="0"/>
              <a:t>     Navigation Lights		14%</a:t>
            </a:r>
          </a:p>
          <a:p>
            <a:r>
              <a:rPr lang="en-US" b="1" dirty="0" smtClean="0"/>
              <a:t>     Visual Distress Signals           13%</a:t>
            </a:r>
          </a:p>
          <a:p>
            <a:r>
              <a:rPr lang="en-US" b="1" dirty="0" smtClean="0"/>
              <a:t>     Fire Extinguishers	          11%</a:t>
            </a:r>
          </a:p>
          <a:p>
            <a:r>
              <a:rPr lang="en-US" b="1" dirty="0" smtClean="0"/>
              <a:t>     Life Jackets		         		  5%</a:t>
            </a:r>
          </a:p>
          <a:p>
            <a:r>
              <a:rPr lang="en-US" b="1" dirty="0" smtClean="0"/>
              <a:t>     </a:t>
            </a:r>
            <a:r>
              <a:rPr lang="en-US" b="1" dirty="0"/>
              <a:t>S</a:t>
            </a:r>
            <a:r>
              <a:rPr lang="en-US" b="1" dirty="0" smtClean="0"/>
              <a:t>ound Device		            4%</a:t>
            </a:r>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TextBox 4"/>
          <p:cNvSpPr txBox="1"/>
          <p:nvPr/>
        </p:nvSpPr>
        <p:spPr>
          <a:xfrm>
            <a:off x="943864" y="5791200"/>
            <a:ext cx="6986144" cy="646331"/>
          </a:xfrm>
          <a:prstGeom prst="rect">
            <a:avLst/>
          </a:prstGeom>
          <a:noFill/>
        </p:spPr>
        <p:txBody>
          <a:bodyPr wrap="none" rtlCol="0">
            <a:spAutoFit/>
          </a:bodyPr>
          <a:lstStyle/>
          <a:p>
            <a:pPr algn="ctr"/>
            <a:r>
              <a:rPr lang="en-US" b="1" dirty="0" smtClean="0"/>
              <a:t>Notes: An examination may result in a failure for more than one reason</a:t>
            </a:r>
          </a:p>
          <a:p>
            <a:pPr algn="ctr"/>
            <a:r>
              <a:rPr lang="en-US" b="1" dirty="0" smtClean="0"/>
              <a:t>These differences are statistically significant</a:t>
            </a:r>
            <a:endParaRPr lang="en-US" b="1" dirty="0"/>
          </a:p>
        </p:txBody>
      </p:sp>
      <p:sp>
        <p:nvSpPr>
          <p:cNvPr id="6" name="Slide Number Placeholder 5"/>
          <p:cNvSpPr>
            <a:spLocks noGrp="1"/>
          </p:cNvSpPr>
          <p:nvPr>
            <p:ph type="sldNum" sz="quarter" idx="12"/>
          </p:nvPr>
        </p:nvSpPr>
        <p:spPr/>
        <p:txBody>
          <a:bodyPr/>
          <a:lstStyle/>
          <a:p>
            <a:fld id="{453CB237-7ACD-41D0-980A-56C26775C70F}"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normAutofit lnSpcReduction="10000"/>
          </a:bodyPr>
          <a:lstStyle/>
          <a:p>
            <a:pPr algn="ctr">
              <a:buNone/>
            </a:pPr>
            <a:r>
              <a:rPr lang="en-US" sz="2800" b="1" dirty="0" smtClean="0"/>
              <a:t>TOP TEN STATES REPORTING</a:t>
            </a:r>
          </a:p>
          <a:p>
            <a:pPr algn="ctr">
              <a:buNone/>
            </a:pPr>
            <a:endParaRPr lang="en-US" sz="2800" b="1" dirty="0" smtClean="0"/>
          </a:p>
          <a:p>
            <a:pPr>
              <a:buNone/>
            </a:pPr>
            <a:r>
              <a:rPr lang="en-US" sz="2400" b="1" u="sng" dirty="0" smtClean="0"/>
              <a:t>State</a:t>
            </a:r>
            <a:r>
              <a:rPr lang="en-US" sz="2400" b="1" dirty="0" smtClean="0"/>
              <a:t>		</a:t>
            </a:r>
            <a:r>
              <a:rPr lang="en-US" sz="2400" b="1" u="sng" dirty="0" smtClean="0"/>
              <a:t>% of Failures</a:t>
            </a:r>
            <a:r>
              <a:rPr lang="en-US" sz="2400" b="1" dirty="0" smtClean="0"/>
              <a:t>		</a:t>
            </a:r>
            <a:r>
              <a:rPr lang="en-US" sz="2400" b="1" u="sng" dirty="0" smtClean="0"/>
              <a:t>% of Registered </a:t>
            </a:r>
            <a:r>
              <a:rPr lang="en-US" sz="2400" b="1" u="sng" dirty="0" err="1" smtClean="0"/>
              <a:t>Vsls</a:t>
            </a:r>
            <a:endParaRPr lang="en-US" sz="2400" b="1" u="sng" dirty="0" smtClean="0"/>
          </a:p>
          <a:p>
            <a:pPr>
              <a:buNone/>
            </a:pPr>
            <a:r>
              <a:rPr lang="en-US" sz="2400" b="1" dirty="0" smtClean="0"/>
              <a:t>FL			13%			0.12%</a:t>
            </a:r>
          </a:p>
          <a:p>
            <a:pPr>
              <a:buNone/>
            </a:pPr>
            <a:r>
              <a:rPr lang="en-US" sz="2400" b="1" dirty="0" smtClean="0"/>
              <a:t>OH		10%			0.18%</a:t>
            </a:r>
          </a:p>
          <a:p>
            <a:pPr>
              <a:buNone/>
            </a:pPr>
            <a:r>
              <a:rPr lang="en-US" sz="2400" b="1" dirty="0" smtClean="0"/>
              <a:t>MI		9.6%			0.10%</a:t>
            </a:r>
          </a:p>
          <a:p>
            <a:pPr>
              <a:buNone/>
            </a:pPr>
            <a:r>
              <a:rPr lang="en-US" sz="2400" b="1" dirty="0" smtClean="0"/>
              <a:t>NC		6.5%			0.14%</a:t>
            </a:r>
          </a:p>
          <a:p>
            <a:pPr>
              <a:buNone/>
            </a:pPr>
            <a:r>
              <a:rPr lang="en-US" sz="2400" b="1" dirty="0" smtClean="0"/>
              <a:t>NY		5.7%			0.09%</a:t>
            </a:r>
          </a:p>
          <a:p>
            <a:pPr>
              <a:buNone/>
            </a:pPr>
            <a:r>
              <a:rPr lang="en-US" sz="2400" b="1" dirty="0" smtClean="0"/>
              <a:t>MD		5.3%			0.22%</a:t>
            </a:r>
          </a:p>
          <a:p>
            <a:pPr>
              <a:buNone/>
            </a:pPr>
            <a:r>
              <a:rPr lang="en-US" sz="2400" b="1" dirty="0" smtClean="0"/>
              <a:t>CA (TIE)	4.1%			0.04%</a:t>
            </a:r>
          </a:p>
          <a:p>
            <a:pPr>
              <a:buNone/>
            </a:pPr>
            <a:r>
              <a:rPr lang="en-US" sz="2400" b="1" dirty="0" smtClean="0"/>
              <a:t>VA (TIE)	4.1%			0.14%</a:t>
            </a:r>
          </a:p>
          <a:p>
            <a:pPr>
              <a:buNone/>
            </a:pPr>
            <a:r>
              <a:rPr lang="en-US" sz="2400" b="1" dirty="0" smtClean="0"/>
              <a:t>TX			3.4%			0.05%</a:t>
            </a:r>
          </a:p>
          <a:p>
            <a:pPr>
              <a:buNone/>
            </a:pPr>
            <a:r>
              <a:rPr lang="en-US" sz="2400" b="1" dirty="0" smtClean="0"/>
              <a:t>WI		3.0%			0.04%</a:t>
            </a:r>
            <a:r>
              <a:rPr lang="en-US" sz="1600" b="1" dirty="0" smtClean="0"/>
              <a:t>	</a:t>
            </a:r>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3CB237-7ACD-41D0-980A-56C26775C70F}" type="slidenum">
              <a:rPr lang="en-US" smtClean="0"/>
              <a:pPr/>
              <a:t>2</a:t>
            </a:fld>
            <a:endParaRPr lang="en-US" dirty="0"/>
          </a:p>
        </p:txBody>
      </p:sp>
      <p:sp>
        <p:nvSpPr>
          <p:cNvPr id="3" name="Rounded Rectangle 2"/>
          <p:cNvSpPr/>
          <p:nvPr/>
        </p:nvSpPr>
        <p:spPr>
          <a:xfrm>
            <a:off x="2462424" y="1524000"/>
            <a:ext cx="42672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sp>
        <p:nvSpPr>
          <p:cNvPr id="4" name="Title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ahoma" pitchFamily="34" charset="0"/>
                <a:ea typeface="Tahoma" pitchFamily="34" charset="0"/>
                <a:cs typeface="Tahoma" pitchFamily="34" charset="0"/>
              </a:rPr>
              <a:t>Presentation Agenda</a:t>
            </a:r>
            <a:endParaRPr lang="en-US" dirty="0">
              <a:latin typeface="Tahoma" pitchFamily="34" charset="0"/>
              <a:ea typeface="Tahoma" pitchFamily="34" charset="0"/>
              <a:cs typeface="Tahoma" pitchFamily="34" charset="0"/>
            </a:endParaRPr>
          </a:p>
        </p:txBody>
      </p:sp>
      <p:pic>
        <p:nvPicPr>
          <p:cNvPr id="5" name="Picture 4" descr="circle glossy-shapes-md.png"/>
          <p:cNvPicPr>
            <a:picLocks noChangeAspect="1"/>
          </p:cNvPicPr>
          <p:nvPr/>
        </p:nvPicPr>
        <p:blipFill>
          <a:blip r:embed="rId2" cstate="email">
            <a:duotone>
              <a:schemeClr val="accent1">
                <a:shade val="45000"/>
                <a:satMod val="135000"/>
              </a:schemeClr>
              <a:prstClr val="white"/>
            </a:duotone>
          </a:blip>
          <a:srcRect/>
          <a:stretch>
            <a:fillRect/>
          </a:stretch>
        </p:blipFill>
        <p:spPr>
          <a:xfrm>
            <a:off x="2007983" y="1570332"/>
            <a:ext cx="696864" cy="618202"/>
          </a:xfrm>
          <a:prstGeom prst="rect">
            <a:avLst/>
          </a:prstGeom>
        </p:spPr>
      </p:pic>
      <p:sp>
        <p:nvSpPr>
          <p:cNvPr id="6" name="TextBox 5"/>
          <p:cNvSpPr txBox="1"/>
          <p:nvPr/>
        </p:nvSpPr>
        <p:spPr>
          <a:xfrm>
            <a:off x="2147063" y="1524000"/>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1</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sp>
        <p:nvSpPr>
          <p:cNvPr id="7" name="TextBox 6"/>
          <p:cNvSpPr txBox="1"/>
          <p:nvPr/>
        </p:nvSpPr>
        <p:spPr>
          <a:xfrm>
            <a:off x="2780616" y="1636068"/>
            <a:ext cx="2902911"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USCG Strategic Plan</a:t>
            </a:r>
            <a:endParaRPr lang="en-US" sz="2400" dirty="0">
              <a:latin typeface="Tahoma" pitchFamily="34" charset="0"/>
              <a:ea typeface="Tahoma" pitchFamily="34" charset="0"/>
              <a:cs typeface="Tahoma" pitchFamily="34" charset="0"/>
            </a:endParaRPr>
          </a:p>
        </p:txBody>
      </p:sp>
      <p:sp>
        <p:nvSpPr>
          <p:cNvPr id="8" name="Rounded Rectangle 7"/>
          <p:cNvSpPr/>
          <p:nvPr/>
        </p:nvSpPr>
        <p:spPr>
          <a:xfrm>
            <a:off x="2462424" y="2362200"/>
            <a:ext cx="42672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pic>
        <p:nvPicPr>
          <p:cNvPr id="9" name="Picture 8" descr="circle glossy-shapes-md.png"/>
          <p:cNvPicPr>
            <a:picLocks noChangeAspect="1"/>
          </p:cNvPicPr>
          <p:nvPr/>
        </p:nvPicPr>
        <p:blipFill>
          <a:blip r:embed="rId2" cstate="email">
            <a:duotone>
              <a:schemeClr val="accent1">
                <a:shade val="45000"/>
                <a:satMod val="135000"/>
              </a:schemeClr>
              <a:prstClr val="white"/>
            </a:duotone>
          </a:blip>
          <a:srcRect/>
          <a:stretch>
            <a:fillRect/>
          </a:stretch>
        </p:blipFill>
        <p:spPr>
          <a:xfrm>
            <a:off x="2007983" y="2408532"/>
            <a:ext cx="696864" cy="618202"/>
          </a:xfrm>
          <a:prstGeom prst="rect">
            <a:avLst/>
          </a:prstGeom>
        </p:spPr>
      </p:pic>
      <p:sp>
        <p:nvSpPr>
          <p:cNvPr id="10" name="TextBox 9"/>
          <p:cNvSpPr txBox="1"/>
          <p:nvPr/>
        </p:nvSpPr>
        <p:spPr>
          <a:xfrm>
            <a:off x="2147063" y="2362200"/>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2</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2780616" y="2474268"/>
            <a:ext cx="2970300"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NASBLA Work Group</a:t>
            </a:r>
            <a:endParaRPr lang="en-US" sz="2400" dirty="0">
              <a:latin typeface="Tahoma" pitchFamily="34" charset="0"/>
              <a:ea typeface="Tahoma" pitchFamily="34" charset="0"/>
              <a:cs typeface="Tahoma" pitchFamily="34" charset="0"/>
            </a:endParaRPr>
          </a:p>
        </p:txBody>
      </p:sp>
      <p:sp>
        <p:nvSpPr>
          <p:cNvPr id="12" name="Rounded Rectangle 11"/>
          <p:cNvSpPr/>
          <p:nvPr/>
        </p:nvSpPr>
        <p:spPr>
          <a:xfrm>
            <a:off x="2462424" y="3212802"/>
            <a:ext cx="42672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pic>
        <p:nvPicPr>
          <p:cNvPr id="13" name="Picture 12" descr="circle glossy-shapes-md.png"/>
          <p:cNvPicPr>
            <a:picLocks noChangeAspect="1"/>
          </p:cNvPicPr>
          <p:nvPr/>
        </p:nvPicPr>
        <p:blipFill>
          <a:blip r:embed="rId2" cstate="email">
            <a:duotone>
              <a:schemeClr val="accent1">
                <a:shade val="45000"/>
                <a:satMod val="135000"/>
              </a:schemeClr>
              <a:prstClr val="white"/>
            </a:duotone>
          </a:blip>
          <a:srcRect/>
          <a:stretch>
            <a:fillRect/>
          </a:stretch>
        </p:blipFill>
        <p:spPr>
          <a:xfrm>
            <a:off x="2007983" y="3259134"/>
            <a:ext cx="696864" cy="618202"/>
          </a:xfrm>
          <a:prstGeom prst="rect">
            <a:avLst/>
          </a:prstGeom>
        </p:spPr>
      </p:pic>
      <p:sp>
        <p:nvSpPr>
          <p:cNvPr id="14" name="TextBox 13"/>
          <p:cNvSpPr txBox="1"/>
          <p:nvPr/>
        </p:nvSpPr>
        <p:spPr>
          <a:xfrm>
            <a:off x="2147063" y="3212802"/>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3</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sp>
        <p:nvSpPr>
          <p:cNvPr id="15" name="TextBox 14"/>
          <p:cNvSpPr txBox="1"/>
          <p:nvPr/>
        </p:nvSpPr>
        <p:spPr>
          <a:xfrm>
            <a:off x="2780616" y="3324870"/>
            <a:ext cx="2308774"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Project purpose</a:t>
            </a:r>
            <a:endParaRPr lang="en-US" sz="2400" dirty="0">
              <a:latin typeface="Tahoma" pitchFamily="34" charset="0"/>
              <a:ea typeface="Tahoma" pitchFamily="34" charset="0"/>
              <a:cs typeface="Tahoma" pitchFamily="34" charset="0"/>
            </a:endParaRPr>
          </a:p>
        </p:txBody>
      </p:sp>
      <p:sp>
        <p:nvSpPr>
          <p:cNvPr id="16" name="Rounded Rectangle 15"/>
          <p:cNvSpPr/>
          <p:nvPr/>
        </p:nvSpPr>
        <p:spPr>
          <a:xfrm>
            <a:off x="2462424" y="4072268"/>
            <a:ext cx="42672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pic>
        <p:nvPicPr>
          <p:cNvPr id="17" name="Picture 16" descr="circle glossy-shapes-md.png"/>
          <p:cNvPicPr>
            <a:picLocks noChangeAspect="1"/>
          </p:cNvPicPr>
          <p:nvPr/>
        </p:nvPicPr>
        <p:blipFill>
          <a:blip r:embed="rId2" cstate="email">
            <a:duotone>
              <a:schemeClr val="accent1">
                <a:shade val="45000"/>
                <a:satMod val="135000"/>
              </a:schemeClr>
              <a:prstClr val="white"/>
            </a:duotone>
          </a:blip>
          <a:srcRect/>
          <a:stretch>
            <a:fillRect/>
          </a:stretch>
        </p:blipFill>
        <p:spPr>
          <a:xfrm>
            <a:off x="2007983" y="4118600"/>
            <a:ext cx="696864" cy="618202"/>
          </a:xfrm>
          <a:prstGeom prst="rect">
            <a:avLst/>
          </a:prstGeom>
        </p:spPr>
      </p:pic>
      <p:sp>
        <p:nvSpPr>
          <p:cNvPr id="18" name="TextBox 17"/>
          <p:cNvSpPr txBox="1"/>
          <p:nvPr/>
        </p:nvSpPr>
        <p:spPr>
          <a:xfrm>
            <a:off x="2147063" y="407226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4</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sp>
        <p:nvSpPr>
          <p:cNvPr id="19" name="TextBox 18"/>
          <p:cNvSpPr txBox="1"/>
          <p:nvPr/>
        </p:nvSpPr>
        <p:spPr>
          <a:xfrm>
            <a:off x="2780616" y="4184336"/>
            <a:ext cx="2210670"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Results to date</a:t>
            </a:r>
            <a:endParaRPr lang="en-US" sz="2400" dirty="0">
              <a:latin typeface="Tahoma" pitchFamily="34" charset="0"/>
              <a:ea typeface="Tahoma" pitchFamily="34" charset="0"/>
              <a:cs typeface="Tahoma" pitchFamily="34" charset="0"/>
            </a:endParaRPr>
          </a:p>
        </p:txBody>
      </p:sp>
      <p:sp>
        <p:nvSpPr>
          <p:cNvPr id="20" name="Rounded Rectangle 19"/>
          <p:cNvSpPr/>
          <p:nvPr/>
        </p:nvSpPr>
        <p:spPr>
          <a:xfrm>
            <a:off x="2462424" y="4910468"/>
            <a:ext cx="4267200"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pic>
        <p:nvPicPr>
          <p:cNvPr id="21" name="Picture 20" descr="circle glossy-shapes-md.png"/>
          <p:cNvPicPr>
            <a:picLocks noChangeAspect="1"/>
          </p:cNvPicPr>
          <p:nvPr/>
        </p:nvPicPr>
        <p:blipFill>
          <a:blip r:embed="rId2" cstate="email">
            <a:duotone>
              <a:schemeClr val="accent1">
                <a:shade val="45000"/>
                <a:satMod val="135000"/>
              </a:schemeClr>
              <a:prstClr val="white"/>
            </a:duotone>
          </a:blip>
          <a:srcRect/>
          <a:stretch>
            <a:fillRect/>
          </a:stretch>
        </p:blipFill>
        <p:spPr>
          <a:xfrm>
            <a:off x="2007983" y="4956800"/>
            <a:ext cx="696864" cy="618202"/>
          </a:xfrm>
          <a:prstGeom prst="rect">
            <a:avLst/>
          </a:prstGeom>
        </p:spPr>
      </p:pic>
      <p:sp>
        <p:nvSpPr>
          <p:cNvPr id="22" name="TextBox 21"/>
          <p:cNvSpPr txBox="1"/>
          <p:nvPr/>
        </p:nvSpPr>
        <p:spPr>
          <a:xfrm>
            <a:off x="2147063" y="491046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5</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sp>
        <p:nvSpPr>
          <p:cNvPr id="23" name="TextBox 22"/>
          <p:cNvSpPr txBox="1"/>
          <p:nvPr/>
        </p:nvSpPr>
        <p:spPr>
          <a:xfrm>
            <a:off x="2780616" y="5022536"/>
            <a:ext cx="793807" cy="461665"/>
          </a:xfrm>
          <a:prstGeom prst="rect">
            <a:avLst/>
          </a:prstGeom>
          <a:noFill/>
        </p:spPr>
        <p:txBody>
          <a:bodyPr wrap="none" rtlCol="0">
            <a:spAutoFit/>
          </a:bodyPr>
          <a:lstStyle/>
          <a:p>
            <a:r>
              <a:rPr lang="en-US" sz="2400" dirty="0" smtClean="0">
                <a:latin typeface="Tahoma" pitchFamily="34" charset="0"/>
                <a:ea typeface="Tahoma" pitchFamily="34" charset="0"/>
                <a:cs typeface="Tahoma" pitchFamily="34" charset="0"/>
              </a:rPr>
              <a:t>Q&amp;A</a:t>
            </a:r>
            <a:endParaRPr lang="en-US"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944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1000"/>
                                        <p:tgtEl>
                                          <p:spTgt spid="20"/>
                                        </p:tgtEl>
                                      </p:cBhvr>
                                    </p:animEffect>
                                    <p:anim calcmode="lin" valueType="num">
                                      <p:cBhvr>
                                        <p:cTn id="96" dur="1000" fill="hold"/>
                                        <p:tgtEl>
                                          <p:spTgt spid="20"/>
                                        </p:tgtEl>
                                        <p:attrNameLst>
                                          <p:attrName>ppt_x</p:attrName>
                                        </p:attrNameLst>
                                      </p:cBhvr>
                                      <p:tavLst>
                                        <p:tav tm="0">
                                          <p:val>
                                            <p:strVal val="#ppt_x"/>
                                          </p:val>
                                        </p:tav>
                                        <p:tav tm="100000">
                                          <p:val>
                                            <p:strVal val="#ppt_x"/>
                                          </p:val>
                                        </p:tav>
                                      </p:tavLst>
                                    </p:anim>
                                    <p:anim calcmode="lin" valueType="num">
                                      <p:cBhvr>
                                        <p:cTn id="97" dur="1000" fill="hold"/>
                                        <p:tgtEl>
                                          <p:spTgt spid="20"/>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fade">
                                      <p:cBhvr>
                                        <p:cTn id="105" dur="1000"/>
                                        <p:tgtEl>
                                          <p:spTgt spid="22"/>
                                        </p:tgtEl>
                                      </p:cBhvr>
                                    </p:animEffect>
                                    <p:anim calcmode="lin" valueType="num">
                                      <p:cBhvr>
                                        <p:cTn id="106" dur="1000" fill="hold"/>
                                        <p:tgtEl>
                                          <p:spTgt spid="22"/>
                                        </p:tgtEl>
                                        <p:attrNameLst>
                                          <p:attrName>ppt_x</p:attrName>
                                        </p:attrNameLst>
                                      </p:cBhvr>
                                      <p:tavLst>
                                        <p:tav tm="0">
                                          <p:val>
                                            <p:strVal val="#ppt_x"/>
                                          </p:val>
                                        </p:tav>
                                        <p:tav tm="100000">
                                          <p:val>
                                            <p:strVal val="#ppt_x"/>
                                          </p:val>
                                        </p:tav>
                                      </p:tavLst>
                                    </p:anim>
                                    <p:anim calcmode="lin" valueType="num">
                                      <p:cBhvr>
                                        <p:cTn id="107" dur="1000" fill="hold"/>
                                        <p:tgtEl>
                                          <p:spTgt spid="22"/>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10" grpId="0"/>
      <p:bldP spid="11" grpId="0"/>
      <p:bldP spid="12" grpId="0" animBg="1"/>
      <p:bldP spid="14" grpId="0"/>
      <p:bldP spid="15" grpId="0"/>
      <p:bldP spid="16" grpId="0" animBg="1"/>
      <p:bldP spid="18" grpId="0"/>
      <p:bldP spid="19" grpId="0"/>
      <p:bldP spid="20" grpId="0" animBg="1"/>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19200"/>
          </a:xfrm>
        </p:spPr>
        <p:txBody>
          <a:bodyPr>
            <a:normAutofit/>
          </a:bodyPr>
          <a:lstStyle/>
          <a:p>
            <a:pPr algn="l"/>
            <a:r>
              <a:rPr lang="en-US" sz="2800" dirty="0" smtClean="0"/>
              <a:t>Summary table of failures</a:t>
            </a:r>
            <a:br>
              <a:rPr lang="en-US" sz="2800" dirty="0" smtClean="0"/>
            </a:br>
            <a:r>
              <a:rPr lang="en-US" sz="2800" dirty="0" smtClean="0"/>
              <a:t>	5 out of a possible 15 failure categories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2277322"/>
              </p:ext>
            </p:extLst>
          </p:nvPr>
        </p:nvGraphicFramePr>
        <p:xfrm>
          <a:off x="457200" y="2666999"/>
          <a:ext cx="8229599" cy="3931920"/>
        </p:xfrm>
        <a:graphic>
          <a:graphicData uri="http://schemas.openxmlformats.org/drawingml/2006/table">
            <a:tbl>
              <a:tblPr firstRow="1">
                <a:tableStyleId>{B301B821-A1FF-4177-AEE7-76D212191A09}</a:tableStyleId>
              </a:tblPr>
              <a:tblGrid>
                <a:gridCol w="1175657"/>
                <a:gridCol w="1175657"/>
                <a:gridCol w="1175657"/>
                <a:gridCol w="1175657"/>
                <a:gridCol w="1175657"/>
                <a:gridCol w="1175657"/>
                <a:gridCol w="1175657"/>
              </a:tblGrid>
              <a:tr h="821493">
                <a:tc>
                  <a:txBody>
                    <a:bodyPr/>
                    <a:lstStyle/>
                    <a:p>
                      <a:r>
                        <a:rPr lang="en-US" dirty="0" smtClean="0"/>
                        <a:t>Reason for</a:t>
                      </a:r>
                    </a:p>
                    <a:p>
                      <a:r>
                        <a:rPr lang="en-US" dirty="0" smtClean="0"/>
                        <a:t>Failure</a:t>
                      </a:r>
                      <a:endParaRPr lang="en-US" dirty="0">
                        <a:solidFill>
                          <a:sysClr val="windowText" lastClr="000000"/>
                        </a:solidFill>
                      </a:endParaRPr>
                    </a:p>
                  </a:txBody>
                  <a:tcPr/>
                </a:tc>
                <a:tc>
                  <a:txBody>
                    <a:bodyPr/>
                    <a:lstStyle/>
                    <a:p>
                      <a:r>
                        <a:rPr lang="en-US" dirty="0" smtClean="0"/>
                        <a:t>CGAux</a:t>
                      </a:r>
                    </a:p>
                    <a:p>
                      <a:r>
                        <a:rPr lang="en-US" dirty="0" smtClean="0"/>
                        <a:t>Failures</a:t>
                      </a:r>
                      <a:endParaRPr lang="en-US" dirty="0"/>
                    </a:p>
                  </a:txBody>
                  <a:tcPr/>
                </a:tc>
                <a:tc>
                  <a:txBody>
                    <a:bodyPr/>
                    <a:lstStyle/>
                    <a:p>
                      <a:r>
                        <a:rPr lang="en-US" dirty="0" smtClean="0"/>
                        <a:t>CGAux</a:t>
                      </a:r>
                    </a:p>
                    <a:p>
                      <a:r>
                        <a:rPr lang="en-US" dirty="0" smtClean="0"/>
                        <a:t>% of Fail.</a:t>
                      </a:r>
                      <a:endParaRPr lang="en-US" dirty="0"/>
                    </a:p>
                  </a:txBody>
                  <a:tcPr/>
                </a:tc>
                <a:tc>
                  <a:txBody>
                    <a:bodyPr/>
                    <a:lstStyle/>
                    <a:p>
                      <a:r>
                        <a:rPr lang="en-US" dirty="0" smtClean="0"/>
                        <a:t>USPS</a:t>
                      </a:r>
                    </a:p>
                    <a:p>
                      <a:r>
                        <a:rPr lang="en-US" dirty="0" smtClean="0"/>
                        <a:t>Failures</a:t>
                      </a:r>
                      <a:endParaRPr lang="en-US" dirty="0"/>
                    </a:p>
                  </a:txBody>
                  <a:tcPr/>
                </a:tc>
                <a:tc>
                  <a:txBody>
                    <a:bodyPr/>
                    <a:lstStyle/>
                    <a:p>
                      <a:r>
                        <a:rPr lang="en-US" dirty="0" smtClean="0"/>
                        <a:t>USPS</a:t>
                      </a:r>
                    </a:p>
                    <a:p>
                      <a:r>
                        <a:rPr lang="en-US" dirty="0" smtClean="0"/>
                        <a:t>% of Fail.</a:t>
                      </a:r>
                      <a:endParaRPr lang="en-US" dirty="0"/>
                    </a:p>
                  </a:txBody>
                  <a:tcPr/>
                </a:tc>
                <a:tc>
                  <a:txBody>
                    <a:bodyPr/>
                    <a:lstStyle/>
                    <a:p>
                      <a:r>
                        <a:rPr lang="en-US" dirty="0" smtClean="0"/>
                        <a:t>Total</a:t>
                      </a:r>
                    </a:p>
                    <a:p>
                      <a:r>
                        <a:rPr lang="en-US" dirty="0" smtClean="0"/>
                        <a:t>Failures</a:t>
                      </a:r>
                      <a:endParaRPr lang="en-US" dirty="0"/>
                    </a:p>
                  </a:txBody>
                  <a:tcPr/>
                </a:tc>
                <a:tc>
                  <a:txBody>
                    <a:bodyPr/>
                    <a:lstStyle/>
                    <a:p>
                      <a:r>
                        <a:rPr lang="en-US" dirty="0" smtClean="0"/>
                        <a:t>% of  Total</a:t>
                      </a:r>
                    </a:p>
                    <a:p>
                      <a:r>
                        <a:rPr lang="en-US" dirty="0" smtClean="0"/>
                        <a:t>Failures</a:t>
                      </a:r>
                      <a:endParaRPr lang="en-US" dirty="0"/>
                    </a:p>
                  </a:txBody>
                  <a:tcPr/>
                </a:tc>
              </a:tr>
              <a:tr h="328597">
                <a:tc>
                  <a:txBody>
                    <a:bodyPr/>
                    <a:lstStyle/>
                    <a:p>
                      <a:r>
                        <a:rPr lang="en-US" dirty="0" smtClean="0"/>
                        <a:t>PFD</a:t>
                      </a:r>
                      <a:endParaRPr lang="en-US" dirty="0"/>
                    </a:p>
                  </a:txBody>
                  <a:tcPr/>
                </a:tc>
                <a:tc>
                  <a:txBody>
                    <a:bodyPr/>
                    <a:lstStyle/>
                    <a:p>
                      <a:r>
                        <a:rPr lang="en-US" dirty="0" smtClean="0"/>
                        <a:t>149</a:t>
                      </a:r>
                      <a:endParaRPr lang="en-US" dirty="0"/>
                    </a:p>
                  </a:txBody>
                  <a:tcPr/>
                </a:tc>
                <a:tc>
                  <a:txBody>
                    <a:bodyPr/>
                    <a:lstStyle/>
                    <a:p>
                      <a:r>
                        <a:rPr lang="en-US" dirty="0" smtClean="0"/>
                        <a:t>6 %</a:t>
                      </a:r>
                      <a:endParaRPr lang="en-US" dirty="0"/>
                    </a:p>
                  </a:txBody>
                  <a:tcPr/>
                </a:tc>
                <a:tc>
                  <a:txBody>
                    <a:bodyPr/>
                    <a:lstStyle/>
                    <a:p>
                      <a:r>
                        <a:rPr lang="en-US" dirty="0" smtClean="0"/>
                        <a:t>782</a:t>
                      </a:r>
                      <a:endParaRPr lang="en-US" dirty="0"/>
                    </a:p>
                  </a:txBody>
                  <a:tcPr/>
                </a:tc>
                <a:tc>
                  <a:txBody>
                    <a:bodyPr/>
                    <a:lstStyle/>
                    <a:p>
                      <a:r>
                        <a:rPr lang="en-US" dirty="0" smtClean="0"/>
                        <a:t>5 %</a:t>
                      </a:r>
                      <a:endParaRPr lang="en-US" dirty="0"/>
                    </a:p>
                  </a:txBody>
                  <a:tcPr/>
                </a:tc>
                <a:tc>
                  <a:txBody>
                    <a:bodyPr/>
                    <a:lstStyle/>
                    <a:p>
                      <a:r>
                        <a:rPr lang="en-US" dirty="0" smtClean="0"/>
                        <a:t>931</a:t>
                      </a:r>
                      <a:endParaRPr lang="en-US" dirty="0"/>
                    </a:p>
                  </a:txBody>
                  <a:tcPr/>
                </a:tc>
                <a:tc>
                  <a:txBody>
                    <a:bodyPr/>
                    <a:lstStyle/>
                    <a:p>
                      <a:r>
                        <a:rPr lang="en-US" dirty="0" smtClean="0"/>
                        <a:t>5%</a:t>
                      </a:r>
                      <a:endParaRPr lang="en-US" dirty="0"/>
                    </a:p>
                  </a:txBody>
                  <a:tcPr/>
                </a:tc>
              </a:tr>
              <a:tr h="328597">
                <a:tc>
                  <a:txBody>
                    <a:bodyPr/>
                    <a:lstStyle/>
                    <a:p>
                      <a:r>
                        <a:rPr lang="en-US" dirty="0" smtClean="0"/>
                        <a:t>VDS</a:t>
                      </a:r>
                      <a:endParaRPr lang="en-US" dirty="0"/>
                    </a:p>
                  </a:txBody>
                  <a:tcPr/>
                </a:tc>
                <a:tc>
                  <a:txBody>
                    <a:bodyPr/>
                    <a:lstStyle/>
                    <a:p>
                      <a:r>
                        <a:rPr lang="en-US" dirty="0" smtClean="0"/>
                        <a:t>514</a:t>
                      </a:r>
                      <a:endParaRPr lang="en-US" dirty="0"/>
                    </a:p>
                  </a:txBody>
                  <a:tcPr/>
                </a:tc>
                <a:tc>
                  <a:txBody>
                    <a:bodyPr/>
                    <a:lstStyle/>
                    <a:p>
                      <a:r>
                        <a:rPr lang="en-US" b="1" i="1" u="sng" dirty="0" smtClean="0">
                          <a:solidFill>
                            <a:srgbClr val="FF0000"/>
                          </a:solidFill>
                        </a:rPr>
                        <a:t>19 %</a:t>
                      </a:r>
                      <a:endParaRPr lang="en-US" b="1" i="1" u="sng" dirty="0">
                        <a:solidFill>
                          <a:srgbClr val="FF0000"/>
                        </a:solidFill>
                      </a:endParaRPr>
                    </a:p>
                  </a:txBody>
                  <a:tcPr/>
                </a:tc>
                <a:tc>
                  <a:txBody>
                    <a:bodyPr/>
                    <a:lstStyle/>
                    <a:p>
                      <a:r>
                        <a:rPr lang="en-US" dirty="0" smtClean="0"/>
                        <a:t>1,771</a:t>
                      </a:r>
                      <a:endParaRPr lang="en-US" dirty="0"/>
                    </a:p>
                  </a:txBody>
                  <a:tcPr/>
                </a:tc>
                <a:tc>
                  <a:txBody>
                    <a:bodyPr/>
                    <a:lstStyle/>
                    <a:p>
                      <a:r>
                        <a:rPr lang="en-US" dirty="0" smtClean="0"/>
                        <a:t>12 %</a:t>
                      </a:r>
                      <a:endParaRPr lang="en-US" dirty="0"/>
                    </a:p>
                  </a:txBody>
                  <a:tcPr/>
                </a:tc>
                <a:tc>
                  <a:txBody>
                    <a:bodyPr/>
                    <a:lstStyle/>
                    <a:p>
                      <a:r>
                        <a:rPr lang="en-US" dirty="0" smtClean="0"/>
                        <a:t>2,285</a:t>
                      </a:r>
                      <a:endParaRPr lang="en-US" dirty="0"/>
                    </a:p>
                  </a:txBody>
                  <a:tcPr/>
                </a:tc>
                <a:tc>
                  <a:txBody>
                    <a:bodyPr/>
                    <a:lstStyle/>
                    <a:p>
                      <a:r>
                        <a:rPr lang="en-US" dirty="0" smtClean="0"/>
                        <a:t>13%</a:t>
                      </a:r>
                    </a:p>
                  </a:txBody>
                  <a:tcPr/>
                </a:tc>
              </a:tr>
              <a:tr h="328597">
                <a:tc>
                  <a:txBody>
                    <a:bodyPr/>
                    <a:lstStyle/>
                    <a:p>
                      <a:r>
                        <a:rPr lang="en-US" dirty="0" smtClean="0"/>
                        <a:t>Fire</a:t>
                      </a:r>
                      <a:r>
                        <a:rPr lang="en-US" baseline="0" dirty="0" smtClean="0"/>
                        <a:t> Ext.</a:t>
                      </a:r>
                      <a:endParaRPr lang="en-US" dirty="0"/>
                    </a:p>
                  </a:txBody>
                  <a:tcPr/>
                </a:tc>
                <a:tc>
                  <a:txBody>
                    <a:bodyPr/>
                    <a:lstStyle/>
                    <a:p>
                      <a:r>
                        <a:rPr lang="en-US" dirty="0" smtClean="0"/>
                        <a:t>235</a:t>
                      </a:r>
                      <a:endParaRPr lang="en-US" dirty="0"/>
                    </a:p>
                  </a:txBody>
                  <a:tcPr/>
                </a:tc>
                <a:tc>
                  <a:txBody>
                    <a:bodyPr/>
                    <a:lstStyle/>
                    <a:p>
                      <a:r>
                        <a:rPr lang="en-US" dirty="0" smtClean="0"/>
                        <a:t>9</a:t>
                      </a:r>
                      <a:r>
                        <a:rPr lang="en-US" baseline="0" dirty="0" smtClean="0"/>
                        <a:t> %</a:t>
                      </a:r>
                      <a:endParaRPr lang="en-US" dirty="0"/>
                    </a:p>
                  </a:txBody>
                  <a:tcPr/>
                </a:tc>
                <a:tc>
                  <a:txBody>
                    <a:bodyPr/>
                    <a:lstStyle/>
                    <a:p>
                      <a:r>
                        <a:rPr lang="en-US" dirty="0" smtClean="0"/>
                        <a:t>1,677</a:t>
                      </a:r>
                      <a:endParaRPr lang="en-US" dirty="0"/>
                    </a:p>
                  </a:txBody>
                  <a:tcPr/>
                </a:tc>
                <a:tc>
                  <a:txBody>
                    <a:bodyPr/>
                    <a:lstStyle/>
                    <a:p>
                      <a:r>
                        <a:rPr lang="en-US" b="1" i="1" u="sng" dirty="0" smtClean="0">
                          <a:solidFill>
                            <a:srgbClr val="FF0000"/>
                          </a:solidFill>
                        </a:rPr>
                        <a:t>11 %</a:t>
                      </a:r>
                      <a:endParaRPr lang="en-US" b="1" i="1" u="sng" dirty="0">
                        <a:solidFill>
                          <a:srgbClr val="FF0000"/>
                        </a:solidFill>
                      </a:endParaRPr>
                    </a:p>
                  </a:txBody>
                  <a:tcPr/>
                </a:tc>
                <a:tc>
                  <a:txBody>
                    <a:bodyPr/>
                    <a:lstStyle/>
                    <a:p>
                      <a:r>
                        <a:rPr lang="en-US" dirty="0" smtClean="0"/>
                        <a:t>1,912</a:t>
                      </a:r>
                      <a:endParaRPr lang="en-US" dirty="0"/>
                    </a:p>
                  </a:txBody>
                  <a:tcPr/>
                </a:tc>
                <a:tc>
                  <a:txBody>
                    <a:bodyPr/>
                    <a:lstStyle/>
                    <a:p>
                      <a:r>
                        <a:rPr lang="en-US" dirty="0" smtClean="0"/>
                        <a:t>11 %</a:t>
                      </a:r>
                      <a:endParaRPr lang="en-US" dirty="0"/>
                    </a:p>
                  </a:txBody>
                  <a:tcPr/>
                </a:tc>
              </a:tr>
              <a:tr h="328597">
                <a:tc>
                  <a:txBody>
                    <a:bodyPr/>
                    <a:lstStyle/>
                    <a:p>
                      <a:r>
                        <a:rPr lang="en-US" dirty="0" smtClean="0"/>
                        <a:t>Sound</a:t>
                      </a:r>
                      <a:endParaRPr lang="en-US" dirty="0"/>
                    </a:p>
                  </a:txBody>
                  <a:tcPr/>
                </a:tc>
                <a:tc>
                  <a:txBody>
                    <a:bodyPr/>
                    <a:lstStyle/>
                    <a:p>
                      <a:r>
                        <a:rPr lang="en-US" dirty="0" smtClean="0"/>
                        <a:t>141</a:t>
                      </a:r>
                      <a:endParaRPr lang="en-US" dirty="0"/>
                    </a:p>
                  </a:txBody>
                  <a:tcPr/>
                </a:tc>
                <a:tc>
                  <a:txBody>
                    <a:bodyPr/>
                    <a:lstStyle/>
                    <a:p>
                      <a:r>
                        <a:rPr lang="en-US" dirty="0" smtClean="0"/>
                        <a:t>5 %</a:t>
                      </a:r>
                      <a:endParaRPr lang="en-US" dirty="0"/>
                    </a:p>
                  </a:txBody>
                  <a:tcPr/>
                </a:tc>
                <a:tc>
                  <a:txBody>
                    <a:bodyPr/>
                    <a:lstStyle/>
                    <a:p>
                      <a:r>
                        <a:rPr lang="en-US" dirty="0" smtClean="0"/>
                        <a:t>600</a:t>
                      </a:r>
                      <a:endParaRPr lang="en-US" dirty="0"/>
                    </a:p>
                  </a:txBody>
                  <a:tcPr/>
                </a:tc>
                <a:tc>
                  <a:txBody>
                    <a:bodyPr/>
                    <a:lstStyle/>
                    <a:p>
                      <a:r>
                        <a:rPr lang="en-US" dirty="0" smtClean="0"/>
                        <a:t>4 %</a:t>
                      </a:r>
                      <a:endParaRPr lang="en-US" dirty="0"/>
                    </a:p>
                  </a:txBody>
                  <a:tcPr/>
                </a:tc>
                <a:tc>
                  <a:txBody>
                    <a:bodyPr/>
                    <a:lstStyle/>
                    <a:p>
                      <a:r>
                        <a:rPr lang="en-US" dirty="0" smtClean="0"/>
                        <a:t>741</a:t>
                      </a:r>
                      <a:endParaRPr lang="en-US" dirty="0"/>
                    </a:p>
                  </a:txBody>
                  <a:tcPr/>
                </a:tc>
                <a:tc>
                  <a:txBody>
                    <a:bodyPr/>
                    <a:lstStyle/>
                    <a:p>
                      <a:r>
                        <a:rPr lang="en-US" dirty="0" smtClean="0"/>
                        <a:t>4%</a:t>
                      </a:r>
                      <a:endParaRPr lang="en-US" dirty="0"/>
                    </a:p>
                  </a:txBody>
                  <a:tcPr/>
                </a:tc>
              </a:tr>
              <a:tr h="328597">
                <a:tc>
                  <a:txBody>
                    <a:bodyPr/>
                    <a:lstStyle/>
                    <a:p>
                      <a:r>
                        <a:rPr lang="en-US" dirty="0" smtClean="0"/>
                        <a:t>Nav Lts.</a:t>
                      </a:r>
                      <a:endParaRPr lang="en-US" dirty="0"/>
                    </a:p>
                  </a:txBody>
                  <a:tcPr/>
                </a:tc>
                <a:tc>
                  <a:txBody>
                    <a:bodyPr/>
                    <a:lstStyle/>
                    <a:p>
                      <a:r>
                        <a:rPr lang="en-US" dirty="0" smtClean="0"/>
                        <a:t>547</a:t>
                      </a:r>
                      <a:endParaRPr lang="en-US" dirty="0"/>
                    </a:p>
                  </a:txBody>
                  <a:tcPr/>
                </a:tc>
                <a:tc>
                  <a:txBody>
                    <a:bodyPr/>
                    <a:lstStyle/>
                    <a:p>
                      <a:r>
                        <a:rPr lang="en-US" b="1" i="1" u="sng" dirty="0" smtClean="0">
                          <a:solidFill>
                            <a:srgbClr val="FF0000"/>
                          </a:solidFill>
                        </a:rPr>
                        <a:t>20 %</a:t>
                      </a:r>
                      <a:endParaRPr lang="en-US" b="1" i="1" u="sng" dirty="0">
                        <a:solidFill>
                          <a:srgbClr val="FF0000"/>
                        </a:solidFill>
                      </a:endParaRPr>
                    </a:p>
                  </a:txBody>
                  <a:tcPr/>
                </a:tc>
                <a:tc>
                  <a:txBody>
                    <a:bodyPr/>
                    <a:lstStyle/>
                    <a:p>
                      <a:r>
                        <a:rPr lang="en-US" dirty="0" smtClean="0"/>
                        <a:t>1,860</a:t>
                      </a:r>
                      <a:endParaRPr lang="en-US" dirty="0"/>
                    </a:p>
                  </a:txBody>
                  <a:tcPr/>
                </a:tc>
                <a:tc>
                  <a:txBody>
                    <a:bodyPr/>
                    <a:lstStyle/>
                    <a:p>
                      <a:r>
                        <a:rPr lang="en-US" dirty="0" smtClean="0"/>
                        <a:t>12%</a:t>
                      </a:r>
                      <a:endParaRPr lang="en-US" dirty="0"/>
                    </a:p>
                  </a:txBody>
                  <a:tcPr/>
                </a:tc>
                <a:tc>
                  <a:txBody>
                    <a:bodyPr/>
                    <a:lstStyle/>
                    <a:p>
                      <a:r>
                        <a:rPr lang="en-US" dirty="0" smtClean="0"/>
                        <a:t>2,407</a:t>
                      </a:r>
                      <a:endParaRPr lang="en-US" dirty="0"/>
                    </a:p>
                  </a:txBody>
                  <a:tcPr/>
                </a:tc>
                <a:tc>
                  <a:txBody>
                    <a:bodyPr/>
                    <a:lstStyle/>
                    <a:p>
                      <a:r>
                        <a:rPr lang="en-US" dirty="0" smtClean="0"/>
                        <a:t>14 %</a:t>
                      </a:r>
                      <a:endParaRPr lang="en-US" dirty="0"/>
                    </a:p>
                  </a:txBody>
                  <a:tcPr/>
                </a:tc>
              </a:tr>
              <a:tr h="735922">
                <a:tc>
                  <a:txBody>
                    <a:bodyPr/>
                    <a:lstStyle/>
                    <a:p>
                      <a:r>
                        <a:rPr lang="en-US" dirty="0" smtClean="0"/>
                        <a:t>TOTAL</a:t>
                      </a:r>
                    </a:p>
                    <a:p>
                      <a:endParaRPr lang="en-US" dirty="0" smtClean="0"/>
                    </a:p>
                    <a:p>
                      <a:r>
                        <a:rPr lang="en-US" i="1" dirty="0" smtClean="0"/>
                        <a:t>TOTAL</a:t>
                      </a:r>
                      <a:r>
                        <a:rPr lang="en-US" i="1" baseline="0" dirty="0" smtClean="0"/>
                        <a:t> OF ALL 15</a:t>
                      </a:r>
                      <a:endParaRPr lang="en-US" i="1" dirty="0"/>
                    </a:p>
                  </a:txBody>
                  <a:tcPr/>
                </a:tc>
                <a:tc>
                  <a:txBody>
                    <a:bodyPr/>
                    <a:lstStyle/>
                    <a:p>
                      <a:r>
                        <a:rPr lang="en-US" dirty="0" smtClean="0"/>
                        <a:t>1,586</a:t>
                      </a:r>
                    </a:p>
                    <a:p>
                      <a:endParaRPr lang="en-US" dirty="0" smtClean="0"/>
                    </a:p>
                    <a:p>
                      <a:r>
                        <a:rPr lang="en-US" i="1" dirty="0" smtClean="0"/>
                        <a:t>2,715</a:t>
                      </a:r>
                    </a:p>
                    <a:p>
                      <a:endParaRPr lang="en-US" dirty="0"/>
                    </a:p>
                  </a:txBody>
                  <a:tcPr/>
                </a:tc>
                <a:tc>
                  <a:txBody>
                    <a:bodyPr/>
                    <a:lstStyle/>
                    <a:p>
                      <a:endParaRPr lang="en-US" dirty="0" smtClean="0"/>
                    </a:p>
                    <a:p>
                      <a:endParaRPr lang="en-US" dirty="0" smtClean="0"/>
                    </a:p>
                    <a:p>
                      <a:endParaRPr lang="en-US" dirty="0"/>
                    </a:p>
                  </a:txBody>
                  <a:tcPr/>
                </a:tc>
                <a:tc>
                  <a:txBody>
                    <a:bodyPr/>
                    <a:lstStyle/>
                    <a:p>
                      <a:r>
                        <a:rPr lang="en-US" dirty="0" smtClean="0"/>
                        <a:t>6,690</a:t>
                      </a:r>
                    </a:p>
                    <a:p>
                      <a:endParaRPr lang="en-US" dirty="0" smtClean="0"/>
                    </a:p>
                    <a:p>
                      <a:r>
                        <a:rPr lang="en-US" i="1" dirty="0" smtClean="0"/>
                        <a:t>14,965</a:t>
                      </a:r>
                      <a:endParaRPr lang="en-US" i="1" dirty="0"/>
                    </a:p>
                  </a:txBody>
                  <a:tcPr/>
                </a:tc>
                <a:tc>
                  <a:txBody>
                    <a:bodyPr/>
                    <a:lstStyle/>
                    <a:p>
                      <a:endParaRPr lang="en-US" dirty="0"/>
                    </a:p>
                  </a:txBody>
                  <a:tcPr/>
                </a:tc>
                <a:tc>
                  <a:txBody>
                    <a:bodyPr/>
                    <a:lstStyle/>
                    <a:p>
                      <a:r>
                        <a:rPr lang="en-US" dirty="0" smtClean="0"/>
                        <a:t>8,276</a:t>
                      </a:r>
                    </a:p>
                    <a:p>
                      <a:endParaRPr lang="en-US" dirty="0" smtClean="0"/>
                    </a:p>
                    <a:p>
                      <a:r>
                        <a:rPr lang="en-US" i="1" dirty="0" smtClean="0"/>
                        <a:t>17,680</a:t>
                      </a:r>
                      <a:endParaRPr lang="en-US" i="1" dirty="0"/>
                    </a:p>
                  </a:txBody>
                  <a:tcPr/>
                </a:tc>
                <a:tc>
                  <a:txBody>
                    <a:bodyPr/>
                    <a:lstStyle/>
                    <a:p>
                      <a:endParaRPr lang="en-US" dirty="0" smtClean="0"/>
                    </a:p>
                    <a:p>
                      <a:endParaRPr lang="en-US" dirty="0"/>
                    </a:p>
                  </a:txBody>
                  <a:tcPr/>
                </a:tc>
              </a:tr>
            </a:tbl>
          </a:graphicData>
        </a:graphic>
      </p:graphicFrame>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3" name="Slide Number Placeholder 2"/>
          <p:cNvSpPr>
            <a:spLocks noGrp="1"/>
          </p:cNvSpPr>
          <p:nvPr>
            <p:ph type="sldNum" sz="quarter" idx="12"/>
          </p:nvPr>
        </p:nvSpPr>
        <p:spPr/>
        <p:txBody>
          <a:bodyPr/>
          <a:lstStyle/>
          <a:p>
            <a:fld id="{453CB237-7ACD-41D0-980A-56C26775C70F}"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Possible reasons for differences in failure patterns</a:t>
            </a:r>
          </a:p>
          <a:p>
            <a:pPr lvl="1"/>
            <a:r>
              <a:rPr lang="en-US" b="1" dirty="0" smtClean="0"/>
              <a:t>Lack of consistency in criteria used by each organization and reporting to USBI</a:t>
            </a:r>
          </a:p>
          <a:p>
            <a:pPr lvl="1"/>
            <a:r>
              <a:rPr lang="en-US" b="1" dirty="0" smtClean="0"/>
              <a:t>Differences in boat populations being examined by the two organizations (locations, size of boats, other)</a:t>
            </a:r>
          </a:p>
          <a:p>
            <a:pPr lvl="1"/>
            <a:r>
              <a:rPr lang="en-US" b="1" dirty="0" smtClean="0"/>
              <a:t>There is some consistency between both organizations looking at types of failures</a:t>
            </a:r>
            <a:endParaRPr lang="en-US" b="1" dirty="0"/>
          </a:p>
        </p:txBody>
      </p:sp>
      <p:sp>
        <p:nvSpPr>
          <p:cNvPr id="4" name="Slide Number Placeholder 3"/>
          <p:cNvSpPr>
            <a:spLocks noGrp="1"/>
          </p:cNvSpPr>
          <p:nvPr>
            <p:ph type="sldNum" sz="quarter" idx="12"/>
          </p:nvPr>
        </p:nvSpPr>
        <p:spPr/>
        <p:txBody>
          <a:bodyPr/>
          <a:lstStyle/>
          <a:p>
            <a:fld id="{453CB237-7ACD-41D0-980A-56C26775C70F}" type="slidenum">
              <a:rPr lang="en-US" smtClean="0"/>
              <a:pPr/>
              <a:t>21</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7"/>
            <a:ext cx="448151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468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229600" cy="685800"/>
          </a:xfrm>
        </p:spPr>
        <p:txBody>
          <a:bodyPr>
            <a:normAutofit/>
          </a:bodyPr>
          <a:lstStyle/>
          <a:p>
            <a:r>
              <a:rPr lang="en-US" sz="3600" b="1" dirty="0" smtClean="0"/>
              <a:t>VISUAL DISTRESS SIGNALS (VDS)</a:t>
            </a:r>
            <a:endParaRPr lang="en-US" sz="3600" b="1" dirty="0"/>
          </a:p>
        </p:txBody>
      </p:sp>
      <p:sp>
        <p:nvSpPr>
          <p:cNvPr id="3" name="Content Placeholder 2"/>
          <p:cNvSpPr>
            <a:spLocks noGrp="1"/>
          </p:cNvSpPr>
          <p:nvPr>
            <p:ph idx="1"/>
          </p:nvPr>
        </p:nvSpPr>
        <p:spPr>
          <a:xfrm>
            <a:off x="457200" y="1981200"/>
            <a:ext cx="8382000" cy="4572000"/>
          </a:xfrm>
        </p:spPr>
        <p:txBody>
          <a:bodyPr>
            <a:normAutofit lnSpcReduction="10000"/>
          </a:bodyPr>
          <a:lstStyle/>
          <a:p>
            <a:r>
              <a:rPr lang="en-US" b="1" dirty="0" smtClean="0"/>
              <a:t>CGAux reported 514 VDS failures – 26% were on Inland Waters</a:t>
            </a:r>
          </a:p>
          <a:p>
            <a:r>
              <a:rPr lang="en-US" b="1" dirty="0" smtClean="0"/>
              <a:t>USPS reported 1,771 VDS failures – 51% were on Inland Waters</a:t>
            </a:r>
          </a:p>
          <a:p>
            <a:r>
              <a:rPr lang="en-US" b="1" dirty="0" smtClean="0"/>
              <a:t>Some concern about Federal requirements, State requirements on Inland Waters and </a:t>
            </a:r>
            <a:r>
              <a:rPr lang="en-US" b="1" i="1" dirty="0" smtClean="0"/>
              <a:t>Vessel Examiners getting it right</a:t>
            </a:r>
          </a:p>
          <a:p>
            <a:r>
              <a:rPr lang="en-US" b="1" dirty="0" smtClean="0"/>
              <a:t>46% of VDS failures reported on Inland or River waters.</a:t>
            </a:r>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22</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3830" y="-3717"/>
            <a:ext cx="1262944"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rmAutofit/>
          </a:bodyPr>
          <a:lstStyle/>
          <a:p>
            <a:r>
              <a:rPr lang="en-US" b="1" dirty="0" smtClean="0"/>
              <a:t>Other Interesting Facts</a:t>
            </a:r>
            <a:endParaRPr lang="en-US" b="1" dirty="0"/>
          </a:p>
        </p:txBody>
      </p:sp>
      <p:sp>
        <p:nvSpPr>
          <p:cNvPr id="3" name="Content Placeholder 2"/>
          <p:cNvSpPr>
            <a:spLocks noGrp="1"/>
          </p:cNvSpPr>
          <p:nvPr>
            <p:ph idx="1"/>
          </p:nvPr>
        </p:nvSpPr>
        <p:spPr>
          <a:xfrm>
            <a:off x="457200" y="1981200"/>
            <a:ext cx="8229600" cy="4495800"/>
          </a:xfrm>
        </p:spPr>
        <p:txBody>
          <a:bodyPr>
            <a:normAutofit/>
          </a:bodyPr>
          <a:lstStyle/>
          <a:p>
            <a:r>
              <a:rPr lang="en-US" b="1" dirty="0" smtClean="0"/>
              <a:t>52% of USPS “Pollution Placard” failures were on vessels &lt;26 feet – not a Fed. Requirement</a:t>
            </a:r>
          </a:p>
          <a:p>
            <a:r>
              <a:rPr lang="en-US" b="1" dirty="0" smtClean="0"/>
              <a:t>Florida had the highest # failures – 13%, </a:t>
            </a:r>
          </a:p>
          <a:p>
            <a:r>
              <a:rPr lang="en-US" b="1" dirty="0" smtClean="0"/>
              <a:t>Ohio  and Michigan had 10% each  </a:t>
            </a:r>
          </a:p>
          <a:p>
            <a:r>
              <a:rPr lang="en-US" b="1" dirty="0" smtClean="0"/>
              <a:t>These three states had 32.6% of the reported failures , 18% of registered boats, and 19.95% of reported boating accidents in 2012</a:t>
            </a:r>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6" name="Slide Number Placeholder 5"/>
          <p:cNvSpPr>
            <a:spLocks noGrp="1"/>
          </p:cNvSpPr>
          <p:nvPr>
            <p:ph type="sldNum" sz="quarter" idx="12"/>
          </p:nvPr>
        </p:nvSpPr>
        <p:spPr/>
        <p:txBody>
          <a:bodyPr/>
          <a:lstStyle/>
          <a:p>
            <a:fld id="{453CB237-7ACD-41D0-980A-56C26775C70F}"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b="1" dirty="0" smtClean="0"/>
              <a:t>MORE STUFF</a:t>
            </a:r>
            <a:endParaRPr lang="en-US" b="1"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US" b="1" dirty="0" smtClean="0"/>
              <a:t>9,163 failed VSC indicated 17,680 reasons for failure – averaging 2 failures per failed exam</a:t>
            </a:r>
          </a:p>
          <a:p>
            <a:r>
              <a:rPr lang="en-US" b="1" dirty="0" smtClean="0"/>
              <a:t>46% Auxiliary failures had multiple reasons</a:t>
            </a:r>
          </a:p>
          <a:p>
            <a:r>
              <a:rPr lang="en-US" b="1" dirty="0" smtClean="0"/>
              <a:t>58% USPS failures had multiple reasons</a:t>
            </a:r>
          </a:p>
          <a:p>
            <a:r>
              <a:rPr lang="en-US" b="1" dirty="0" smtClean="0"/>
              <a:t>2012 Accident statistics – 74% accidents &amp; 81% fatalities occurred on Inland bodies of water</a:t>
            </a:r>
          </a:p>
          <a:p>
            <a:r>
              <a:rPr lang="en-US" b="1" dirty="0" smtClean="0"/>
              <a:t>As above – 75% of vessels &amp; 83% involving death were on vessels less than 26 feet</a:t>
            </a:r>
          </a:p>
          <a:p>
            <a:r>
              <a:rPr lang="en-US" b="1" dirty="0" smtClean="0"/>
              <a:t>54% of VSC failures were on vessels less than 26’</a:t>
            </a:r>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a:bodyPr>
          <a:lstStyle/>
          <a:p>
            <a:r>
              <a:rPr lang="en-US" sz="3600" dirty="0" smtClean="0"/>
              <a:t>Location</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908811"/>
              </p:ext>
            </p:extLst>
          </p:nvPr>
        </p:nvGraphicFramePr>
        <p:xfrm>
          <a:off x="457200" y="2209800"/>
          <a:ext cx="8229600" cy="3810000"/>
        </p:xfrm>
        <a:graphic>
          <a:graphicData uri="http://schemas.openxmlformats.org/drawingml/2006/table">
            <a:tbl>
              <a:tblPr firstRow="1" bandRow="1">
                <a:tableStyleId>{69012ECD-51FC-41F1-AA8D-1B2483CD663E}</a:tableStyleId>
              </a:tblPr>
              <a:tblGrid>
                <a:gridCol w="1645920"/>
                <a:gridCol w="1645920"/>
                <a:gridCol w="1645920"/>
                <a:gridCol w="1645920"/>
                <a:gridCol w="1645920"/>
              </a:tblGrid>
              <a:tr h="685800">
                <a:tc>
                  <a:txBody>
                    <a:bodyPr/>
                    <a:lstStyle/>
                    <a:p>
                      <a:r>
                        <a:rPr lang="en-US" sz="3200" dirty="0" smtClean="0"/>
                        <a:t>Area</a:t>
                      </a:r>
                      <a:endParaRPr lang="en-US" sz="3200" b="1" dirty="0"/>
                    </a:p>
                  </a:txBody>
                  <a:tcPr/>
                </a:tc>
                <a:tc>
                  <a:txBody>
                    <a:bodyPr/>
                    <a:lstStyle/>
                    <a:p>
                      <a:r>
                        <a:rPr lang="en-US" sz="3200" dirty="0" smtClean="0"/>
                        <a:t>CGAux</a:t>
                      </a:r>
                      <a:endParaRPr lang="en-US" sz="3200" b="1" dirty="0"/>
                    </a:p>
                  </a:txBody>
                  <a:tcPr/>
                </a:tc>
                <a:tc>
                  <a:txBody>
                    <a:bodyPr/>
                    <a:lstStyle/>
                    <a:p>
                      <a:r>
                        <a:rPr lang="en-US" sz="3200" dirty="0" smtClean="0"/>
                        <a:t>USPS</a:t>
                      </a:r>
                      <a:endParaRPr lang="en-US" sz="3200" b="1" dirty="0"/>
                    </a:p>
                  </a:txBody>
                  <a:tcPr/>
                </a:tc>
                <a:tc>
                  <a:txBody>
                    <a:bodyPr/>
                    <a:lstStyle/>
                    <a:p>
                      <a:r>
                        <a:rPr lang="en-US" sz="3200" dirty="0" smtClean="0"/>
                        <a:t>TOTAL</a:t>
                      </a:r>
                      <a:endParaRPr lang="en-US" sz="3200" b="1" dirty="0"/>
                    </a:p>
                  </a:txBody>
                  <a:tcPr/>
                </a:tc>
                <a:tc>
                  <a:txBody>
                    <a:bodyPr/>
                    <a:lstStyle/>
                    <a:p>
                      <a:r>
                        <a:rPr lang="en-US" sz="3200" dirty="0" smtClean="0"/>
                        <a:t>% of</a:t>
                      </a:r>
                      <a:r>
                        <a:rPr lang="en-US" sz="3200" baseline="0" dirty="0" smtClean="0"/>
                        <a:t> TOTAL</a:t>
                      </a:r>
                      <a:endParaRPr lang="en-US" sz="3200" b="1" dirty="0"/>
                    </a:p>
                  </a:txBody>
                  <a:tcPr/>
                </a:tc>
              </a:tr>
              <a:tr h="685800">
                <a:tc>
                  <a:txBody>
                    <a:bodyPr/>
                    <a:lstStyle/>
                    <a:p>
                      <a:r>
                        <a:rPr lang="en-US" sz="3200" dirty="0" smtClean="0"/>
                        <a:t>Coastal</a:t>
                      </a:r>
                      <a:endParaRPr lang="en-US" sz="3200" b="1" dirty="0"/>
                    </a:p>
                  </a:txBody>
                  <a:tcPr/>
                </a:tc>
                <a:tc>
                  <a:txBody>
                    <a:bodyPr/>
                    <a:lstStyle/>
                    <a:p>
                      <a:r>
                        <a:rPr lang="en-US" sz="3200" dirty="0" smtClean="0"/>
                        <a:t>779</a:t>
                      </a:r>
                      <a:endParaRPr lang="en-US" sz="3200" b="1" dirty="0"/>
                    </a:p>
                  </a:txBody>
                  <a:tcPr/>
                </a:tc>
                <a:tc>
                  <a:txBody>
                    <a:bodyPr/>
                    <a:lstStyle/>
                    <a:p>
                      <a:r>
                        <a:rPr lang="en-US" sz="3200" dirty="0" smtClean="0"/>
                        <a:t>3,002</a:t>
                      </a:r>
                      <a:endParaRPr lang="en-US" sz="3200" b="1" dirty="0"/>
                    </a:p>
                  </a:txBody>
                  <a:tcPr/>
                </a:tc>
                <a:tc>
                  <a:txBody>
                    <a:bodyPr/>
                    <a:lstStyle/>
                    <a:p>
                      <a:r>
                        <a:rPr lang="en-US" sz="3200" dirty="0" smtClean="0"/>
                        <a:t>3,781</a:t>
                      </a:r>
                      <a:endParaRPr lang="en-US" sz="3200" b="1" dirty="0"/>
                    </a:p>
                  </a:txBody>
                  <a:tcPr/>
                </a:tc>
                <a:tc>
                  <a:txBody>
                    <a:bodyPr/>
                    <a:lstStyle/>
                    <a:p>
                      <a:r>
                        <a:rPr lang="en-US" sz="3200" dirty="0" smtClean="0"/>
                        <a:t>41%</a:t>
                      </a:r>
                      <a:endParaRPr lang="en-US" sz="3200" b="1" dirty="0"/>
                    </a:p>
                  </a:txBody>
                  <a:tcPr/>
                </a:tc>
              </a:tr>
              <a:tr h="685800">
                <a:tc>
                  <a:txBody>
                    <a:bodyPr/>
                    <a:lstStyle/>
                    <a:p>
                      <a:r>
                        <a:rPr lang="en-US" sz="3200" dirty="0" smtClean="0"/>
                        <a:t>Inland</a:t>
                      </a:r>
                      <a:endParaRPr lang="en-US" sz="3200" b="1" dirty="0"/>
                    </a:p>
                  </a:txBody>
                  <a:tcPr/>
                </a:tc>
                <a:tc>
                  <a:txBody>
                    <a:bodyPr/>
                    <a:lstStyle/>
                    <a:p>
                      <a:r>
                        <a:rPr lang="en-US" sz="3200" dirty="0" smtClean="0"/>
                        <a:t>704</a:t>
                      </a:r>
                      <a:endParaRPr lang="en-US" sz="3200" b="1" dirty="0"/>
                    </a:p>
                  </a:txBody>
                  <a:tcPr/>
                </a:tc>
                <a:tc>
                  <a:txBody>
                    <a:bodyPr/>
                    <a:lstStyle/>
                    <a:p>
                      <a:r>
                        <a:rPr lang="en-US" sz="3200" dirty="0" smtClean="0"/>
                        <a:t>4,339</a:t>
                      </a:r>
                      <a:endParaRPr lang="en-US" sz="3200" b="1" dirty="0"/>
                    </a:p>
                  </a:txBody>
                  <a:tcPr/>
                </a:tc>
                <a:tc>
                  <a:txBody>
                    <a:bodyPr/>
                    <a:lstStyle/>
                    <a:p>
                      <a:r>
                        <a:rPr lang="en-US" sz="3200" dirty="0" smtClean="0"/>
                        <a:t>5,043</a:t>
                      </a:r>
                      <a:endParaRPr lang="en-US" sz="3200" b="1" dirty="0"/>
                    </a:p>
                  </a:txBody>
                  <a:tcPr/>
                </a:tc>
                <a:tc>
                  <a:txBody>
                    <a:bodyPr/>
                    <a:lstStyle/>
                    <a:p>
                      <a:r>
                        <a:rPr lang="en-US" sz="3200" dirty="0" smtClean="0"/>
                        <a:t>55%</a:t>
                      </a:r>
                      <a:endParaRPr lang="en-US" sz="3200" b="1" dirty="0"/>
                    </a:p>
                  </a:txBody>
                  <a:tcPr/>
                </a:tc>
              </a:tr>
              <a:tr h="685800">
                <a:tc>
                  <a:txBody>
                    <a:bodyPr/>
                    <a:lstStyle/>
                    <a:p>
                      <a:r>
                        <a:rPr lang="en-US" sz="3200" dirty="0" smtClean="0"/>
                        <a:t>River</a:t>
                      </a:r>
                      <a:endParaRPr lang="en-US" sz="3200" b="1" dirty="0"/>
                    </a:p>
                  </a:txBody>
                  <a:tcPr/>
                </a:tc>
                <a:tc>
                  <a:txBody>
                    <a:bodyPr/>
                    <a:lstStyle/>
                    <a:p>
                      <a:r>
                        <a:rPr lang="en-US" sz="3200" dirty="0" smtClean="0"/>
                        <a:t>70</a:t>
                      </a:r>
                      <a:endParaRPr lang="en-US" sz="3200" b="1" dirty="0"/>
                    </a:p>
                  </a:txBody>
                  <a:tcPr/>
                </a:tc>
                <a:tc>
                  <a:txBody>
                    <a:bodyPr/>
                    <a:lstStyle/>
                    <a:p>
                      <a:r>
                        <a:rPr lang="en-US" sz="3200" dirty="0" smtClean="0"/>
                        <a:t>269</a:t>
                      </a:r>
                      <a:endParaRPr lang="en-US" sz="3200" b="1" dirty="0"/>
                    </a:p>
                  </a:txBody>
                  <a:tcPr/>
                </a:tc>
                <a:tc>
                  <a:txBody>
                    <a:bodyPr/>
                    <a:lstStyle/>
                    <a:p>
                      <a:r>
                        <a:rPr lang="en-US" sz="3200" dirty="0" smtClean="0"/>
                        <a:t>339</a:t>
                      </a:r>
                      <a:endParaRPr lang="en-US" sz="3200" b="1" dirty="0"/>
                    </a:p>
                  </a:txBody>
                  <a:tcPr/>
                </a:tc>
                <a:tc>
                  <a:txBody>
                    <a:bodyPr/>
                    <a:lstStyle/>
                    <a:p>
                      <a:r>
                        <a:rPr lang="en-US" sz="3200" dirty="0" smtClean="0"/>
                        <a:t>4%</a:t>
                      </a:r>
                      <a:endParaRPr lang="en-US" sz="3200" b="1" dirty="0"/>
                    </a:p>
                  </a:txBody>
                  <a:tcPr/>
                </a:tc>
              </a:tr>
              <a:tr h="685800">
                <a:tc>
                  <a:txBody>
                    <a:bodyPr/>
                    <a:lstStyle/>
                    <a:p>
                      <a:r>
                        <a:rPr lang="en-US" sz="3200" dirty="0" smtClean="0"/>
                        <a:t>TOTAL</a:t>
                      </a:r>
                      <a:endParaRPr lang="en-US" sz="3200" b="1" dirty="0"/>
                    </a:p>
                  </a:txBody>
                  <a:tcPr/>
                </a:tc>
                <a:tc>
                  <a:txBody>
                    <a:bodyPr/>
                    <a:lstStyle/>
                    <a:p>
                      <a:r>
                        <a:rPr lang="en-US" sz="3200" dirty="0" smtClean="0"/>
                        <a:t>1,553</a:t>
                      </a:r>
                      <a:endParaRPr lang="en-US" sz="3200" b="1" dirty="0"/>
                    </a:p>
                  </a:txBody>
                  <a:tcPr/>
                </a:tc>
                <a:tc>
                  <a:txBody>
                    <a:bodyPr/>
                    <a:lstStyle/>
                    <a:p>
                      <a:r>
                        <a:rPr lang="en-US" sz="3200" dirty="0" smtClean="0"/>
                        <a:t>7,610</a:t>
                      </a:r>
                      <a:endParaRPr lang="en-US" sz="3200" b="1" dirty="0"/>
                    </a:p>
                  </a:txBody>
                  <a:tcPr/>
                </a:tc>
                <a:tc>
                  <a:txBody>
                    <a:bodyPr/>
                    <a:lstStyle/>
                    <a:p>
                      <a:r>
                        <a:rPr lang="en-US" sz="3200" dirty="0" smtClean="0"/>
                        <a:t>9,163</a:t>
                      </a:r>
                      <a:endParaRPr lang="en-US" sz="3200" b="1" dirty="0"/>
                    </a:p>
                  </a:txBody>
                  <a:tcPr/>
                </a:tc>
                <a:tc>
                  <a:txBody>
                    <a:bodyPr/>
                    <a:lstStyle/>
                    <a:p>
                      <a:endParaRPr lang="en-US" sz="3200" b="1" dirty="0"/>
                    </a:p>
                  </a:txBody>
                  <a:tcPr/>
                </a:tc>
              </a:tr>
            </a:tbl>
          </a:graphicData>
        </a:graphic>
      </p:graphicFrame>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3" name="Slide Number Placeholder 2"/>
          <p:cNvSpPr>
            <a:spLocks noGrp="1"/>
          </p:cNvSpPr>
          <p:nvPr>
            <p:ph type="sldNum" sz="quarter" idx="12"/>
          </p:nvPr>
        </p:nvSpPr>
        <p:spPr/>
        <p:txBody>
          <a:bodyPr/>
          <a:lstStyle/>
          <a:p>
            <a:fld id="{453CB237-7ACD-41D0-980A-56C26775C70F}"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lstStyle/>
          <a:p>
            <a:r>
              <a:rPr lang="en-US" dirty="0" smtClean="0"/>
              <a:t>SIZE OF VESSEL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7168048"/>
              </p:ext>
            </p:extLst>
          </p:nvPr>
        </p:nvGraphicFramePr>
        <p:xfrm>
          <a:off x="381000" y="1828797"/>
          <a:ext cx="8229600" cy="4556763"/>
        </p:xfrm>
        <a:graphic>
          <a:graphicData uri="http://schemas.openxmlformats.org/drawingml/2006/table">
            <a:tbl>
              <a:tblPr firstRow="1" bandRow="1">
                <a:tableStyleId>{69012ECD-51FC-41F1-AA8D-1B2483CD663E}</a:tableStyleId>
              </a:tblPr>
              <a:tblGrid>
                <a:gridCol w="1645920"/>
                <a:gridCol w="1645920"/>
                <a:gridCol w="1645920"/>
                <a:gridCol w="1645920"/>
                <a:gridCol w="1645920"/>
              </a:tblGrid>
              <a:tr h="932065">
                <a:tc>
                  <a:txBody>
                    <a:bodyPr/>
                    <a:lstStyle/>
                    <a:p>
                      <a:r>
                        <a:rPr lang="en-US" sz="2400" dirty="0" smtClean="0"/>
                        <a:t>Length</a:t>
                      </a:r>
                      <a:endParaRPr lang="en-US" sz="2400" dirty="0"/>
                    </a:p>
                  </a:txBody>
                  <a:tcPr/>
                </a:tc>
                <a:tc>
                  <a:txBody>
                    <a:bodyPr/>
                    <a:lstStyle/>
                    <a:p>
                      <a:r>
                        <a:rPr lang="en-US" sz="2400" dirty="0" smtClean="0"/>
                        <a:t>CGAux</a:t>
                      </a:r>
                      <a:endParaRPr lang="en-US" sz="2400" dirty="0"/>
                    </a:p>
                  </a:txBody>
                  <a:tcPr/>
                </a:tc>
                <a:tc>
                  <a:txBody>
                    <a:bodyPr/>
                    <a:lstStyle/>
                    <a:p>
                      <a:r>
                        <a:rPr lang="en-US" sz="2400" dirty="0" smtClean="0"/>
                        <a:t>USPS</a:t>
                      </a:r>
                      <a:endParaRPr lang="en-US" sz="2400" dirty="0"/>
                    </a:p>
                  </a:txBody>
                  <a:tcPr/>
                </a:tc>
                <a:tc>
                  <a:txBody>
                    <a:bodyPr/>
                    <a:lstStyle/>
                    <a:p>
                      <a:r>
                        <a:rPr lang="en-US" sz="2400" dirty="0" smtClean="0"/>
                        <a:t>TOTAL</a:t>
                      </a:r>
                      <a:endParaRPr lang="en-US" sz="2400" dirty="0"/>
                    </a:p>
                  </a:txBody>
                  <a:tcPr/>
                </a:tc>
                <a:tc>
                  <a:txBody>
                    <a:bodyPr/>
                    <a:lstStyle/>
                    <a:p>
                      <a:r>
                        <a:rPr lang="en-US" sz="2400" dirty="0" smtClean="0"/>
                        <a:t>%</a:t>
                      </a:r>
                      <a:r>
                        <a:rPr lang="en-US" sz="2400" baseline="0" dirty="0" smtClean="0"/>
                        <a:t> OF TOTAL</a:t>
                      </a:r>
                      <a:endParaRPr lang="en-US" sz="2400" dirty="0"/>
                    </a:p>
                  </a:txBody>
                  <a:tcPr/>
                </a:tc>
              </a:tr>
              <a:tr h="517814">
                <a:tc>
                  <a:txBody>
                    <a:bodyPr/>
                    <a:lstStyle/>
                    <a:p>
                      <a:r>
                        <a:rPr lang="en-US" sz="2400" dirty="0" smtClean="0"/>
                        <a:t>Unknown</a:t>
                      </a:r>
                      <a:endParaRPr lang="en-US" sz="2400" dirty="0"/>
                    </a:p>
                  </a:txBody>
                  <a:tcPr/>
                </a:tc>
                <a:tc>
                  <a:txBody>
                    <a:bodyPr/>
                    <a:lstStyle/>
                    <a:p>
                      <a:r>
                        <a:rPr lang="en-US" sz="2400" dirty="0" smtClean="0"/>
                        <a:t>0</a:t>
                      </a:r>
                      <a:endParaRPr lang="en-US" sz="2400" dirty="0"/>
                    </a:p>
                  </a:txBody>
                  <a:tcPr/>
                </a:tc>
                <a:tc>
                  <a:txBody>
                    <a:bodyPr/>
                    <a:lstStyle/>
                    <a:p>
                      <a:r>
                        <a:rPr lang="en-US" sz="2400" dirty="0" smtClean="0"/>
                        <a:t>6</a:t>
                      </a:r>
                      <a:endParaRPr lang="en-US" sz="2400" dirty="0"/>
                    </a:p>
                  </a:txBody>
                  <a:tcPr/>
                </a:tc>
                <a:tc>
                  <a:txBody>
                    <a:bodyPr/>
                    <a:lstStyle/>
                    <a:p>
                      <a:r>
                        <a:rPr lang="en-US" sz="2400" dirty="0" smtClean="0"/>
                        <a:t>6</a:t>
                      </a:r>
                      <a:endParaRPr lang="en-US" sz="2400" dirty="0"/>
                    </a:p>
                  </a:txBody>
                  <a:tcPr/>
                </a:tc>
                <a:tc>
                  <a:txBody>
                    <a:bodyPr/>
                    <a:lstStyle/>
                    <a:p>
                      <a:r>
                        <a:rPr lang="en-US" sz="2400" dirty="0" smtClean="0"/>
                        <a:t>0</a:t>
                      </a:r>
                      <a:endParaRPr lang="en-US" sz="2400" dirty="0"/>
                    </a:p>
                  </a:txBody>
                  <a:tcPr/>
                </a:tc>
              </a:tr>
              <a:tr h="517814">
                <a:tc>
                  <a:txBody>
                    <a:bodyPr/>
                    <a:lstStyle/>
                    <a:p>
                      <a:r>
                        <a:rPr lang="en-US" sz="2400" dirty="0" smtClean="0"/>
                        <a:t>&lt;16 Feet</a:t>
                      </a:r>
                      <a:endParaRPr lang="en-US" sz="2400" dirty="0"/>
                    </a:p>
                  </a:txBody>
                  <a:tcPr/>
                </a:tc>
                <a:tc>
                  <a:txBody>
                    <a:bodyPr/>
                    <a:lstStyle/>
                    <a:p>
                      <a:r>
                        <a:rPr lang="en-US" sz="2400" dirty="0" smtClean="0"/>
                        <a:t>247</a:t>
                      </a:r>
                      <a:endParaRPr lang="en-US" sz="2400" dirty="0"/>
                    </a:p>
                  </a:txBody>
                  <a:tcPr/>
                </a:tc>
                <a:tc>
                  <a:txBody>
                    <a:bodyPr/>
                    <a:lstStyle/>
                    <a:p>
                      <a:r>
                        <a:rPr lang="en-US" sz="2400" dirty="0" smtClean="0"/>
                        <a:t>1,085</a:t>
                      </a:r>
                      <a:endParaRPr lang="en-US" sz="2400" dirty="0"/>
                    </a:p>
                  </a:txBody>
                  <a:tcPr/>
                </a:tc>
                <a:tc>
                  <a:txBody>
                    <a:bodyPr/>
                    <a:lstStyle/>
                    <a:p>
                      <a:r>
                        <a:rPr lang="en-US" sz="2400" dirty="0" smtClean="0"/>
                        <a:t>1,332</a:t>
                      </a:r>
                      <a:endParaRPr lang="en-US" sz="2400" dirty="0"/>
                    </a:p>
                  </a:txBody>
                  <a:tcPr/>
                </a:tc>
                <a:tc>
                  <a:txBody>
                    <a:bodyPr/>
                    <a:lstStyle/>
                    <a:p>
                      <a:r>
                        <a:rPr lang="en-US" sz="2400" dirty="0" smtClean="0"/>
                        <a:t>15</a:t>
                      </a:r>
                      <a:endParaRPr lang="en-US" sz="2400" dirty="0"/>
                    </a:p>
                  </a:txBody>
                  <a:tcPr/>
                </a:tc>
              </a:tr>
              <a:tr h="517814">
                <a:tc>
                  <a:txBody>
                    <a:bodyPr/>
                    <a:lstStyle/>
                    <a:p>
                      <a:r>
                        <a:rPr lang="en-US" sz="2400" dirty="0" smtClean="0"/>
                        <a:t>26 Feet</a:t>
                      </a:r>
                      <a:endParaRPr lang="en-US" sz="2400" dirty="0"/>
                    </a:p>
                  </a:txBody>
                  <a:tcPr/>
                </a:tc>
                <a:tc>
                  <a:txBody>
                    <a:bodyPr/>
                    <a:lstStyle/>
                    <a:p>
                      <a:r>
                        <a:rPr lang="en-US" sz="2400" dirty="0" smtClean="0"/>
                        <a:t>1,002</a:t>
                      </a:r>
                      <a:endParaRPr lang="en-US" sz="2400" dirty="0"/>
                    </a:p>
                  </a:txBody>
                  <a:tcPr/>
                </a:tc>
                <a:tc>
                  <a:txBody>
                    <a:bodyPr/>
                    <a:lstStyle/>
                    <a:p>
                      <a:r>
                        <a:rPr lang="en-US" sz="2400" dirty="0" smtClean="0"/>
                        <a:t>3,342</a:t>
                      </a:r>
                      <a:endParaRPr lang="en-US" sz="2400" dirty="0"/>
                    </a:p>
                  </a:txBody>
                  <a:tcPr/>
                </a:tc>
                <a:tc>
                  <a:txBody>
                    <a:bodyPr/>
                    <a:lstStyle/>
                    <a:p>
                      <a:r>
                        <a:rPr lang="en-US" sz="2400" dirty="0" smtClean="0"/>
                        <a:t>4,344</a:t>
                      </a:r>
                      <a:endParaRPr lang="en-US" sz="2400" dirty="0"/>
                    </a:p>
                  </a:txBody>
                  <a:tcPr/>
                </a:tc>
                <a:tc>
                  <a:txBody>
                    <a:bodyPr/>
                    <a:lstStyle/>
                    <a:p>
                      <a:r>
                        <a:rPr lang="en-US" sz="2400" dirty="0" smtClean="0"/>
                        <a:t>46</a:t>
                      </a:r>
                      <a:endParaRPr lang="en-US" sz="2400" dirty="0"/>
                    </a:p>
                  </a:txBody>
                  <a:tcPr/>
                </a:tc>
              </a:tr>
              <a:tr h="517814">
                <a:tc>
                  <a:txBody>
                    <a:bodyPr/>
                    <a:lstStyle/>
                    <a:p>
                      <a:r>
                        <a:rPr lang="en-US" sz="2400" dirty="0" smtClean="0"/>
                        <a:t>39 Feet</a:t>
                      </a:r>
                      <a:endParaRPr lang="en-US" sz="2400" dirty="0"/>
                    </a:p>
                  </a:txBody>
                  <a:tcPr/>
                </a:tc>
                <a:tc>
                  <a:txBody>
                    <a:bodyPr/>
                    <a:lstStyle/>
                    <a:p>
                      <a:r>
                        <a:rPr lang="en-US" sz="2400" dirty="0" smtClean="0"/>
                        <a:t>75</a:t>
                      </a:r>
                      <a:endParaRPr lang="en-US" sz="2400" dirty="0"/>
                    </a:p>
                  </a:txBody>
                  <a:tcPr/>
                </a:tc>
                <a:tc>
                  <a:txBody>
                    <a:bodyPr/>
                    <a:lstStyle/>
                    <a:p>
                      <a:r>
                        <a:rPr lang="en-US" sz="2400" dirty="0" smtClean="0"/>
                        <a:t>2,441</a:t>
                      </a:r>
                      <a:endParaRPr lang="en-US" sz="2400" dirty="0"/>
                    </a:p>
                  </a:txBody>
                  <a:tcPr/>
                </a:tc>
                <a:tc>
                  <a:txBody>
                    <a:bodyPr/>
                    <a:lstStyle/>
                    <a:p>
                      <a:r>
                        <a:rPr lang="en-US" sz="2400" dirty="0" smtClean="0"/>
                        <a:t>2,516</a:t>
                      </a:r>
                      <a:endParaRPr lang="en-US" sz="2400" dirty="0"/>
                    </a:p>
                  </a:txBody>
                  <a:tcPr/>
                </a:tc>
                <a:tc>
                  <a:txBody>
                    <a:bodyPr/>
                    <a:lstStyle/>
                    <a:p>
                      <a:r>
                        <a:rPr lang="en-US" sz="2400" dirty="0" smtClean="0"/>
                        <a:t>27</a:t>
                      </a:r>
                      <a:endParaRPr lang="en-US" sz="2400" dirty="0"/>
                    </a:p>
                  </a:txBody>
                  <a:tcPr/>
                </a:tc>
              </a:tr>
              <a:tr h="517814">
                <a:tc>
                  <a:txBody>
                    <a:bodyPr/>
                    <a:lstStyle/>
                    <a:p>
                      <a:r>
                        <a:rPr lang="en-US" sz="2400" dirty="0" smtClean="0"/>
                        <a:t>65 Feet</a:t>
                      </a:r>
                      <a:endParaRPr lang="en-US" sz="2400" dirty="0"/>
                    </a:p>
                  </a:txBody>
                  <a:tcPr/>
                </a:tc>
                <a:tc>
                  <a:txBody>
                    <a:bodyPr/>
                    <a:lstStyle/>
                    <a:p>
                      <a:r>
                        <a:rPr lang="en-US" sz="2400" dirty="0" smtClean="0"/>
                        <a:t>324</a:t>
                      </a:r>
                      <a:endParaRPr lang="en-US" sz="2400" dirty="0"/>
                    </a:p>
                  </a:txBody>
                  <a:tcPr/>
                </a:tc>
                <a:tc>
                  <a:txBody>
                    <a:bodyPr/>
                    <a:lstStyle/>
                    <a:p>
                      <a:r>
                        <a:rPr lang="en-US" sz="2400" dirty="0" smtClean="0"/>
                        <a:t>716</a:t>
                      </a:r>
                      <a:endParaRPr lang="en-US" sz="2400" dirty="0"/>
                    </a:p>
                  </a:txBody>
                  <a:tcPr/>
                </a:tc>
                <a:tc>
                  <a:txBody>
                    <a:bodyPr/>
                    <a:lstStyle/>
                    <a:p>
                      <a:r>
                        <a:rPr lang="en-US" sz="2400" dirty="0" smtClean="0"/>
                        <a:t>1,040</a:t>
                      </a:r>
                      <a:endParaRPr lang="en-US" sz="2400" dirty="0"/>
                    </a:p>
                  </a:txBody>
                  <a:tcPr/>
                </a:tc>
                <a:tc>
                  <a:txBody>
                    <a:bodyPr/>
                    <a:lstStyle/>
                    <a:p>
                      <a:r>
                        <a:rPr lang="en-US" sz="2400" dirty="0" smtClean="0"/>
                        <a:t>12</a:t>
                      </a:r>
                      <a:endParaRPr lang="en-US" sz="2400" dirty="0"/>
                    </a:p>
                  </a:txBody>
                  <a:tcPr/>
                </a:tc>
              </a:tr>
              <a:tr h="517814">
                <a:tc>
                  <a:txBody>
                    <a:bodyPr/>
                    <a:lstStyle/>
                    <a:p>
                      <a:r>
                        <a:rPr lang="en-US" sz="2400" dirty="0" smtClean="0"/>
                        <a:t>&gt;65 Feet</a:t>
                      </a:r>
                      <a:endParaRPr lang="en-US" sz="2400" dirty="0"/>
                    </a:p>
                  </a:txBody>
                  <a:tcPr/>
                </a:tc>
                <a:tc>
                  <a:txBody>
                    <a:bodyPr/>
                    <a:lstStyle/>
                    <a:p>
                      <a:r>
                        <a:rPr lang="en-US" sz="2400" dirty="0" smtClean="0"/>
                        <a:t>5</a:t>
                      </a:r>
                      <a:endParaRPr lang="en-US" sz="2400" dirty="0"/>
                    </a:p>
                  </a:txBody>
                  <a:tcPr/>
                </a:tc>
                <a:tc>
                  <a:txBody>
                    <a:bodyPr/>
                    <a:lstStyle/>
                    <a:p>
                      <a:r>
                        <a:rPr lang="en-US" sz="2400" dirty="0" smtClean="0"/>
                        <a:t>20</a:t>
                      </a:r>
                      <a:endParaRPr lang="en-US" sz="2400" dirty="0"/>
                    </a:p>
                  </a:txBody>
                  <a:tcPr/>
                </a:tc>
                <a:tc>
                  <a:txBody>
                    <a:bodyPr/>
                    <a:lstStyle/>
                    <a:p>
                      <a:r>
                        <a:rPr lang="en-US" sz="2400" dirty="0" smtClean="0"/>
                        <a:t>25</a:t>
                      </a:r>
                      <a:endParaRPr lang="en-US" sz="2400" dirty="0"/>
                    </a:p>
                  </a:txBody>
                  <a:tcPr/>
                </a:tc>
                <a:tc>
                  <a:txBody>
                    <a:bodyPr/>
                    <a:lstStyle/>
                    <a:p>
                      <a:r>
                        <a:rPr lang="en-US" sz="2400" dirty="0" smtClean="0"/>
                        <a:t>0</a:t>
                      </a:r>
                      <a:endParaRPr lang="en-US" sz="2400" dirty="0"/>
                    </a:p>
                  </a:txBody>
                  <a:tcPr/>
                </a:tc>
              </a:tr>
              <a:tr h="517814">
                <a:tc>
                  <a:txBody>
                    <a:bodyPr/>
                    <a:lstStyle/>
                    <a:p>
                      <a:r>
                        <a:rPr lang="en-US" sz="2400" dirty="0" smtClean="0"/>
                        <a:t>TOTAL</a:t>
                      </a:r>
                      <a:endParaRPr lang="en-US" sz="2400" dirty="0"/>
                    </a:p>
                  </a:txBody>
                  <a:tcPr/>
                </a:tc>
                <a:tc>
                  <a:txBody>
                    <a:bodyPr/>
                    <a:lstStyle/>
                    <a:p>
                      <a:r>
                        <a:rPr lang="en-US" sz="2400" dirty="0" smtClean="0"/>
                        <a:t>1,553</a:t>
                      </a:r>
                      <a:endParaRPr lang="en-US" sz="2400" dirty="0"/>
                    </a:p>
                  </a:txBody>
                  <a:tcPr/>
                </a:tc>
                <a:tc>
                  <a:txBody>
                    <a:bodyPr/>
                    <a:lstStyle/>
                    <a:p>
                      <a:r>
                        <a:rPr lang="en-US" sz="2400" dirty="0" smtClean="0"/>
                        <a:t>7,610</a:t>
                      </a:r>
                      <a:endParaRPr lang="en-US" sz="2400" dirty="0"/>
                    </a:p>
                  </a:txBody>
                  <a:tcPr/>
                </a:tc>
                <a:tc>
                  <a:txBody>
                    <a:bodyPr/>
                    <a:lstStyle/>
                    <a:p>
                      <a:r>
                        <a:rPr lang="en-US" sz="2400" dirty="0" smtClean="0"/>
                        <a:t>9,163</a:t>
                      </a:r>
                      <a:endParaRPr lang="en-US" sz="2400" dirty="0"/>
                    </a:p>
                  </a:txBody>
                  <a:tcPr/>
                </a:tc>
                <a:tc>
                  <a:txBody>
                    <a:bodyPr/>
                    <a:lstStyle/>
                    <a:p>
                      <a:endParaRPr lang="en-US" sz="2400" dirty="0" smtClean="0"/>
                    </a:p>
                  </a:txBody>
                  <a:tcPr/>
                </a:tc>
              </a:tr>
            </a:tbl>
          </a:graphicData>
        </a:graphic>
      </p:graphicFrame>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3" name="Slide Number Placeholder 2"/>
          <p:cNvSpPr>
            <a:spLocks noGrp="1"/>
          </p:cNvSpPr>
          <p:nvPr>
            <p:ph type="sldNum" sz="quarter" idx="12"/>
          </p:nvPr>
        </p:nvSpPr>
        <p:spPr/>
        <p:txBody>
          <a:bodyPr/>
          <a:lstStyle/>
          <a:p>
            <a:fld id="{453CB237-7ACD-41D0-980A-56C26775C70F}"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38200"/>
          </a:xfrm>
        </p:spPr>
        <p:txBody>
          <a:bodyPr>
            <a:normAutofit/>
          </a:bodyPr>
          <a:lstStyle/>
          <a:p>
            <a:r>
              <a:rPr lang="en-US" sz="4000" b="1" dirty="0" smtClean="0"/>
              <a:t>And in Conclusion</a:t>
            </a:r>
            <a:endParaRPr lang="en-US" sz="4000" b="1" dirty="0"/>
          </a:p>
        </p:txBody>
      </p:sp>
      <p:sp>
        <p:nvSpPr>
          <p:cNvPr id="3" name="Content Placeholder 2"/>
          <p:cNvSpPr>
            <a:spLocks noGrp="1"/>
          </p:cNvSpPr>
          <p:nvPr>
            <p:ph idx="1"/>
          </p:nvPr>
        </p:nvSpPr>
        <p:spPr>
          <a:xfrm>
            <a:off x="457200" y="2057400"/>
            <a:ext cx="8229600" cy="4495800"/>
          </a:xfrm>
        </p:spPr>
        <p:txBody>
          <a:bodyPr>
            <a:normAutofit fontScale="92500" lnSpcReduction="20000"/>
          </a:bodyPr>
          <a:lstStyle/>
          <a:p>
            <a:r>
              <a:rPr lang="en-US" b="1" dirty="0" smtClean="0"/>
              <a:t>This project is a long term wish to use VSC’s as a vehicle to determine why boats fail, where they are and what they don’t have on board</a:t>
            </a:r>
          </a:p>
          <a:p>
            <a:endParaRPr lang="en-US" b="1" dirty="0" smtClean="0"/>
          </a:p>
          <a:p>
            <a:r>
              <a:rPr lang="en-US" b="1" dirty="0" smtClean="0"/>
              <a:t>Perhaps, we can correlate carriage deficiencies with boating accidents </a:t>
            </a:r>
          </a:p>
          <a:p>
            <a:pPr>
              <a:buNone/>
            </a:pPr>
            <a:r>
              <a:rPr lang="en-US" b="1" dirty="0" smtClean="0"/>
              <a:t> </a:t>
            </a:r>
          </a:p>
          <a:p>
            <a:r>
              <a:rPr lang="en-US" b="1" dirty="0" smtClean="0"/>
              <a:t>Other data bases have not been able to tell us why; maybe our method will help direct our educational efforts, and public awareness initiatives</a:t>
            </a:r>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85800"/>
          </a:xfrm>
        </p:spPr>
        <p:txBody>
          <a:bodyPr>
            <a:normAutofit fontScale="90000"/>
          </a:bodyPr>
          <a:lstStyle/>
          <a:p>
            <a:r>
              <a:rPr lang="en-US" b="1" dirty="0" smtClean="0"/>
              <a:t>More Conclusions</a:t>
            </a:r>
            <a:endParaRPr lang="en-US" b="1" dirty="0"/>
          </a:p>
        </p:txBody>
      </p:sp>
      <p:sp>
        <p:nvSpPr>
          <p:cNvPr id="3" name="Content Placeholder 2"/>
          <p:cNvSpPr>
            <a:spLocks noGrp="1"/>
          </p:cNvSpPr>
          <p:nvPr>
            <p:ph idx="1"/>
          </p:nvPr>
        </p:nvSpPr>
        <p:spPr>
          <a:xfrm>
            <a:off x="457200" y="2438400"/>
            <a:ext cx="8229600" cy="4038600"/>
          </a:xfrm>
        </p:spPr>
        <p:txBody>
          <a:bodyPr>
            <a:normAutofit lnSpcReduction="10000"/>
          </a:bodyPr>
          <a:lstStyle/>
          <a:p>
            <a:r>
              <a:rPr lang="en-US" sz="2800" b="1" dirty="0" smtClean="0"/>
              <a:t>VSC’s reach less than 1% of the total registered boats</a:t>
            </a:r>
          </a:p>
          <a:p>
            <a:r>
              <a:rPr lang="en-US" sz="2800" b="1" dirty="0" smtClean="0"/>
              <a:t>Many of the VSC failures revealed discrepancies with: </a:t>
            </a:r>
          </a:p>
          <a:p>
            <a:pPr>
              <a:buNone/>
            </a:pPr>
            <a:r>
              <a:rPr lang="en-US" sz="2800" b="1" dirty="0" smtClean="0"/>
              <a:t>	Overall Condition		Display of Numbers</a:t>
            </a:r>
          </a:p>
          <a:p>
            <a:pPr>
              <a:buNone/>
            </a:pPr>
            <a:r>
              <a:rPr lang="en-US" sz="2800" b="1" dirty="0" smtClean="0"/>
              <a:t>	Registration			Pollution Placard</a:t>
            </a:r>
          </a:p>
          <a:p>
            <a:pPr algn="ctr">
              <a:buNone/>
            </a:pPr>
            <a:r>
              <a:rPr lang="en-US" sz="2800" b="1" dirty="0" smtClean="0"/>
              <a:t>Not associated with CAUSES of accidents</a:t>
            </a:r>
          </a:p>
          <a:p>
            <a:r>
              <a:rPr lang="en-US" sz="2800" b="1" dirty="0" smtClean="0"/>
              <a:t>Numbers and Trends did not vary much from the report given in early 2013 compared to 2014</a:t>
            </a:r>
            <a:endParaRPr lang="en-US" sz="2800"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5410200"/>
          </a:xfrm>
        </p:spPr>
        <p:txBody>
          <a:bodyPr/>
          <a:lstStyle/>
          <a:p>
            <a:pPr>
              <a:buNone/>
            </a:pPr>
            <a:r>
              <a:rPr lang="en-US" b="1" dirty="0" smtClean="0"/>
              <a:t>VSC – BOTTOM LINE</a:t>
            </a:r>
          </a:p>
          <a:p>
            <a:pPr>
              <a:buNone/>
            </a:pPr>
            <a:r>
              <a:rPr lang="en-US" b="1" dirty="0" smtClean="0"/>
              <a:t>	Reinforce education messages on:</a:t>
            </a:r>
          </a:p>
          <a:p>
            <a:pPr>
              <a:buNone/>
            </a:pPr>
            <a:r>
              <a:rPr lang="en-US" b="1" dirty="0" smtClean="0"/>
              <a:t>		Navigation Lights</a:t>
            </a:r>
          </a:p>
          <a:p>
            <a:pPr>
              <a:buNone/>
            </a:pPr>
            <a:r>
              <a:rPr lang="en-US" b="1" dirty="0" smtClean="0"/>
              <a:t>			VDS (let’s train examiners what’s ok)</a:t>
            </a:r>
          </a:p>
          <a:p>
            <a:pPr>
              <a:buNone/>
            </a:pPr>
            <a:r>
              <a:rPr lang="en-US" b="1" dirty="0" smtClean="0"/>
              <a:t>				Fire Extinguisher</a:t>
            </a:r>
          </a:p>
          <a:p>
            <a:pPr>
              <a:buNone/>
            </a:pPr>
            <a:r>
              <a:rPr lang="en-US" b="1" dirty="0" smtClean="0"/>
              <a:t>It appears we’re OK with life jackets and sound devices</a:t>
            </a:r>
          </a:p>
          <a:p>
            <a:pPr>
              <a:buNone/>
            </a:pPr>
            <a:r>
              <a:rPr lang="en-US" b="1" i="1" dirty="0" smtClean="0"/>
              <a:t>Is there a correlation with accidents </a:t>
            </a:r>
            <a:r>
              <a:rPr lang="en-US" sz="7200" b="1" i="1" dirty="0" smtClean="0"/>
              <a:t>?</a:t>
            </a:r>
          </a:p>
          <a:p>
            <a:pPr>
              <a:buNone/>
            </a:pPr>
            <a:endParaRPr lang="en-US" b="1" dirty="0" smtClean="0"/>
          </a:p>
          <a:p>
            <a:pPr>
              <a:buNone/>
            </a:pPr>
            <a:endParaRPr lang="en-US"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600199"/>
          </a:xfrm>
        </p:spPr>
        <p:txBody>
          <a:bodyPr>
            <a:normAutofit fontScale="90000"/>
          </a:bodyPr>
          <a:lstStyle/>
          <a:p>
            <a:r>
              <a:rPr lang="en-US" sz="1600" b="1" dirty="0"/>
              <a:t/>
            </a:r>
            <a:br>
              <a:rPr lang="en-US" sz="1600" b="1" dirty="0"/>
            </a:br>
            <a:r>
              <a:rPr lang="en-US" sz="2400" b="1" dirty="0"/>
              <a:t> STRATEGIC PLAN </a:t>
            </a:r>
            <a:br>
              <a:rPr lang="en-US" sz="2400" b="1" dirty="0"/>
            </a:br>
            <a:r>
              <a:rPr lang="en-US" sz="2400" b="1" dirty="0"/>
              <a:t>of the </a:t>
            </a:r>
            <a:br>
              <a:rPr lang="en-US" sz="2400" b="1" dirty="0"/>
            </a:br>
            <a:r>
              <a:rPr lang="en-US" sz="2400" b="1" dirty="0"/>
              <a:t>National Recreational Boating Safety Program </a:t>
            </a:r>
            <a:br>
              <a:rPr lang="en-US" sz="2400" b="1" dirty="0"/>
            </a:br>
            <a:r>
              <a:rPr lang="en-US" sz="2400" b="1" dirty="0"/>
              <a:t>2012-2016 </a:t>
            </a:r>
          </a:p>
        </p:txBody>
      </p:sp>
      <p:sp>
        <p:nvSpPr>
          <p:cNvPr id="3" name="Subtitle 2"/>
          <p:cNvSpPr>
            <a:spLocks noGrp="1"/>
          </p:cNvSpPr>
          <p:nvPr>
            <p:ph type="subTitle" idx="1"/>
          </p:nvPr>
        </p:nvSpPr>
        <p:spPr>
          <a:xfrm>
            <a:off x="1371600" y="2971800"/>
            <a:ext cx="6400800" cy="2667000"/>
          </a:xfrm>
        </p:spPr>
        <p:txBody>
          <a:bodyPr>
            <a:normAutofit/>
          </a:bodyPr>
          <a:lstStyle/>
          <a:p>
            <a:r>
              <a:rPr lang="en-US" sz="2000" b="1" dirty="0">
                <a:solidFill>
                  <a:schemeClr val="tx1"/>
                </a:solidFill>
              </a:rPr>
              <a:t>Objective 8: Operator Compliance – USCG Required Safety Equipment </a:t>
            </a:r>
          </a:p>
          <a:p>
            <a:r>
              <a:rPr lang="en-US" sz="2000" b="1" dirty="0">
                <a:solidFill>
                  <a:schemeClr val="tx1"/>
                </a:solidFill>
              </a:rPr>
              <a:t>Increase compliance levels for specific required safety equipment on </a:t>
            </a:r>
            <a:r>
              <a:rPr lang="en-US" sz="2000" b="1" dirty="0" smtClean="0">
                <a:solidFill>
                  <a:schemeClr val="tx1"/>
                </a:solidFill>
              </a:rPr>
              <a:t>recreational </a:t>
            </a:r>
            <a:r>
              <a:rPr lang="en-US" sz="2000" b="1" dirty="0">
                <a:solidFill>
                  <a:schemeClr val="tx1"/>
                </a:solidFill>
              </a:rPr>
              <a:t>boats. </a:t>
            </a:r>
            <a:endParaRPr lang="en-US" sz="2000" b="1" dirty="0" smtClean="0">
              <a:solidFill>
                <a:schemeClr val="tx1"/>
              </a:solidFill>
            </a:endParaRPr>
          </a:p>
          <a:p>
            <a:endParaRPr lang="en-US" sz="2000" dirty="0">
              <a:solidFill>
                <a:schemeClr val="tx1"/>
              </a:solidFill>
            </a:endParaRPr>
          </a:p>
          <a:p>
            <a:r>
              <a:rPr lang="en-US" sz="2000" b="1" dirty="0">
                <a:solidFill>
                  <a:schemeClr val="tx1"/>
                </a:solidFill>
              </a:rPr>
              <a:t>Strategy 8.1 – Evaluate Incidents of Non-Compliance with specific USCG Required Safety Equipment </a:t>
            </a:r>
            <a:endParaRPr lang="en-US" sz="2000" dirty="0">
              <a:solidFill>
                <a:schemeClr val="tx1"/>
              </a:solidFill>
            </a:endParaRPr>
          </a:p>
          <a:p>
            <a:endParaRPr lang="en-US" sz="2000" dirty="0"/>
          </a:p>
        </p:txBody>
      </p:sp>
      <p:pic>
        <p:nvPicPr>
          <p:cNvPr id="1026"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396" y="0"/>
            <a:ext cx="1824604" cy="2352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838200"/>
          </a:xfrm>
        </p:spPr>
        <p:txBody>
          <a:bodyPr>
            <a:normAutofit fontScale="90000"/>
          </a:bodyPr>
          <a:lstStyle/>
          <a:p>
            <a:r>
              <a:rPr lang="en-US" sz="3600" b="1" dirty="0" smtClean="0"/>
              <a:t>Check Us Out</a:t>
            </a:r>
            <a:br>
              <a:rPr lang="en-US" sz="3600" b="1" dirty="0" smtClean="0"/>
            </a:br>
            <a:r>
              <a:rPr lang="en-US" sz="3600" b="1" dirty="0" smtClean="0">
                <a:solidFill>
                  <a:srgbClr val="00B0F0"/>
                </a:solidFill>
              </a:rPr>
              <a:t>http://www.usbi.org/</a:t>
            </a:r>
            <a:br>
              <a:rPr lang="en-US" sz="3600" b="1" dirty="0" smtClean="0">
                <a:solidFill>
                  <a:srgbClr val="00B0F0"/>
                </a:solidFill>
              </a:rPr>
            </a:br>
            <a:endParaRPr lang="en-US" sz="3600" b="1" dirty="0">
              <a:solidFill>
                <a:srgbClr val="00B0F0"/>
              </a:solidFill>
            </a:endParaRPr>
          </a:p>
        </p:txBody>
      </p:sp>
      <p:sp>
        <p:nvSpPr>
          <p:cNvPr id="3" name="Content Placeholder 2"/>
          <p:cNvSpPr>
            <a:spLocks noGrp="1"/>
          </p:cNvSpPr>
          <p:nvPr>
            <p:ph idx="1"/>
          </p:nvPr>
        </p:nvSpPr>
        <p:spPr>
          <a:xfrm>
            <a:off x="457200" y="2514600"/>
            <a:ext cx="8229600" cy="3611563"/>
          </a:xfrm>
        </p:spPr>
        <p:txBody>
          <a:bodyPr>
            <a:normAutofit/>
          </a:bodyPr>
          <a:lstStyle/>
          <a:p>
            <a:pPr>
              <a:buNone/>
            </a:pPr>
            <a:r>
              <a:rPr lang="en-US" b="1" dirty="0" smtClean="0"/>
              <a:t>We are glad to be partners with</a:t>
            </a:r>
          </a:p>
          <a:p>
            <a:pPr>
              <a:buNone/>
            </a:pPr>
            <a:r>
              <a:rPr lang="en-US" b="1" dirty="0" smtClean="0"/>
              <a:t>	NASBLA</a:t>
            </a:r>
          </a:p>
          <a:p>
            <a:pPr>
              <a:buNone/>
            </a:pPr>
            <a:r>
              <a:rPr lang="en-US" b="1" dirty="0" smtClean="0"/>
              <a:t>			NSBC</a:t>
            </a:r>
          </a:p>
          <a:p>
            <a:pPr>
              <a:buNone/>
            </a:pPr>
            <a:r>
              <a:rPr lang="en-US" b="1" dirty="0" smtClean="0"/>
              <a:t>				NWSC</a:t>
            </a:r>
          </a:p>
          <a:p>
            <a:pPr>
              <a:buNone/>
            </a:pPr>
            <a:r>
              <a:rPr lang="en-US" b="1" dirty="0" smtClean="0"/>
              <a:t>If you have any questions, please contact us</a:t>
            </a:r>
          </a:p>
          <a:p>
            <a:pPr algn="ctr">
              <a:buNone/>
            </a:pPr>
            <a:r>
              <a:rPr lang="en-US" b="1" dirty="0" smtClean="0"/>
              <a:t>			</a:t>
            </a:r>
            <a:r>
              <a:rPr lang="en-US" b="1" dirty="0" smtClean="0">
                <a:solidFill>
                  <a:srgbClr val="00B0F0"/>
                </a:solidFill>
              </a:rPr>
              <a:t>wsgriz@aol.com</a:t>
            </a:r>
            <a:endParaRPr lang="en-US" b="1" dirty="0">
              <a:solidFill>
                <a:srgbClr val="00B0F0"/>
              </a:solidFill>
            </a:endParaRPr>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3CB237-7ACD-41D0-980A-56C26775C70F}" type="slidenum">
              <a:rPr lang="en-US" smtClean="0"/>
              <a:pPr/>
              <a:t>31</a:t>
            </a:fld>
            <a:endParaRPr lang="en-US" dirty="0"/>
          </a:p>
        </p:txBody>
      </p:sp>
      <p:sp>
        <p:nvSpPr>
          <p:cNvPr id="3" name="Rectangle 2"/>
          <p:cNvSpPr/>
          <p:nvPr/>
        </p:nvSpPr>
        <p:spPr>
          <a:xfrm>
            <a:off x="0" y="4495800"/>
            <a:ext cx="9144000" cy="1752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4" name="Title 1"/>
          <p:cNvSpPr txBox="1">
            <a:spLocks/>
          </p:cNvSpPr>
          <p:nvPr/>
        </p:nvSpPr>
        <p:spPr>
          <a:xfrm>
            <a:off x="304800" y="2843829"/>
            <a:ext cx="440367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ahoma" pitchFamily="34" charset="0"/>
                <a:ea typeface="Tahoma" pitchFamily="34" charset="0"/>
                <a:cs typeface="Tahoma" pitchFamily="34" charset="0"/>
              </a:rPr>
              <a:t>Q &amp; A time</a:t>
            </a:r>
            <a:endParaRPr lang="en-US" sz="4000" dirty="0">
              <a:latin typeface="Tahoma" pitchFamily="34" charset="0"/>
              <a:ea typeface="Tahoma" pitchFamily="34" charset="0"/>
              <a:cs typeface="Tahoma" pitchFamily="34" charset="0"/>
            </a:endParaRPr>
          </a:p>
        </p:txBody>
      </p:sp>
      <p:grpSp>
        <p:nvGrpSpPr>
          <p:cNvPr id="5" name="Group 4"/>
          <p:cNvGrpSpPr/>
          <p:nvPr/>
        </p:nvGrpSpPr>
        <p:grpSpPr>
          <a:xfrm>
            <a:off x="4343400" y="838200"/>
            <a:ext cx="3276600" cy="4800600"/>
            <a:chOff x="4343400" y="838200"/>
            <a:chExt cx="3276600" cy="4800600"/>
          </a:xfrm>
          <a:noFill/>
        </p:grpSpPr>
        <p:sp>
          <p:nvSpPr>
            <p:cNvPr id="6" name="Rectangle 5"/>
            <p:cNvSpPr/>
            <p:nvPr/>
          </p:nvSpPr>
          <p:spPr>
            <a:xfrm>
              <a:off x="4343400" y="1143000"/>
              <a:ext cx="3276600" cy="4495800"/>
            </a:xfrm>
            <a:prstGeom prst="rect">
              <a:avLst/>
            </a:prstGeom>
            <a:grpFill/>
            <a:ln>
              <a:solidFill>
                <a:schemeClr val="bg1">
                  <a:lumMod val="50000"/>
                </a:schemeClr>
              </a:solidFill>
            </a:ln>
            <a:effectLst>
              <a:outerShdw blurRad="76200" dir="18900000" sy="23000" kx="-1200000" algn="bl" rotWithShape="0">
                <a:prstClr val="black">
                  <a:alpha val="20000"/>
                </a:prstClr>
              </a:outerShdw>
            </a:effectLst>
            <a:scene3d>
              <a:camera prst="perspectiveHeroicExtremeLeftFacing"/>
              <a:lightRig rig="threePt" dir="t"/>
            </a:scene3d>
            <a:sp3d extrusionH="317500" prstMaterial="dkEdge">
              <a:bevelT w="139700" prst="cross"/>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60000"/>
                      <a:lumOff val="40000"/>
                    </a:schemeClr>
                  </a:solidFill>
                </a:ln>
                <a:solidFill>
                  <a:schemeClr val="tx2">
                    <a:lumMod val="40000"/>
                    <a:lumOff val="60000"/>
                  </a:schemeClr>
                </a:solidFill>
                <a:latin typeface="Calibri" pitchFamily="34" charset="0"/>
              </a:endParaRPr>
            </a:p>
          </p:txBody>
        </p:sp>
        <p:sp>
          <p:nvSpPr>
            <p:cNvPr id="7" name="TextBox 6"/>
            <p:cNvSpPr txBox="1"/>
            <p:nvPr/>
          </p:nvSpPr>
          <p:spPr>
            <a:xfrm>
              <a:off x="5029200" y="838200"/>
              <a:ext cx="2087431" cy="4708981"/>
            </a:xfrm>
            <a:prstGeom prst="rect">
              <a:avLst/>
            </a:prstGeom>
            <a:grpFill/>
          </p:spPr>
          <p:txBody>
            <a:bodyPr wrap="none" rtlCol="0">
              <a:spAutoFit/>
              <a:scene3d>
                <a:camera prst="perspectiveHeroicExtremeLeftFacing"/>
                <a:lightRig rig="threePt" dir="t"/>
              </a:scene3d>
              <a:sp3d extrusionH="171450">
                <a:bevelT w="38100" h="38100" prst="relaxedInset"/>
                <a:extrusionClr>
                  <a:schemeClr val="bg1"/>
                </a:extrusionClr>
              </a:sp3d>
            </a:bodyPr>
            <a:lstStyle/>
            <a:p>
              <a:r>
                <a:rPr lang="en-US" sz="30000" b="1" dirty="0" smtClean="0">
                  <a:ln w="17780" cmpd="sng">
                    <a:solidFill>
                      <a:schemeClr val="tx2">
                        <a:lumMod val="60000"/>
                        <a:lumOff val="40000"/>
                      </a:schemeClr>
                    </a:solidFill>
                    <a:prstDash val="solid"/>
                    <a:miter lim="800000"/>
                  </a:ln>
                  <a:solidFill>
                    <a:schemeClr val="tx2">
                      <a:lumMod val="40000"/>
                      <a:lumOff val="60000"/>
                    </a:schemeClr>
                  </a:solidFill>
                  <a:effectLst>
                    <a:outerShdw blurRad="50800" algn="tl" rotWithShape="0">
                      <a:srgbClr val="000000"/>
                    </a:outerShdw>
                  </a:effectLst>
                  <a:latin typeface="Franklin Gothic Medium Cond" pitchFamily="34" charset="0"/>
                </a:rPr>
                <a:t>?</a:t>
              </a:r>
              <a:endParaRPr lang="en-US" sz="30000" b="1" dirty="0">
                <a:ln w="17780" cmpd="sng">
                  <a:solidFill>
                    <a:schemeClr val="tx2">
                      <a:lumMod val="60000"/>
                      <a:lumOff val="40000"/>
                    </a:schemeClr>
                  </a:solidFill>
                  <a:prstDash val="solid"/>
                  <a:miter lim="800000"/>
                </a:ln>
                <a:solidFill>
                  <a:schemeClr val="tx2">
                    <a:lumMod val="40000"/>
                    <a:lumOff val="60000"/>
                  </a:schemeClr>
                </a:solidFill>
                <a:effectLst>
                  <a:outerShdw blurRad="50800" algn="tl" rotWithShape="0">
                    <a:srgbClr val="000000"/>
                  </a:outerShdw>
                </a:effectLst>
                <a:latin typeface="Franklin Gothic Medium Cond" pitchFamily="34" charset="0"/>
              </a:endParaRPr>
            </a:p>
          </p:txBody>
        </p:sp>
      </p:grpSp>
      <p:pic>
        <p:nvPicPr>
          <p:cNvPr id="8" name="Picture 7" descr="11971481161027304197kotik_clock.svg.hi.png"/>
          <p:cNvPicPr>
            <a:picLocks noChangeAspect="1"/>
          </p:cNvPicPr>
          <p:nvPr/>
        </p:nvPicPr>
        <p:blipFill>
          <a:blip r:embed="rId2" cstate="email">
            <a:duotone>
              <a:prstClr val="black"/>
              <a:schemeClr val="accent1">
                <a:tint val="45000"/>
                <a:satMod val="400000"/>
              </a:schemeClr>
            </a:duotone>
          </a:blip>
          <a:stretch>
            <a:fillRect/>
          </a:stretch>
        </p:blipFill>
        <p:spPr>
          <a:xfrm>
            <a:off x="304800" y="228600"/>
            <a:ext cx="2438400" cy="2438400"/>
          </a:xfrm>
          <a:prstGeom prst="rect">
            <a:avLst/>
          </a:prstGeom>
        </p:spPr>
      </p:pic>
    </p:spTree>
    <p:extLst>
      <p:ext uri="{BB962C8B-B14F-4D97-AF65-F5344CB8AC3E}">
        <p14:creationId xmlns:p14="http://schemas.microsoft.com/office/powerpoint/2010/main" val="44484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noAutofit/>
          </a:bodyPr>
          <a:lstStyle/>
          <a:p>
            <a:pPr algn="l"/>
            <a:r>
              <a:rPr lang="en-US" sz="3200" dirty="0" smtClean="0"/>
              <a:t>   </a:t>
            </a:r>
            <a:r>
              <a:rPr lang="en-US" sz="3200" b="1" dirty="0" smtClean="0"/>
              <a:t>NASBLA - ERAC</a:t>
            </a:r>
            <a:r>
              <a:rPr lang="en-US" sz="3200" b="1" i="1" dirty="0" smtClean="0"/>
              <a:t/>
            </a:r>
            <a:br>
              <a:rPr lang="en-US" sz="3200" b="1" i="1" dirty="0" smtClean="0"/>
            </a:br>
            <a:r>
              <a:rPr lang="en-US" sz="3200" b="1" i="1" dirty="0"/>
              <a:t> </a:t>
            </a:r>
            <a:r>
              <a:rPr lang="en-US" sz="3200" b="1" i="1" dirty="0" smtClean="0"/>
              <a:t>  </a:t>
            </a:r>
            <a:r>
              <a:rPr lang="en-US" sz="3200" b="1" dirty="0" smtClean="0"/>
              <a:t>Engineering</a:t>
            </a:r>
            <a:r>
              <a:rPr lang="en-US" sz="3200" b="1" dirty="0"/>
              <a:t>, Reporting &amp; </a:t>
            </a:r>
            <a:r>
              <a:rPr lang="en-US" sz="3200" b="1" dirty="0" smtClean="0"/>
              <a:t>Analysis Comm.         </a:t>
            </a:r>
            <a:endParaRPr lang="en-US" sz="3200" b="1" dirty="0"/>
          </a:p>
        </p:txBody>
      </p:sp>
      <p:sp>
        <p:nvSpPr>
          <p:cNvPr id="3" name="Content Placeholder 2"/>
          <p:cNvSpPr>
            <a:spLocks noGrp="1"/>
          </p:cNvSpPr>
          <p:nvPr>
            <p:ph idx="1"/>
          </p:nvPr>
        </p:nvSpPr>
        <p:spPr>
          <a:xfrm>
            <a:off x="457200" y="2209800"/>
            <a:ext cx="8229600" cy="4495800"/>
          </a:xfrm>
        </p:spPr>
        <p:txBody>
          <a:bodyPr>
            <a:normAutofit fontScale="85000" lnSpcReduction="20000"/>
          </a:bodyPr>
          <a:lstStyle/>
          <a:p>
            <a:pPr>
              <a:buNone/>
            </a:pPr>
            <a:r>
              <a:rPr lang="en-US" sz="3000" b="1" dirty="0" smtClean="0"/>
              <a:t>Charge C-3: Continue to review the data from USBI (and affiliated organizations’) efforts to capture the reasons why vessels fail a Vessel Safety Check (VSC), and the VSC program analyses conducted to date by the USBI project partners.  Assess the significance of the data and analyses and determine whether there are any potential applications of – and implications for – the data findings beyond the original intent.</a:t>
            </a:r>
          </a:p>
          <a:p>
            <a:pPr>
              <a:buNone/>
            </a:pPr>
            <a:endParaRPr lang="en-US" sz="3900" b="1" dirty="0"/>
          </a:p>
          <a:p>
            <a:pPr>
              <a:buNone/>
            </a:pPr>
            <a:r>
              <a:rPr lang="en-US" sz="2800" b="1" dirty="0" smtClean="0"/>
              <a:t> </a:t>
            </a:r>
            <a:r>
              <a:rPr lang="en-US" sz="2200" b="1" i="1" dirty="0"/>
              <a:t>[National RBS Plan Performance Goal for reducing casualties; RBS Obj. 8, Operator Compliance-Required Safety Equipment; NASBLA’s strategic goal of conducting research for evaluating RBS program efforts and informing decision makers.]</a:t>
            </a:r>
            <a:endParaRPr lang="en-US" sz="2200"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4</a:t>
            </a:fld>
            <a:endParaRPr lang="en-US" dirty="0"/>
          </a:p>
        </p:txBody>
      </p:sp>
      <p:pic>
        <p:nvPicPr>
          <p:cNvPr id="1026" name="Picture 2" descr="http://nasbla.org/images/Logos/NASBLA_LogoOnly_col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1336"/>
            <a:ext cx="2895600" cy="1274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919D09C-83C7-48C9-A3D5-0C443849592F}" type="slidenum">
              <a:rPr lang="en-US" smtClean="0"/>
              <a:pPr>
                <a:defRPr/>
              </a:pPr>
              <a:t>5</a:t>
            </a:fld>
            <a:endParaRPr lang="en-US" dirty="0"/>
          </a:p>
        </p:txBody>
      </p:sp>
      <p:pic>
        <p:nvPicPr>
          <p:cNvPr id="1026" name="Picture 2" descr="C:\Users\William Griswold\Documents\Scan0002.jpg"/>
          <p:cNvPicPr>
            <a:picLocks noChangeAspect="1" noChangeArrowheads="1"/>
          </p:cNvPicPr>
          <p:nvPr/>
        </p:nvPicPr>
        <p:blipFill>
          <a:blip r:embed="rId2" cstate="print"/>
          <a:srcRect/>
          <a:stretch>
            <a:fillRect/>
          </a:stretch>
        </p:blipFill>
        <p:spPr bwMode="auto">
          <a:xfrm>
            <a:off x="6096000" y="4419600"/>
            <a:ext cx="5562599" cy="6858000"/>
          </a:xfrm>
          <a:prstGeom prst="rect">
            <a:avLst/>
          </a:prstGeom>
          <a:noFill/>
        </p:spPr>
      </p:pic>
      <p:pic>
        <p:nvPicPr>
          <p:cNvPr id="4" name="Picture 2" descr="usbilogo"/>
          <p:cNvPicPr>
            <a:picLocks noChangeAspect="1" noChangeArrowheads="1"/>
          </p:cNvPicPr>
          <p:nvPr/>
        </p:nvPicPr>
        <p:blipFill>
          <a:blip r:embed="rId3"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6" name="Rectangle 5"/>
          <p:cNvSpPr/>
          <p:nvPr/>
        </p:nvSpPr>
        <p:spPr>
          <a:xfrm>
            <a:off x="457200" y="1447800"/>
            <a:ext cx="4172553" cy="1754326"/>
          </a:xfrm>
          <a:prstGeom prst="rect">
            <a:avLst/>
          </a:prstGeom>
        </p:spPr>
        <p:txBody>
          <a:bodyPr wrap="square">
            <a:spAutoFit/>
          </a:bodyPr>
          <a:lstStyle/>
          <a:p>
            <a:r>
              <a:rPr lang="en-US" sz="3600" b="1" dirty="0" smtClean="0"/>
              <a:t>Purpose of the VSC Data Collection Project</a:t>
            </a:r>
            <a:endParaRPr lang="en-US" sz="3600" b="1" dirty="0"/>
          </a:p>
        </p:txBody>
      </p:sp>
      <p:sp>
        <p:nvSpPr>
          <p:cNvPr id="7" name="Rectangle 6"/>
          <p:cNvSpPr/>
          <p:nvPr/>
        </p:nvSpPr>
        <p:spPr>
          <a:xfrm>
            <a:off x="2332893" y="3244334"/>
            <a:ext cx="4478214" cy="1754326"/>
          </a:xfrm>
          <a:prstGeom prst="rect">
            <a:avLst/>
          </a:prstGeom>
        </p:spPr>
        <p:txBody>
          <a:bodyPr wrap="square">
            <a:spAutoFit/>
          </a:bodyPr>
          <a:lstStyle/>
          <a:p>
            <a:pPr>
              <a:defRPr/>
            </a:pPr>
            <a:r>
              <a:rPr lang="en-US" sz="3600" b="1" dirty="0" smtClean="0"/>
              <a:t>Make better use of data from the VSC 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eaLnBrk="0" hangingPunct="0"/>
            <a:r>
              <a:rPr lang="en-US" sz="4000" b="1" dirty="0" smtClean="0">
                <a:solidFill>
                  <a:srgbClr val="00FFFF"/>
                </a:solidFill>
              </a:rPr>
              <a:t/>
            </a:r>
            <a:br>
              <a:rPr lang="en-US" sz="4000" b="1" dirty="0" smtClean="0">
                <a:solidFill>
                  <a:srgbClr val="00FFFF"/>
                </a:solidFill>
              </a:rPr>
            </a:br>
            <a:r>
              <a:rPr lang="en-US" sz="4000" b="1" dirty="0">
                <a:solidFill>
                  <a:srgbClr val="00FFFF"/>
                </a:solidFill>
              </a:rPr>
              <a:t/>
            </a:r>
            <a:br>
              <a:rPr lang="en-US" sz="4000" b="1" dirty="0">
                <a:solidFill>
                  <a:srgbClr val="00FFFF"/>
                </a:solidFill>
              </a:rPr>
            </a:br>
            <a:r>
              <a:rPr lang="en-US" sz="4000" b="1" dirty="0" smtClean="0">
                <a:solidFill>
                  <a:srgbClr val="00FFFF"/>
                </a:solidFill>
              </a:rPr>
              <a:t/>
            </a:r>
            <a:br>
              <a:rPr lang="en-US" sz="4000" b="1" dirty="0" smtClean="0">
                <a:solidFill>
                  <a:srgbClr val="00FFFF"/>
                </a:solidFill>
              </a:rPr>
            </a:br>
            <a:r>
              <a:rPr lang="en-US" sz="4000" b="1" dirty="0" smtClean="0">
                <a:solidFill>
                  <a:srgbClr val="00FFFF"/>
                </a:solidFill>
              </a:rPr>
              <a:t/>
            </a:r>
            <a:br>
              <a:rPr lang="en-US" sz="4000" b="1" dirty="0" smtClean="0">
                <a:solidFill>
                  <a:srgbClr val="00FFFF"/>
                </a:solidFill>
              </a:rPr>
            </a:br>
            <a:r>
              <a:rPr lang="en-US" sz="4000" b="1" dirty="0">
                <a:solidFill>
                  <a:srgbClr val="00FFFF"/>
                </a:solidFill>
              </a:rPr>
              <a:t/>
            </a:r>
            <a:br>
              <a:rPr lang="en-US" sz="4000" b="1" dirty="0">
                <a:solidFill>
                  <a:srgbClr val="00FFFF"/>
                </a:solidFill>
              </a:rPr>
            </a:br>
            <a:r>
              <a:rPr lang="en-US" sz="4000" b="1" dirty="0" smtClean="0"/>
              <a:t>USBI – United Safe Boating Institute</a:t>
            </a:r>
            <a:br>
              <a:rPr lang="en-US" sz="4000" b="1" dirty="0" smtClean="0"/>
            </a:br>
            <a:r>
              <a:rPr lang="en-US" sz="4000" b="1" dirty="0">
                <a:solidFill>
                  <a:srgbClr val="00FFFF"/>
                </a:solidFill>
              </a:rPr>
              <a:t/>
            </a:r>
            <a:br>
              <a:rPr lang="en-US" sz="4000" b="1" dirty="0">
                <a:solidFill>
                  <a:srgbClr val="00FFFF"/>
                </a:solidFill>
              </a:rPr>
            </a:br>
            <a:endParaRPr lang="en-US" sz="4000" b="1" dirty="0"/>
          </a:p>
        </p:txBody>
      </p:sp>
      <p:sp>
        <p:nvSpPr>
          <p:cNvPr id="3" name="Content Placeholder 2"/>
          <p:cNvSpPr>
            <a:spLocks noGrp="1"/>
          </p:cNvSpPr>
          <p:nvPr>
            <p:ph idx="1"/>
          </p:nvPr>
        </p:nvSpPr>
        <p:spPr>
          <a:xfrm>
            <a:off x="457200" y="2667000"/>
            <a:ext cx="8229600" cy="3459163"/>
          </a:xfrm>
        </p:spPr>
        <p:txBody>
          <a:bodyPr/>
          <a:lstStyle/>
          <a:p>
            <a:pPr>
              <a:defRPr/>
            </a:pPr>
            <a:r>
              <a:rPr lang="en-US" sz="2800" b="1" dirty="0"/>
              <a:t>Undertook project, funded by CG grant &amp; Involving two parent organizations</a:t>
            </a:r>
            <a:r>
              <a:rPr lang="en-US" sz="2800" b="1" dirty="0" smtClean="0"/>
              <a:t>:</a:t>
            </a:r>
          </a:p>
          <a:p>
            <a:pPr>
              <a:defRPr/>
            </a:pPr>
            <a:endParaRPr lang="en-US" b="1" dirty="0" smtClean="0"/>
          </a:p>
          <a:p>
            <a:pPr lvl="1">
              <a:defRPr/>
            </a:pPr>
            <a:r>
              <a:rPr lang="en-US" b="1" dirty="0" smtClean="0"/>
              <a:t>USCG </a:t>
            </a:r>
            <a:r>
              <a:rPr lang="en-US" b="1" dirty="0"/>
              <a:t>Auxiliary</a:t>
            </a:r>
          </a:p>
          <a:p>
            <a:pPr lvl="1">
              <a:defRPr/>
            </a:pPr>
            <a:r>
              <a:rPr lang="en-US" b="1" dirty="0"/>
              <a:t>United States Power </a:t>
            </a:r>
            <a:r>
              <a:rPr lang="en-US" b="1" dirty="0" smtClean="0"/>
              <a:t>Squadrons (USPS)</a:t>
            </a:r>
            <a:endParaRPr lang="en-US" b="1" dirty="0"/>
          </a:p>
          <a:p>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990600" y="1524000"/>
            <a:ext cx="7239000" cy="4495800"/>
          </a:xfrm>
        </p:spPr>
        <p:txBody>
          <a:bodyPr>
            <a:normAutofit fontScale="92500" lnSpcReduction="10000"/>
          </a:bodyPr>
          <a:lstStyle/>
          <a:p>
            <a:pPr marL="0" lvl="1" indent="-457200">
              <a:spcBef>
                <a:spcPts val="0"/>
              </a:spcBef>
              <a:buNone/>
              <a:defRPr/>
            </a:pPr>
            <a:r>
              <a:rPr lang="en-US" sz="3200" b="1" dirty="0">
                <a:latin typeface="Tahoma" pitchFamily="34" charset="0"/>
                <a:ea typeface="Tahoma" pitchFamily="34" charset="0"/>
                <a:cs typeface="Tahoma" pitchFamily="34" charset="0"/>
              </a:rPr>
              <a:t>Determine Why Vessels Fail </a:t>
            </a:r>
            <a:r>
              <a:rPr lang="en-US" sz="3200" b="1" dirty="0" smtClean="0">
                <a:latin typeface="Tahoma" pitchFamily="34" charset="0"/>
                <a:ea typeface="Tahoma" pitchFamily="34" charset="0"/>
                <a:cs typeface="Tahoma" pitchFamily="34" charset="0"/>
              </a:rPr>
              <a:t>VSCs</a:t>
            </a:r>
          </a:p>
          <a:p>
            <a:pPr marL="0" lvl="1" indent="-457200">
              <a:spcBef>
                <a:spcPts val="0"/>
              </a:spcBef>
              <a:buNone/>
              <a:defRPr/>
            </a:pPr>
            <a:endParaRPr lang="en-US" sz="3200" b="1" dirty="0" smtClean="0">
              <a:latin typeface="Tahoma" pitchFamily="34" charset="0"/>
              <a:ea typeface="Tahoma" pitchFamily="34" charset="0"/>
              <a:cs typeface="Tahoma" pitchFamily="34" charset="0"/>
            </a:endParaRPr>
          </a:p>
          <a:p>
            <a:pPr marL="0" lvl="1" indent="-457200">
              <a:spcBef>
                <a:spcPts val="0"/>
              </a:spcBef>
              <a:buNone/>
              <a:defRPr/>
            </a:pPr>
            <a:r>
              <a:rPr lang="en-US" sz="2400" b="1" dirty="0" smtClean="0">
                <a:latin typeface="Tahoma" pitchFamily="34" charset="0"/>
                <a:ea typeface="Tahoma" pitchFamily="34" charset="0"/>
                <a:cs typeface="Tahoma" pitchFamily="34" charset="0"/>
              </a:rPr>
              <a:t>CG Aux - July 12-Dec. 13   159,118 vessel exams</a:t>
            </a:r>
          </a:p>
          <a:p>
            <a:pPr marL="0" lvl="1" indent="-457200">
              <a:spcBef>
                <a:spcPts val="0"/>
              </a:spcBef>
              <a:buNone/>
              <a:defRPr/>
            </a:pP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		          119,267 passed</a:t>
            </a:r>
          </a:p>
          <a:p>
            <a:pPr marL="0" lvl="1" indent="-457200">
              <a:spcBef>
                <a:spcPts val="0"/>
              </a:spcBef>
              <a:buNone/>
              <a:defRPr/>
            </a:pPr>
            <a:r>
              <a:rPr lang="en-US" sz="24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		          39,851 </a:t>
            </a:r>
            <a:r>
              <a:rPr lang="en-US" sz="2400" b="1" dirty="0" smtClean="0">
                <a:solidFill>
                  <a:srgbClr val="FF0000"/>
                </a:solidFill>
                <a:latin typeface="Tahoma" pitchFamily="34" charset="0"/>
                <a:ea typeface="Tahoma" pitchFamily="34" charset="0"/>
                <a:cs typeface="Tahoma" pitchFamily="34" charset="0"/>
              </a:rPr>
              <a:t>FAILED (25%)</a:t>
            </a:r>
            <a:endParaRPr lang="en-US" sz="3200" b="1" dirty="0">
              <a:latin typeface="Tahoma" pitchFamily="34" charset="0"/>
              <a:ea typeface="Tahoma" pitchFamily="34" charset="0"/>
              <a:cs typeface="Tahoma" pitchFamily="34" charset="0"/>
            </a:endParaRPr>
          </a:p>
          <a:p>
            <a:pPr marL="0" lvl="1" indent="-457200">
              <a:spcBef>
                <a:spcPts val="0"/>
              </a:spcBef>
              <a:buNone/>
              <a:defRPr/>
            </a:pPr>
            <a:endParaRPr lang="en-US" sz="1200" b="1" dirty="0">
              <a:latin typeface="Tahoma" pitchFamily="34" charset="0"/>
              <a:ea typeface="Tahoma" pitchFamily="34" charset="0"/>
              <a:cs typeface="Tahoma" pitchFamily="34" charset="0"/>
            </a:endParaRPr>
          </a:p>
          <a:p>
            <a:pPr marL="0" lvl="1" indent="-457200">
              <a:spcBef>
                <a:spcPts val="0"/>
              </a:spcBef>
              <a:buNone/>
              <a:defRPr/>
            </a:pPr>
            <a:r>
              <a:rPr lang="en-US" sz="3200" b="1" dirty="0">
                <a:latin typeface="Tahoma" pitchFamily="34" charset="0"/>
                <a:ea typeface="Tahoma" pitchFamily="34" charset="0"/>
                <a:cs typeface="Tahoma" pitchFamily="34" charset="0"/>
              </a:rPr>
              <a:t>Compare with Accident </a:t>
            </a:r>
            <a:r>
              <a:rPr lang="en-US" sz="3200" b="1" dirty="0" smtClean="0">
                <a:latin typeface="Tahoma" pitchFamily="34" charset="0"/>
                <a:ea typeface="Tahoma" pitchFamily="34" charset="0"/>
                <a:cs typeface="Tahoma" pitchFamily="34" charset="0"/>
              </a:rPr>
              <a:t>Data</a:t>
            </a:r>
          </a:p>
          <a:p>
            <a:pPr marL="0" lvl="1" indent="-457200">
              <a:spcBef>
                <a:spcPts val="0"/>
              </a:spcBef>
              <a:buNone/>
              <a:defRPr/>
            </a:pPr>
            <a:r>
              <a:rPr lang="en-US" sz="32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Correlations ? Trends? Regional Differences?</a:t>
            </a:r>
            <a:endParaRPr lang="en-US" sz="3200" b="1" dirty="0">
              <a:latin typeface="Tahoma" pitchFamily="34" charset="0"/>
              <a:ea typeface="Tahoma" pitchFamily="34" charset="0"/>
              <a:cs typeface="Tahoma" pitchFamily="34" charset="0"/>
            </a:endParaRPr>
          </a:p>
          <a:p>
            <a:pPr marL="0" lvl="1">
              <a:spcBef>
                <a:spcPts val="0"/>
              </a:spcBef>
              <a:buNone/>
              <a:defRPr/>
            </a:pPr>
            <a:endParaRPr lang="en-US" sz="1000" b="1" dirty="0">
              <a:latin typeface="Tahoma" pitchFamily="34" charset="0"/>
              <a:ea typeface="Tahoma" pitchFamily="34" charset="0"/>
              <a:cs typeface="Tahoma" pitchFamily="34" charset="0"/>
            </a:endParaRPr>
          </a:p>
          <a:p>
            <a:pPr marL="0" lvl="1" indent="-457200">
              <a:spcBef>
                <a:spcPts val="0"/>
              </a:spcBef>
              <a:buNone/>
              <a:defRPr/>
            </a:pPr>
            <a:r>
              <a:rPr lang="en-US" sz="3200" b="1" dirty="0">
                <a:latin typeface="Tahoma" pitchFamily="34" charset="0"/>
                <a:ea typeface="Tahoma" pitchFamily="34" charset="0"/>
                <a:cs typeface="Tahoma" pitchFamily="34" charset="0"/>
              </a:rPr>
              <a:t>Archive for Other Future </a:t>
            </a:r>
            <a:r>
              <a:rPr lang="en-US" sz="3200" b="1" dirty="0" smtClean="0">
                <a:latin typeface="Tahoma" pitchFamily="34" charset="0"/>
                <a:ea typeface="Tahoma" pitchFamily="34" charset="0"/>
                <a:cs typeface="Tahoma" pitchFamily="34" charset="0"/>
              </a:rPr>
              <a:t>Uses</a:t>
            </a:r>
          </a:p>
          <a:p>
            <a:pPr marL="0" lvl="1" indent="-457200">
              <a:spcBef>
                <a:spcPts val="0"/>
              </a:spcBef>
              <a:buNone/>
              <a:defRPr/>
            </a:pPr>
            <a:r>
              <a:rPr lang="en-US" sz="3200" b="1" dirty="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Incorporate in future data collection systems</a:t>
            </a:r>
            <a:endParaRPr lang="en-US" sz="3200" b="1" dirty="0">
              <a:latin typeface="Tahoma" pitchFamily="34" charset="0"/>
              <a:ea typeface="Tahoma" pitchFamily="34" charset="0"/>
              <a:cs typeface="Tahoma" pitchFamily="34" charset="0"/>
            </a:endParaRPr>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2" name="Slide Number Placeholder 1"/>
          <p:cNvSpPr>
            <a:spLocks noGrp="1"/>
          </p:cNvSpPr>
          <p:nvPr>
            <p:ph type="sldNum" sz="quarter" idx="12"/>
          </p:nvPr>
        </p:nvSpPr>
        <p:spPr/>
        <p:txBody>
          <a:bodyPr/>
          <a:lstStyle/>
          <a:p>
            <a:fld id="{453CB237-7ACD-41D0-980A-56C26775C70F}"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1">
              <a:buFont typeface="Arial" pitchFamily="34" charset="0"/>
              <a:buChar char="•"/>
              <a:defRPr/>
            </a:pPr>
            <a:r>
              <a:rPr lang="en-US" sz="3200" b="1" dirty="0"/>
              <a:t>AUXDATA is on life support</a:t>
            </a:r>
          </a:p>
          <a:p>
            <a:pPr lvl="2">
              <a:defRPr/>
            </a:pPr>
            <a:r>
              <a:rPr lang="en-US" sz="2600" b="1" dirty="0"/>
              <a:t>No funds to change VSC collection</a:t>
            </a:r>
          </a:p>
          <a:p>
            <a:pPr lvl="2">
              <a:defRPr/>
            </a:pPr>
            <a:r>
              <a:rPr lang="en-US" sz="2600" b="1" dirty="0"/>
              <a:t>Trial run </a:t>
            </a:r>
            <a:r>
              <a:rPr lang="en-US" sz="2600" b="1" dirty="0" smtClean="0"/>
              <a:t>11 </a:t>
            </a:r>
            <a:r>
              <a:rPr lang="en-US" sz="2600" b="1" dirty="0"/>
              <a:t>years ago – not </a:t>
            </a:r>
            <a:r>
              <a:rPr lang="en-US" sz="2600" b="1" dirty="0" smtClean="0"/>
              <a:t>possible</a:t>
            </a:r>
          </a:p>
          <a:p>
            <a:pPr lvl="2">
              <a:buNone/>
              <a:defRPr/>
            </a:pPr>
            <a:endParaRPr lang="en-US" sz="2600" b="1" dirty="0" smtClean="0"/>
          </a:p>
          <a:p>
            <a:pPr lvl="1">
              <a:buFont typeface="Arial" pitchFamily="34" charset="0"/>
              <a:buChar char="•"/>
              <a:defRPr/>
            </a:pPr>
            <a:r>
              <a:rPr lang="en-US" sz="3200" b="1" dirty="0" smtClean="0"/>
              <a:t>Why USBI?</a:t>
            </a:r>
          </a:p>
          <a:p>
            <a:pPr lvl="2">
              <a:defRPr/>
            </a:pPr>
            <a:r>
              <a:rPr lang="en-US" sz="2600" b="1" dirty="0" smtClean="0"/>
              <a:t>Represents </a:t>
            </a:r>
            <a:r>
              <a:rPr lang="en-US" sz="2600" b="1" dirty="0"/>
              <a:t>both CGAux &amp; </a:t>
            </a:r>
            <a:r>
              <a:rPr lang="en-US" sz="2600" b="1" dirty="0" smtClean="0"/>
              <a:t>USPS</a:t>
            </a:r>
          </a:p>
          <a:p>
            <a:pPr lvl="2">
              <a:defRPr/>
            </a:pPr>
            <a:r>
              <a:rPr lang="en-US" sz="2600" b="1" dirty="0" smtClean="0"/>
              <a:t>Has </a:t>
            </a:r>
            <a:r>
              <a:rPr lang="en-US" sz="2600" b="1" dirty="0"/>
              <a:t>an existing web site for </a:t>
            </a:r>
            <a:r>
              <a:rPr lang="en-US" sz="2600" b="1" dirty="0" smtClean="0"/>
              <a:t>collection</a:t>
            </a:r>
            <a:endParaRPr lang="en-US" sz="3600" b="1" dirty="0"/>
          </a:p>
          <a:p>
            <a:pPr lvl="1">
              <a:buFont typeface="Wingdings" pitchFamily="2" charset="2"/>
              <a:buNone/>
              <a:defRPr/>
            </a:pPr>
            <a:endParaRPr lang="en-US" sz="3600" b="1" dirty="0"/>
          </a:p>
          <a:p>
            <a:pPr lvl="1">
              <a:defRPr/>
            </a:pPr>
            <a:endParaRPr lang="en-US" sz="3600" b="1" dirty="0"/>
          </a:p>
          <a:p>
            <a:endParaRPr lang="en-US" sz="3600"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b="1" dirty="0" smtClean="0"/>
              <a:t>Gather </a:t>
            </a:r>
            <a:r>
              <a:rPr lang="en-US" b="1" dirty="0"/>
              <a:t>only important information</a:t>
            </a:r>
          </a:p>
          <a:p>
            <a:pPr marL="0" indent="0">
              <a:buNone/>
              <a:defRPr/>
            </a:pPr>
            <a:endParaRPr lang="en-US" b="1" dirty="0"/>
          </a:p>
          <a:p>
            <a:pPr>
              <a:defRPr/>
            </a:pPr>
            <a:r>
              <a:rPr lang="en-US" b="1" dirty="0" smtClean="0"/>
              <a:t>Only </a:t>
            </a:r>
            <a:r>
              <a:rPr lang="en-US" b="1" dirty="0"/>
              <a:t>need info from exams that </a:t>
            </a:r>
            <a:r>
              <a:rPr lang="en-US" b="1" dirty="0">
                <a:solidFill>
                  <a:srgbClr val="FF0000"/>
                </a:solidFill>
              </a:rPr>
              <a:t>FAILED</a:t>
            </a:r>
          </a:p>
          <a:p>
            <a:pPr>
              <a:defRPr/>
            </a:pPr>
            <a:endParaRPr lang="en-US" b="1" dirty="0"/>
          </a:p>
          <a:p>
            <a:pPr>
              <a:defRPr/>
            </a:pPr>
            <a:r>
              <a:rPr lang="en-US" b="1" dirty="0" smtClean="0"/>
              <a:t>No </a:t>
            </a:r>
            <a:r>
              <a:rPr lang="en-US" b="1" dirty="0"/>
              <a:t>personal information, but some </a:t>
            </a:r>
            <a:r>
              <a:rPr lang="en-US" b="1" dirty="0" smtClean="0"/>
              <a:t>other info </a:t>
            </a:r>
            <a:r>
              <a:rPr lang="en-US" b="1" dirty="0"/>
              <a:t>that’s already captured on </a:t>
            </a:r>
            <a:r>
              <a:rPr lang="en-US" b="1" dirty="0" smtClean="0"/>
              <a:t>form 7012</a:t>
            </a:r>
            <a:endParaRPr lang="en-US" b="1" dirty="0"/>
          </a:p>
          <a:p>
            <a:pPr>
              <a:buFont typeface="Wingdings" pitchFamily="2" charset="2"/>
              <a:buNone/>
              <a:defRPr/>
            </a:pPr>
            <a:endParaRPr lang="en-US" b="1" dirty="0"/>
          </a:p>
          <a:p>
            <a:endParaRPr lang="en-US" b="1" dirty="0"/>
          </a:p>
        </p:txBody>
      </p:sp>
      <p:pic>
        <p:nvPicPr>
          <p:cNvPr id="4" name="Picture 2" descr="usbilogo"/>
          <p:cNvPicPr>
            <a:picLocks noChangeAspect="1" noChangeArrowheads="1"/>
          </p:cNvPicPr>
          <p:nvPr/>
        </p:nvPicPr>
        <p:blipFill>
          <a:blip r:embed="rId2" cstate="print">
            <a:lum bright="-6000" contrast="24000"/>
          </a:blip>
          <a:srcRect/>
          <a:stretch>
            <a:fillRect/>
          </a:stretch>
        </p:blipFill>
        <p:spPr bwMode="auto">
          <a:xfrm>
            <a:off x="0" y="0"/>
            <a:ext cx="4479925" cy="1165225"/>
          </a:xfrm>
          <a:prstGeom prst="rect">
            <a:avLst/>
          </a:prstGeom>
          <a:gradFill rotWithShape="1">
            <a:gsLst>
              <a:gs pos="0">
                <a:srgbClr val="000000"/>
              </a:gs>
              <a:gs pos="100000">
                <a:srgbClr val="000000">
                  <a:gamma/>
                  <a:tint val="0"/>
                  <a:invGamma/>
                </a:srgbClr>
              </a:gs>
            </a:gsLst>
            <a:lin ang="5400000" scaled="1"/>
          </a:gradFill>
          <a:ln w="9525">
            <a:noFill/>
            <a:miter lim="800000"/>
            <a:headEnd/>
            <a:tailEnd/>
          </a:ln>
        </p:spPr>
      </p:pic>
      <p:sp>
        <p:nvSpPr>
          <p:cNvPr id="5" name="Slide Number Placeholder 4"/>
          <p:cNvSpPr>
            <a:spLocks noGrp="1"/>
          </p:cNvSpPr>
          <p:nvPr>
            <p:ph type="sldNum" sz="quarter" idx="12"/>
          </p:nvPr>
        </p:nvSpPr>
        <p:spPr/>
        <p:txBody>
          <a:bodyPr/>
          <a:lstStyle/>
          <a:p>
            <a:fld id="{453CB237-7ACD-41D0-980A-56C26775C70F}"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1081</Words>
  <Application>Microsoft Office PowerPoint</Application>
  <PresentationFormat>On-screen Show (4:3)</PresentationFormat>
  <Paragraphs>326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VSC DATA COLLECTION</vt:lpstr>
      <vt:lpstr>PowerPoint Presentation</vt:lpstr>
      <vt:lpstr>  STRATEGIC PLAN  of the  National Recreational Boating Safety Program  2012-2016 </vt:lpstr>
      <vt:lpstr>   NASBLA - ERAC    Engineering, Reporting &amp; Analysis Comm.         </vt:lpstr>
      <vt:lpstr>PowerPoint Presentation</vt:lpstr>
      <vt:lpstr>     USBI – United Safe Boating Institute  </vt:lpstr>
      <vt:lpstr>PowerPoint Presentation</vt:lpstr>
      <vt:lpstr>PowerPoint Presentation</vt:lpstr>
      <vt:lpstr>PowerPoint Presentation</vt:lpstr>
      <vt:lpstr>PowerPoint Presentation</vt:lpstr>
      <vt:lpstr>Auxiliary Examiners</vt:lpstr>
      <vt:lpstr>PowerPoint Presentation</vt:lpstr>
      <vt:lpstr>USPS EXAMINER AT WORK</vt:lpstr>
      <vt:lpstr>USPS Vessel Examiners</vt:lpstr>
      <vt:lpstr>MEASUREMENT</vt:lpstr>
      <vt:lpstr>Example of Measurement</vt:lpstr>
      <vt:lpstr>ANALYSIS – so far</vt:lpstr>
      <vt:lpstr>PowerPoint Presentation</vt:lpstr>
      <vt:lpstr>PowerPoint Presentation</vt:lpstr>
      <vt:lpstr>Summary table of failures  5 out of a possible 15 failure categories</vt:lpstr>
      <vt:lpstr>PowerPoint Presentation</vt:lpstr>
      <vt:lpstr>VISUAL DISTRESS SIGNALS (VDS)</vt:lpstr>
      <vt:lpstr>Other Interesting Facts</vt:lpstr>
      <vt:lpstr>MORE STUFF</vt:lpstr>
      <vt:lpstr>Location</vt:lpstr>
      <vt:lpstr>SIZE OF VESSEL</vt:lpstr>
      <vt:lpstr>And in Conclusion</vt:lpstr>
      <vt:lpstr>More Conclusions</vt:lpstr>
      <vt:lpstr>PowerPoint Presentation</vt:lpstr>
      <vt:lpstr>Check Us Out http://www.usbi.org/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VSC DATA COLLECTION</dc:title>
  <dc:creator>William Griswold</dc:creator>
  <cp:lastModifiedBy>Lee R. Chasse</cp:lastModifiedBy>
  <cp:revision>7</cp:revision>
  <dcterms:created xsi:type="dcterms:W3CDTF">2014-02-15T14:33:07Z</dcterms:created>
  <dcterms:modified xsi:type="dcterms:W3CDTF">2014-02-25T14:59:32Z</dcterms:modified>
</cp:coreProperties>
</file>