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53"/>
  </p:notesMasterIdLst>
  <p:handoutMasterIdLst>
    <p:handoutMasterId r:id="rId54"/>
  </p:handoutMasterIdLst>
  <p:sldIdLst>
    <p:sldId id="274" r:id="rId2"/>
    <p:sldId id="275" r:id="rId3"/>
    <p:sldId id="270" r:id="rId4"/>
    <p:sldId id="262" r:id="rId5"/>
    <p:sldId id="263" r:id="rId6"/>
    <p:sldId id="264" r:id="rId7"/>
    <p:sldId id="273" r:id="rId8"/>
    <p:sldId id="272" r:id="rId9"/>
    <p:sldId id="265" r:id="rId10"/>
    <p:sldId id="266" r:id="rId11"/>
    <p:sldId id="267" r:id="rId12"/>
    <p:sldId id="268" r:id="rId13"/>
    <p:sldId id="271"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6" r:id="rId29"/>
    <p:sldId id="291" r:id="rId30"/>
    <p:sldId id="292" r:id="rId31"/>
    <p:sldId id="293" r:id="rId32"/>
    <p:sldId id="294" r:id="rId33"/>
    <p:sldId id="304" r:id="rId34"/>
    <p:sldId id="305" r:id="rId35"/>
    <p:sldId id="306" r:id="rId36"/>
    <p:sldId id="300" r:id="rId37"/>
    <p:sldId id="301" r:id="rId38"/>
    <p:sldId id="302" r:id="rId39"/>
    <p:sldId id="303" r:id="rId40"/>
    <p:sldId id="297" r:id="rId41"/>
    <p:sldId id="298" r:id="rId42"/>
    <p:sldId id="299" r:id="rId43"/>
    <p:sldId id="307" r:id="rId44"/>
    <p:sldId id="308" r:id="rId45"/>
    <p:sldId id="309" r:id="rId46"/>
    <p:sldId id="310" r:id="rId47"/>
    <p:sldId id="311" r:id="rId48"/>
    <p:sldId id="312" r:id="rId49"/>
    <p:sldId id="313" r:id="rId50"/>
    <p:sldId id="314" r:id="rId51"/>
    <p:sldId id="269" r:id="rId52"/>
  </p:sldIdLst>
  <p:sldSz cx="9144000" cy="6858000" type="letter"/>
  <p:notesSz cx="6858000" cy="9313863"/>
  <p:custDataLst>
    <p:tags r:id="rId55"/>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ay K. Sandhi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B"/>
    <a:srgbClr val="00C3CC"/>
    <a:srgbClr val="00BCD0"/>
    <a:srgbClr val="00B7D0"/>
    <a:srgbClr val="00A4BB"/>
    <a:srgbClr val="007399"/>
    <a:srgbClr val="DC0E53"/>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9990" autoAdjust="0"/>
  </p:normalViewPr>
  <p:slideViewPr>
    <p:cSldViewPr snapToGrid="0">
      <p:cViewPr varScale="1">
        <p:scale>
          <a:sx n="91" d="100"/>
          <a:sy n="91" d="100"/>
        </p:scale>
        <p:origin x="2304"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97" d="100"/>
          <a:sy n="97" d="100"/>
        </p:scale>
        <p:origin x="64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rusgraham\Documents\Clients\ABC-USPS\Advertising\Reporting\Reporting\Phase%20II%20Campaign%20demograph%20results%20CY201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rusgraham\Documents\Clients\ABC-USPS\Advertising\Reporting\Reporting\Phase%20II%20Campaign%20demograph%20results%20CY2019.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3168384370513065"/>
          <c:y val="0.19514159909918999"/>
          <c:w val="0.36258948325813589"/>
          <c:h val="0.5727835916973730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5C-4B12-A110-91C2324F010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5C-4B12-A110-91C2324F01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5C-4B12-A110-91C2324F010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E5C-4B12-A110-91C2324F010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E5C-4B12-A110-91C2324F010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E5C-4B12-A110-91C2324F010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Sheet1!$E$4:$E$9</c:f>
              <c:strCache>
                <c:ptCount val="6"/>
                <c:pt idx="0">
                  <c:v>18-24</c:v>
                </c:pt>
                <c:pt idx="1">
                  <c:v>25-34</c:v>
                </c:pt>
                <c:pt idx="2">
                  <c:v>35-44</c:v>
                </c:pt>
                <c:pt idx="3">
                  <c:v>45-54</c:v>
                </c:pt>
                <c:pt idx="4">
                  <c:v>55-65</c:v>
                </c:pt>
                <c:pt idx="5">
                  <c:v>65+</c:v>
                </c:pt>
              </c:strCache>
            </c:strRef>
          </c:cat>
          <c:val>
            <c:numRef>
              <c:f>Sheet1!$F$4:$F$9</c:f>
              <c:numCache>
                <c:formatCode>0.0%</c:formatCode>
                <c:ptCount val="6"/>
                <c:pt idx="0">
                  <c:v>1.9873222545828337E-2</c:v>
                </c:pt>
                <c:pt idx="1">
                  <c:v>0.10399177659756724</c:v>
                </c:pt>
                <c:pt idx="2">
                  <c:v>0.11067329107418195</c:v>
                </c:pt>
                <c:pt idx="3">
                  <c:v>0.21038204557135515</c:v>
                </c:pt>
                <c:pt idx="4">
                  <c:v>0.2960424875792359</c:v>
                </c:pt>
                <c:pt idx="5">
                  <c:v>0.2590371766318314</c:v>
                </c:pt>
              </c:numCache>
            </c:numRef>
          </c:val>
          <c:extLst>
            <c:ext xmlns:c16="http://schemas.microsoft.com/office/drawing/2014/chart" uri="{C3380CC4-5D6E-409C-BE32-E72D297353CC}">
              <c16:uniqueId val="{0000000C-DE5C-4B12-A110-91C2324F010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423982939632546"/>
          <c:y val="0.81279985840678115"/>
          <c:w val="0.70964785651793527"/>
          <c:h val="0.1594221648170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045293431976594"/>
          <c:y val="0.1850421389633988"/>
          <c:w val="0.44139020386802097"/>
          <c:h val="0.6421984944189668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BD-441B-A8A7-325EAB7B00C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BD-441B-A8A7-325EAB7B00C9}"/>
              </c:ext>
            </c:extLst>
          </c:dPt>
          <c:dLbls>
            <c:dLbl>
              <c:idx val="1"/>
              <c:layout>
                <c:manualLayout>
                  <c:x val="0.14988310807399424"/>
                  <c:y val="0.281003691558505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BD-441B-A8A7-325EAB7B00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Sheet1!$E$21:$E$22</c:f>
              <c:strCache>
                <c:ptCount val="2"/>
                <c:pt idx="0">
                  <c:v>Male</c:v>
                </c:pt>
                <c:pt idx="1">
                  <c:v>Female</c:v>
                </c:pt>
              </c:strCache>
            </c:strRef>
          </c:cat>
          <c:val>
            <c:numRef>
              <c:f>Sheet1!$F$21:$F$22</c:f>
              <c:numCache>
                <c:formatCode>0.0%</c:formatCode>
                <c:ptCount val="2"/>
                <c:pt idx="0">
                  <c:v>0.77764423076923073</c:v>
                </c:pt>
                <c:pt idx="1">
                  <c:v>0.22235576923076922</c:v>
                </c:pt>
              </c:numCache>
            </c:numRef>
          </c:val>
          <c:extLst>
            <c:ext xmlns:c16="http://schemas.microsoft.com/office/drawing/2014/chart" uri="{C3380CC4-5D6E-409C-BE32-E72D297353CC}">
              <c16:uniqueId val="{00000004-77BD-441B-A8A7-325EAB7B00C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3058355205599301"/>
          <c:y val="0.88655473380361083"/>
          <c:w val="0.54438845144356951"/>
          <c:h val="8.275517643627880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Access Method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32-4E92-AE0D-CBCE14A781C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32-4E92-AE0D-CBCE14A781C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E32-4E92-AE0D-CBCE14A781C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Sheet1!$E$38:$E$40</c:f>
              <c:strCache>
                <c:ptCount val="3"/>
                <c:pt idx="0">
                  <c:v>Desktop</c:v>
                </c:pt>
                <c:pt idx="1">
                  <c:v>Mobile</c:v>
                </c:pt>
                <c:pt idx="2">
                  <c:v>Tablet</c:v>
                </c:pt>
              </c:strCache>
            </c:strRef>
          </c:cat>
          <c:val>
            <c:numRef>
              <c:f>Sheet1!$F$38:$F$40</c:f>
              <c:numCache>
                <c:formatCode>0.0%</c:formatCode>
                <c:ptCount val="3"/>
                <c:pt idx="0">
                  <c:v>0.50761031107466814</c:v>
                </c:pt>
                <c:pt idx="1">
                  <c:v>0.40685696715010505</c:v>
                </c:pt>
                <c:pt idx="2">
                  <c:v>8.5532721775226778E-2</c:v>
                </c:pt>
              </c:numCache>
            </c:numRef>
          </c:val>
          <c:extLst>
            <c:ext xmlns:c16="http://schemas.microsoft.com/office/drawing/2014/chart" uri="{C3380CC4-5D6E-409C-BE32-E72D297353CC}">
              <c16:uniqueId val="{00000006-3E32-4E92-AE0D-CBCE14A781C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8.6509625195301532E-2"/>
          <c:y val="0.86181016748488914"/>
          <c:w val="0.88107428912177721"/>
          <c:h val="0.1244218431029454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 CYBER MEMBERS SINCE GO-LIVE OF AD CAMPAIGN, OCT 5, 2019-JAN 28,2020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Sheet1!$E$3</c:f>
              <c:strCache>
                <c:ptCount val="1"/>
                <c:pt idx="0">
                  <c:v>SIGN UPS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Sheet1!$A$4:$D$116</c:f>
              <c:numCache>
                <c:formatCode>m/d/yyyy</c:formatCode>
                <c:ptCount val="113"/>
                <c:pt idx="0">
                  <c:v>43858</c:v>
                </c:pt>
                <c:pt idx="1">
                  <c:v>43858</c:v>
                </c:pt>
                <c:pt idx="2">
                  <c:v>43858</c:v>
                </c:pt>
                <c:pt idx="3">
                  <c:v>43858</c:v>
                </c:pt>
                <c:pt idx="4">
                  <c:v>43857</c:v>
                </c:pt>
                <c:pt idx="5">
                  <c:v>43857</c:v>
                </c:pt>
                <c:pt idx="6">
                  <c:v>43856</c:v>
                </c:pt>
                <c:pt idx="7">
                  <c:v>43856</c:v>
                </c:pt>
                <c:pt idx="8">
                  <c:v>43856</c:v>
                </c:pt>
                <c:pt idx="9">
                  <c:v>43856</c:v>
                </c:pt>
                <c:pt idx="10">
                  <c:v>43855</c:v>
                </c:pt>
                <c:pt idx="11">
                  <c:v>43855</c:v>
                </c:pt>
                <c:pt idx="12">
                  <c:v>43853</c:v>
                </c:pt>
                <c:pt idx="13">
                  <c:v>43853</c:v>
                </c:pt>
                <c:pt idx="14">
                  <c:v>43851</c:v>
                </c:pt>
                <c:pt idx="15">
                  <c:v>43850</c:v>
                </c:pt>
                <c:pt idx="16">
                  <c:v>43849</c:v>
                </c:pt>
                <c:pt idx="17">
                  <c:v>43848</c:v>
                </c:pt>
                <c:pt idx="18">
                  <c:v>43848</c:v>
                </c:pt>
                <c:pt idx="19">
                  <c:v>43848</c:v>
                </c:pt>
                <c:pt idx="20">
                  <c:v>43846</c:v>
                </c:pt>
                <c:pt idx="21">
                  <c:v>43844</c:v>
                </c:pt>
                <c:pt idx="22">
                  <c:v>43843</c:v>
                </c:pt>
                <c:pt idx="23">
                  <c:v>43842</c:v>
                </c:pt>
                <c:pt idx="24">
                  <c:v>43842</c:v>
                </c:pt>
                <c:pt idx="25">
                  <c:v>43842</c:v>
                </c:pt>
                <c:pt idx="26">
                  <c:v>43841</c:v>
                </c:pt>
                <c:pt idx="27">
                  <c:v>43841</c:v>
                </c:pt>
                <c:pt idx="28">
                  <c:v>43837</c:v>
                </c:pt>
                <c:pt idx="29">
                  <c:v>43837</c:v>
                </c:pt>
                <c:pt idx="30">
                  <c:v>43837</c:v>
                </c:pt>
                <c:pt idx="31">
                  <c:v>43835</c:v>
                </c:pt>
                <c:pt idx="32">
                  <c:v>43835</c:v>
                </c:pt>
                <c:pt idx="33">
                  <c:v>43835</c:v>
                </c:pt>
                <c:pt idx="34">
                  <c:v>43835</c:v>
                </c:pt>
                <c:pt idx="35">
                  <c:v>43833</c:v>
                </c:pt>
                <c:pt idx="36">
                  <c:v>43831</c:v>
                </c:pt>
                <c:pt idx="37">
                  <c:v>43831</c:v>
                </c:pt>
                <c:pt idx="38">
                  <c:v>43830</c:v>
                </c:pt>
                <c:pt idx="39">
                  <c:v>43829</c:v>
                </c:pt>
                <c:pt idx="40">
                  <c:v>43828</c:v>
                </c:pt>
                <c:pt idx="41">
                  <c:v>43826</c:v>
                </c:pt>
                <c:pt idx="42">
                  <c:v>43825</c:v>
                </c:pt>
                <c:pt idx="43">
                  <c:v>43823</c:v>
                </c:pt>
                <c:pt idx="44">
                  <c:v>43823</c:v>
                </c:pt>
                <c:pt idx="45">
                  <c:v>43823</c:v>
                </c:pt>
                <c:pt idx="46">
                  <c:v>43820</c:v>
                </c:pt>
                <c:pt idx="47">
                  <c:v>43820</c:v>
                </c:pt>
                <c:pt idx="48">
                  <c:v>43817</c:v>
                </c:pt>
                <c:pt idx="49">
                  <c:v>43816</c:v>
                </c:pt>
                <c:pt idx="50">
                  <c:v>43816</c:v>
                </c:pt>
                <c:pt idx="51">
                  <c:v>43815</c:v>
                </c:pt>
                <c:pt idx="52">
                  <c:v>43811</c:v>
                </c:pt>
                <c:pt idx="53">
                  <c:v>43811</c:v>
                </c:pt>
                <c:pt idx="54">
                  <c:v>43810</c:v>
                </c:pt>
                <c:pt idx="55">
                  <c:v>43808</c:v>
                </c:pt>
                <c:pt idx="56">
                  <c:v>43807</c:v>
                </c:pt>
                <c:pt idx="57">
                  <c:v>43807</c:v>
                </c:pt>
                <c:pt idx="58">
                  <c:v>43805</c:v>
                </c:pt>
                <c:pt idx="59">
                  <c:v>43804</c:v>
                </c:pt>
                <c:pt idx="60">
                  <c:v>43803</c:v>
                </c:pt>
                <c:pt idx="61">
                  <c:v>43803</c:v>
                </c:pt>
                <c:pt idx="62">
                  <c:v>43802</c:v>
                </c:pt>
                <c:pt idx="63">
                  <c:v>43801</c:v>
                </c:pt>
                <c:pt idx="64">
                  <c:v>43799</c:v>
                </c:pt>
                <c:pt idx="65">
                  <c:v>43797</c:v>
                </c:pt>
                <c:pt idx="66">
                  <c:v>43796</c:v>
                </c:pt>
                <c:pt idx="67">
                  <c:v>43794</c:v>
                </c:pt>
                <c:pt idx="68">
                  <c:v>43794</c:v>
                </c:pt>
                <c:pt idx="69">
                  <c:v>43793</c:v>
                </c:pt>
                <c:pt idx="70">
                  <c:v>43793</c:v>
                </c:pt>
                <c:pt idx="71">
                  <c:v>43791</c:v>
                </c:pt>
                <c:pt idx="72">
                  <c:v>43790</c:v>
                </c:pt>
                <c:pt idx="73">
                  <c:v>43789</c:v>
                </c:pt>
                <c:pt idx="74">
                  <c:v>43789</c:v>
                </c:pt>
                <c:pt idx="75">
                  <c:v>43788</c:v>
                </c:pt>
                <c:pt idx="76">
                  <c:v>43787</c:v>
                </c:pt>
                <c:pt idx="77">
                  <c:v>43786</c:v>
                </c:pt>
                <c:pt idx="78">
                  <c:v>43786</c:v>
                </c:pt>
                <c:pt idx="79">
                  <c:v>43785</c:v>
                </c:pt>
                <c:pt idx="80">
                  <c:v>43784</c:v>
                </c:pt>
                <c:pt idx="81">
                  <c:v>43781</c:v>
                </c:pt>
                <c:pt idx="82">
                  <c:v>43779</c:v>
                </c:pt>
                <c:pt idx="83">
                  <c:v>43778</c:v>
                </c:pt>
                <c:pt idx="84">
                  <c:v>43778</c:v>
                </c:pt>
                <c:pt idx="85">
                  <c:v>43777</c:v>
                </c:pt>
                <c:pt idx="86">
                  <c:v>43777</c:v>
                </c:pt>
                <c:pt idx="87">
                  <c:v>43777</c:v>
                </c:pt>
                <c:pt idx="88">
                  <c:v>43776</c:v>
                </c:pt>
                <c:pt idx="89">
                  <c:v>43771</c:v>
                </c:pt>
                <c:pt idx="90">
                  <c:v>43768</c:v>
                </c:pt>
                <c:pt idx="91">
                  <c:v>43767</c:v>
                </c:pt>
                <c:pt idx="92">
                  <c:v>43762</c:v>
                </c:pt>
                <c:pt idx="93">
                  <c:v>43762</c:v>
                </c:pt>
                <c:pt idx="94">
                  <c:v>43762</c:v>
                </c:pt>
                <c:pt idx="95">
                  <c:v>43761</c:v>
                </c:pt>
                <c:pt idx="96">
                  <c:v>43759</c:v>
                </c:pt>
                <c:pt idx="97">
                  <c:v>43759</c:v>
                </c:pt>
                <c:pt idx="98">
                  <c:v>43758</c:v>
                </c:pt>
                <c:pt idx="99">
                  <c:v>43757</c:v>
                </c:pt>
                <c:pt idx="100">
                  <c:v>43756</c:v>
                </c:pt>
                <c:pt idx="101">
                  <c:v>43755</c:v>
                </c:pt>
                <c:pt idx="102">
                  <c:v>43755</c:v>
                </c:pt>
                <c:pt idx="103">
                  <c:v>43755</c:v>
                </c:pt>
                <c:pt idx="104">
                  <c:v>43754</c:v>
                </c:pt>
                <c:pt idx="105">
                  <c:v>43749</c:v>
                </c:pt>
                <c:pt idx="106">
                  <c:v>43749</c:v>
                </c:pt>
                <c:pt idx="107">
                  <c:v>43749</c:v>
                </c:pt>
                <c:pt idx="108">
                  <c:v>43749</c:v>
                </c:pt>
                <c:pt idx="109">
                  <c:v>43746</c:v>
                </c:pt>
                <c:pt idx="110">
                  <c:v>43745</c:v>
                </c:pt>
                <c:pt idx="111">
                  <c:v>43744</c:v>
                </c:pt>
                <c:pt idx="112">
                  <c:v>43743</c:v>
                </c:pt>
              </c:numCache>
            </c:numRef>
          </c:cat>
          <c:val>
            <c:numRef>
              <c:f>Sheet1!$E$4:$E$116</c:f>
            </c:numRef>
          </c:val>
          <c:smooth val="0"/>
          <c:extLst>
            <c:ext xmlns:c16="http://schemas.microsoft.com/office/drawing/2014/chart" uri="{C3380CC4-5D6E-409C-BE32-E72D297353CC}">
              <c16:uniqueId val="{00000000-8A55-4C66-B54E-65E5A8D50C2F}"/>
            </c:ext>
          </c:extLst>
        </c:ser>
        <c:ser>
          <c:idx val="1"/>
          <c:order val="1"/>
          <c:tx>
            <c:strRef>
              <c:f>Sheet1!$F$3</c:f>
              <c:strCache>
                <c:ptCount val="1"/>
                <c:pt idx="0">
                  <c:v>SINGLE </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Sheet1!$A$4:$D$116</c:f>
              <c:numCache>
                <c:formatCode>m/d/yyyy</c:formatCode>
                <c:ptCount val="113"/>
                <c:pt idx="0">
                  <c:v>43858</c:v>
                </c:pt>
                <c:pt idx="1">
                  <c:v>43858</c:v>
                </c:pt>
                <c:pt idx="2">
                  <c:v>43858</c:v>
                </c:pt>
                <c:pt idx="3">
                  <c:v>43858</c:v>
                </c:pt>
                <c:pt idx="4">
                  <c:v>43857</c:v>
                </c:pt>
                <c:pt idx="5">
                  <c:v>43857</c:v>
                </c:pt>
                <c:pt idx="6">
                  <c:v>43856</c:v>
                </c:pt>
                <c:pt idx="7">
                  <c:v>43856</c:v>
                </c:pt>
                <c:pt idx="8">
                  <c:v>43856</c:v>
                </c:pt>
                <c:pt idx="9">
                  <c:v>43856</c:v>
                </c:pt>
                <c:pt idx="10">
                  <c:v>43855</c:v>
                </c:pt>
                <c:pt idx="11">
                  <c:v>43855</c:v>
                </c:pt>
                <c:pt idx="12">
                  <c:v>43853</c:v>
                </c:pt>
                <c:pt idx="13">
                  <c:v>43853</c:v>
                </c:pt>
                <c:pt idx="14">
                  <c:v>43851</c:v>
                </c:pt>
                <c:pt idx="15">
                  <c:v>43850</c:v>
                </c:pt>
                <c:pt idx="16">
                  <c:v>43849</c:v>
                </c:pt>
                <c:pt idx="17">
                  <c:v>43848</c:v>
                </c:pt>
                <c:pt idx="18">
                  <c:v>43848</c:v>
                </c:pt>
                <c:pt idx="19">
                  <c:v>43848</c:v>
                </c:pt>
                <c:pt idx="20">
                  <c:v>43846</c:v>
                </c:pt>
                <c:pt idx="21">
                  <c:v>43844</c:v>
                </c:pt>
                <c:pt idx="22">
                  <c:v>43843</c:v>
                </c:pt>
                <c:pt idx="23">
                  <c:v>43842</c:v>
                </c:pt>
                <c:pt idx="24">
                  <c:v>43842</c:v>
                </c:pt>
                <c:pt idx="25">
                  <c:v>43842</c:v>
                </c:pt>
                <c:pt idx="26">
                  <c:v>43841</c:v>
                </c:pt>
                <c:pt idx="27">
                  <c:v>43841</c:v>
                </c:pt>
                <c:pt idx="28">
                  <c:v>43837</c:v>
                </c:pt>
                <c:pt idx="29">
                  <c:v>43837</c:v>
                </c:pt>
                <c:pt idx="30">
                  <c:v>43837</c:v>
                </c:pt>
                <c:pt idx="31">
                  <c:v>43835</c:v>
                </c:pt>
                <c:pt idx="32">
                  <c:v>43835</c:v>
                </c:pt>
                <c:pt idx="33">
                  <c:v>43835</c:v>
                </c:pt>
                <c:pt idx="34">
                  <c:v>43835</c:v>
                </c:pt>
                <c:pt idx="35">
                  <c:v>43833</c:v>
                </c:pt>
                <c:pt idx="36">
                  <c:v>43831</c:v>
                </c:pt>
                <c:pt idx="37">
                  <c:v>43831</c:v>
                </c:pt>
                <c:pt idx="38">
                  <c:v>43830</c:v>
                </c:pt>
                <c:pt idx="39">
                  <c:v>43829</c:v>
                </c:pt>
                <c:pt idx="40">
                  <c:v>43828</c:v>
                </c:pt>
                <c:pt idx="41">
                  <c:v>43826</c:v>
                </c:pt>
                <c:pt idx="42">
                  <c:v>43825</c:v>
                </c:pt>
                <c:pt idx="43">
                  <c:v>43823</c:v>
                </c:pt>
                <c:pt idx="44">
                  <c:v>43823</c:v>
                </c:pt>
                <c:pt idx="45">
                  <c:v>43823</c:v>
                </c:pt>
                <c:pt idx="46">
                  <c:v>43820</c:v>
                </c:pt>
                <c:pt idx="47">
                  <c:v>43820</c:v>
                </c:pt>
                <c:pt idx="48">
                  <c:v>43817</c:v>
                </c:pt>
                <c:pt idx="49">
                  <c:v>43816</c:v>
                </c:pt>
                <c:pt idx="50">
                  <c:v>43816</c:v>
                </c:pt>
                <c:pt idx="51">
                  <c:v>43815</c:v>
                </c:pt>
                <c:pt idx="52">
                  <c:v>43811</c:v>
                </c:pt>
                <c:pt idx="53">
                  <c:v>43811</c:v>
                </c:pt>
                <c:pt idx="54">
                  <c:v>43810</c:v>
                </c:pt>
                <c:pt idx="55">
                  <c:v>43808</c:v>
                </c:pt>
                <c:pt idx="56">
                  <c:v>43807</c:v>
                </c:pt>
                <c:pt idx="57">
                  <c:v>43807</c:v>
                </c:pt>
                <c:pt idx="58">
                  <c:v>43805</c:v>
                </c:pt>
                <c:pt idx="59">
                  <c:v>43804</c:v>
                </c:pt>
                <c:pt idx="60">
                  <c:v>43803</c:v>
                </c:pt>
                <c:pt idx="61">
                  <c:v>43803</c:v>
                </c:pt>
                <c:pt idx="62">
                  <c:v>43802</c:v>
                </c:pt>
                <c:pt idx="63">
                  <c:v>43801</c:v>
                </c:pt>
                <c:pt idx="64">
                  <c:v>43799</c:v>
                </c:pt>
                <c:pt idx="65">
                  <c:v>43797</c:v>
                </c:pt>
                <c:pt idx="66">
                  <c:v>43796</c:v>
                </c:pt>
                <c:pt idx="67">
                  <c:v>43794</c:v>
                </c:pt>
                <c:pt idx="68">
                  <c:v>43794</c:v>
                </c:pt>
                <c:pt idx="69">
                  <c:v>43793</c:v>
                </c:pt>
                <c:pt idx="70">
                  <c:v>43793</c:v>
                </c:pt>
                <c:pt idx="71">
                  <c:v>43791</c:v>
                </c:pt>
                <c:pt idx="72">
                  <c:v>43790</c:v>
                </c:pt>
                <c:pt idx="73">
                  <c:v>43789</c:v>
                </c:pt>
                <c:pt idx="74">
                  <c:v>43789</c:v>
                </c:pt>
                <c:pt idx="75">
                  <c:v>43788</c:v>
                </c:pt>
                <c:pt idx="76">
                  <c:v>43787</c:v>
                </c:pt>
                <c:pt idx="77">
                  <c:v>43786</c:v>
                </c:pt>
                <c:pt idx="78">
                  <c:v>43786</c:v>
                </c:pt>
                <c:pt idx="79">
                  <c:v>43785</c:v>
                </c:pt>
                <c:pt idx="80">
                  <c:v>43784</c:v>
                </c:pt>
                <c:pt idx="81">
                  <c:v>43781</c:v>
                </c:pt>
                <c:pt idx="82">
                  <c:v>43779</c:v>
                </c:pt>
                <c:pt idx="83">
                  <c:v>43778</c:v>
                </c:pt>
                <c:pt idx="84">
                  <c:v>43778</c:v>
                </c:pt>
                <c:pt idx="85">
                  <c:v>43777</c:v>
                </c:pt>
                <c:pt idx="86">
                  <c:v>43777</c:v>
                </c:pt>
                <c:pt idx="87">
                  <c:v>43777</c:v>
                </c:pt>
                <c:pt idx="88">
                  <c:v>43776</c:v>
                </c:pt>
                <c:pt idx="89">
                  <c:v>43771</c:v>
                </c:pt>
                <c:pt idx="90">
                  <c:v>43768</c:v>
                </c:pt>
                <c:pt idx="91">
                  <c:v>43767</c:v>
                </c:pt>
                <c:pt idx="92">
                  <c:v>43762</c:v>
                </c:pt>
                <c:pt idx="93">
                  <c:v>43762</c:v>
                </c:pt>
                <c:pt idx="94">
                  <c:v>43762</c:v>
                </c:pt>
                <c:pt idx="95">
                  <c:v>43761</c:v>
                </c:pt>
                <c:pt idx="96">
                  <c:v>43759</c:v>
                </c:pt>
                <c:pt idx="97">
                  <c:v>43759</c:v>
                </c:pt>
                <c:pt idx="98">
                  <c:v>43758</c:v>
                </c:pt>
                <c:pt idx="99">
                  <c:v>43757</c:v>
                </c:pt>
                <c:pt idx="100">
                  <c:v>43756</c:v>
                </c:pt>
                <c:pt idx="101">
                  <c:v>43755</c:v>
                </c:pt>
                <c:pt idx="102">
                  <c:v>43755</c:v>
                </c:pt>
                <c:pt idx="103">
                  <c:v>43755</c:v>
                </c:pt>
                <c:pt idx="104">
                  <c:v>43754</c:v>
                </c:pt>
                <c:pt idx="105">
                  <c:v>43749</c:v>
                </c:pt>
                <c:pt idx="106">
                  <c:v>43749</c:v>
                </c:pt>
                <c:pt idx="107">
                  <c:v>43749</c:v>
                </c:pt>
                <c:pt idx="108">
                  <c:v>43749</c:v>
                </c:pt>
                <c:pt idx="109">
                  <c:v>43746</c:v>
                </c:pt>
                <c:pt idx="110">
                  <c:v>43745</c:v>
                </c:pt>
                <c:pt idx="111">
                  <c:v>43744</c:v>
                </c:pt>
                <c:pt idx="112">
                  <c:v>43743</c:v>
                </c:pt>
              </c:numCache>
            </c:numRef>
          </c:cat>
          <c:val>
            <c:numRef>
              <c:f>Sheet1!$F$4:$F$116</c:f>
            </c:numRef>
          </c:val>
          <c:smooth val="0"/>
          <c:extLst>
            <c:ext xmlns:c16="http://schemas.microsoft.com/office/drawing/2014/chart" uri="{C3380CC4-5D6E-409C-BE32-E72D297353CC}">
              <c16:uniqueId val="{00000001-8A55-4C66-B54E-65E5A8D50C2F}"/>
            </c:ext>
          </c:extLst>
        </c:ser>
        <c:ser>
          <c:idx val="2"/>
          <c:order val="2"/>
          <c:tx>
            <c:strRef>
              <c:f>Sheet1!$G$3</c:f>
              <c:strCache>
                <c:ptCount val="1"/>
                <c:pt idx="0">
                  <c:v> FAMILY</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Sheet1!$A$4:$D$116</c:f>
              <c:numCache>
                <c:formatCode>m/d/yyyy</c:formatCode>
                <c:ptCount val="113"/>
                <c:pt idx="0">
                  <c:v>43858</c:v>
                </c:pt>
                <c:pt idx="1">
                  <c:v>43858</c:v>
                </c:pt>
                <c:pt idx="2">
                  <c:v>43858</c:v>
                </c:pt>
                <c:pt idx="3">
                  <c:v>43858</c:v>
                </c:pt>
                <c:pt idx="4">
                  <c:v>43857</c:v>
                </c:pt>
                <c:pt idx="5">
                  <c:v>43857</c:v>
                </c:pt>
                <c:pt idx="6">
                  <c:v>43856</c:v>
                </c:pt>
                <c:pt idx="7">
                  <c:v>43856</c:v>
                </c:pt>
                <c:pt idx="8">
                  <c:v>43856</c:v>
                </c:pt>
                <c:pt idx="9">
                  <c:v>43856</c:v>
                </c:pt>
                <c:pt idx="10">
                  <c:v>43855</c:v>
                </c:pt>
                <c:pt idx="11">
                  <c:v>43855</c:v>
                </c:pt>
                <c:pt idx="12">
                  <c:v>43853</c:v>
                </c:pt>
                <c:pt idx="13">
                  <c:v>43853</c:v>
                </c:pt>
                <c:pt idx="14">
                  <c:v>43851</c:v>
                </c:pt>
                <c:pt idx="15">
                  <c:v>43850</c:v>
                </c:pt>
                <c:pt idx="16">
                  <c:v>43849</c:v>
                </c:pt>
                <c:pt idx="17">
                  <c:v>43848</c:v>
                </c:pt>
                <c:pt idx="18">
                  <c:v>43848</c:v>
                </c:pt>
                <c:pt idx="19">
                  <c:v>43848</c:v>
                </c:pt>
                <c:pt idx="20">
                  <c:v>43846</c:v>
                </c:pt>
                <c:pt idx="21">
                  <c:v>43844</c:v>
                </c:pt>
                <c:pt idx="22">
                  <c:v>43843</c:v>
                </c:pt>
                <c:pt idx="23">
                  <c:v>43842</c:v>
                </c:pt>
                <c:pt idx="24">
                  <c:v>43842</c:v>
                </c:pt>
                <c:pt idx="25">
                  <c:v>43842</c:v>
                </c:pt>
                <c:pt idx="26">
                  <c:v>43841</c:v>
                </c:pt>
                <c:pt idx="27">
                  <c:v>43841</c:v>
                </c:pt>
                <c:pt idx="28">
                  <c:v>43837</c:v>
                </c:pt>
                <c:pt idx="29">
                  <c:v>43837</c:v>
                </c:pt>
                <c:pt idx="30">
                  <c:v>43837</c:v>
                </c:pt>
                <c:pt idx="31">
                  <c:v>43835</c:v>
                </c:pt>
                <c:pt idx="32">
                  <c:v>43835</c:v>
                </c:pt>
                <c:pt idx="33">
                  <c:v>43835</c:v>
                </c:pt>
                <c:pt idx="34">
                  <c:v>43835</c:v>
                </c:pt>
                <c:pt idx="35">
                  <c:v>43833</c:v>
                </c:pt>
                <c:pt idx="36">
                  <c:v>43831</c:v>
                </c:pt>
                <c:pt idx="37">
                  <c:v>43831</c:v>
                </c:pt>
                <c:pt idx="38">
                  <c:v>43830</c:v>
                </c:pt>
                <c:pt idx="39">
                  <c:v>43829</c:v>
                </c:pt>
                <c:pt idx="40">
                  <c:v>43828</c:v>
                </c:pt>
                <c:pt idx="41">
                  <c:v>43826</c:v>
                </c:pt>
                <c:pt idx="42">
                  <c:v>43825</c:v>
                </c:pt>
                <c:pt idx="43">
                  <c:v>43823</c:v>
                </c:pt>
                <c:pt idx="44">
                  <c:v>43823</c:v>
                </c:pt>
                <c:pt idx="45">
                  <c:v>43823</c:v>
                </c:pt>
                <c:pt idx="46">
                  <c:v>43820</c:v>
                </c:pt>
                <c:pt idx="47">
                  <c:v>43820</c:v>
                </c:pt>
                <c:pt idx="48">
                  <c:v>43817</c:v>
                </c:pt>
                <c:pt idx="49">
                  <c:v>43816</c:v>
                </c:pt>
                <c:pt idx="50">
                  <c:v>43816</c:v>
                </c:pt>
                <c:pt idx="51">
                  <c:v>43815</c:v>
                </c:pt>
                <c:pt idx="52">
                  <c:v>43811</c:v>
                </c:pt>
                <c:pt idx="53">
                  <c:v>43811</c:v>
                </c:pt>
                <c:pt idx="54">
                  <c:v>43810</c:v>
                </c:pt>
                <c:pt idx="55">
                  <c:v>43808</c:v>
                </c:pt>
                <c:pt idx="56">
                  <c:v>43807</c:v>
                </c:pt>
                <c:pt idx="57">
                  <c:v>43807</c:v>
                </c:pt>
                <c:pt idx="58">
                  <c:v>43805</c:v>
                </c:pt>
                <c:pt idx="59">
                  <c:v>43804</c:v>
                </c:pt>
                <c:pt idx="60">
                  <c:v>43803</c:v>
                </c:pt>
                <c:pt idx="61">
                  <c:v>43803</c:v>
                </c:pt>
                <c:pt idx="62">
                  <c:v>43802</c:v>
                </c:pt>
                <c:pt idx="63">
                  <c:v>43801</c:v>
                </c:pt>
                <c:pt idx="64">
                  <c:v>43799</c:v>
                </c:pt>
                <c:pt idx="65">
                  <c:v>43797</c:v>
                </c:pt>
                <c:pt idx="66">
                  <c:v>43796</c:v>
                </c:pt>
                <c:pt idx="67">
                  <c:v>43794</c:v>
                </c:pt>
                <c:pt idx="68">
                  <c:v>43794</c:v>
                </c:pt>
                <c:pt idx="69">
                  <c:v>43793</c:v>
                </c:pt>
                <c:pt idx="70">
                  <c:v>43793</c:v>
                </c:pt>
                <c:pt idx="71">
                  <c:v>43791</c:v>
                </c:pt>
                <c:pt idx="72">
                  <c:v>43790</c:v>
                </c:pt>
                <c:pt idx="73">
                  <c:v>43789</c:v>
                </c:pt>
                <c:pt idx="74">
                  <c:v>43789</c:v>
                </c:pt>
                <c:pt idx="75">
                  <c:v>43788</c:v>
                </c:pt>
                <c:pt idx="76">
                  <c:v>43787</c:v>
                </c:pt>
                <c:pt idx="77">
                  <c:v>43786</c:v>
                </c:pt>
                <c:pt idx="78">
                  <c:v>43786</c:v>
                </c:pt>
                <c:pt idx="79">
                  <c:v>43785</c:v>
                </c:pt>
                <c:pt idx="80">
                  <c:v>43784</c:v>
                </c:pt>
                <c:pt idx="81">
                  <c:v>43781</c:v>
                </c:pt>
                <c:pt idx="82">
                  <c:v>43779</c:v>
                </c:pt>
                <c:pt idx="83">
                  <c:v>43778</c:v>
                </c:pt>
                <c:pt idx="84">
                  <c:v>43778</c:v>
                </c:pt>
                <c:pt idx="85">
                  <c:v>43777</c:v>
                </c:pt>
                <c:pt idx="86">
                  <c:v>43777</c:v>
                </c:pt>
                <c:pt idx="87">
                  <c:v>43777</c:v>
                </c:pt>
                <c:pt idx="88">
                  <c:v>43776</c:v>
                </c:pt>
                <c:pt idx="89">
                  <c:v>43771</c:v>
                </c:pt>
                <c:pt idx="90">
                  <c:v>43768</c:v>
                </c:pt>
                <c:pt idx="91">
                  <c:v>43767</c:v>
                </c:pt>
                <c:pt idx="92">
                  <c:v>43762</c:v>
                </c:pt>
                <c:pt idx="93">
                  <c:v>43762</c:v>
                </c:pt>
                <c:pt idx="94">
                  <c:v>43762</c:v>
                </c:pt>
                <c:pt idx="95">
                  <c:v>43761</c:v>
                </c:pt>
                <c:pt idx="96">
                  <c:v>43759</c:v>
                </c:pt>
                <c:pt idx="97">
                  <c:v>43759</c:v>
                </c:pt>
                <c:pt idx="98">
                  <c:v>43758</c:v>
                </c:pt>
                <c:pt idx="99">
                  <c:v>43757</c:v>
                </c:pt>
                <c:pt idx="100">
                  <c:v>43756</c:v>
                </c:pt>
                <c:pt idx="101">
                  <c:v>43755</c:v>
                </c:pt>
                <c:pt idx="102">
                  <c:v>43755</c:v>
                </c:pt>
                <c:pt idx="103">
                  <c:v>43755</c:v>
                </c:pt>
                <c:pt idx="104">
                  <c:v>43754</c:v>
                </c:pt>
                <c:pt idx="105">
                  <c:v>43749</c:v>
                </c:pt>
                <c:pt idx="106">
                  <c:v>43749</c:v>
                </c:pt>
                <c:pt idx="107">
                  <c:v>43749</c:v>
                </c:pt>
                <c:pt idx="108">
                  <c:v>43749</c:v>
                </c:pt>
                <c:pt idx="109">
                  <c:v>43746</c:v>
                </c:pt>
                <c:pt idx="110">
                  <c:v>43745</c:v>
                </c:pt>
                <c:pt idx="111">
                  <c:v>43744</c:v>
                </c:pt>
                <c:pt idx="112">
                  <c:v>43743</c:v>
                </c:pt>
              </c:numCache>
            </c:numRef>
          </c:cat>
          <c:val>
            <c:numRef>
              <c:f>Sheet1!$G$4:$G$116</c:f>
            </c:numRef>
          </c:val>
          <c:smooth val="0"/>
          <c:extLst>
            <c:ext xmlns:c16="http://schemas.microsoft.com/office/drawing/2014/chart" uri="{C3380CC4-5D6E-409C-BE32-E72D297353CC}">
              <c16:uniqueId val="{00000002-8A55-4C66-B54E-65E5A8D50C2F}"/>
            </c:ext>
          </c:extLst>
        </c:ser>
        <c:ser>
          <c:idx val="3"/>
          <c:order val="3"/>
          <c:tx>
            <c:strRef>
              <c:f>Sheet1!$H$3</c:f>
              <c:strCache>
                <c:ptCount val="1"/>
                <c:pt idx="0">
                  <c:v> TOTAL MEMBERS</c:v>
                </c:pt>
              </c:strCache>
            </c:strRef>
          </c:tx>
          <c:spPr>
            <a:ln w="31750" cap="rnd">
              <a:solidFill>
                <a:schemeClr val="accent4"/>
              </a:solidFill>
              <a:round/>
            </a:ln>
            <a:effectLst/>
          </c:spPr>
          <c:marker>
            <c:symbol val="circle"/>
            <c:size val="17"/>
            <c:spPr>
              <a:solidFill>
                <a:schemeClr val="accent4"/>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Sheet1!$A$4:$D$116</c:f>
              <c:numCache>
                <c:formatCode>m/d/yyyy</c:formatCode>
                <c:ptCount val="113"/>
                <c:pt idx="0">
                  <c:v>43858</c:v>
                </c:pt>
                <c:pt idx="1">
                  <c:v>43858</c:v>
                </c:pt>
                <c:pt idx="2">
                  <c:v>43858</c:v>
                </c:pt>
                <c:pt idx="3">
                  <c:v>43858</c:v>
                </c:pt>
                <c:pt idx="4">
                  <c:v>43857</c:v>
                </c:pt>
                <c:pt idx="5">
                  <c:v>43857</c:v>
                </c:pt>
                <c:pt idx="6">
                  <c:v>43856</c:v>
                </c:pt>
                <c:pt idx="7">
                  <c:v>43856</c:v>
                </c:pt>
                <c:pt idx="8">
                  <c:v>43856</c:v>
                </c:pt>
                <c:pt idx="9">
                  <c:v>43856</c:v>
                </c:pt>
                <c:pt idx="10">
                  <c:v>43855</c:v>
                </c:pt>
                <c:pt idx="11">
                  <c:v>43855</c:v>
                </c:pt>
                <c:pt idx="12">
                  <c:v>43853</c:v>
                </c:pt>
                <c:pt idx="13">
                  <c:v>43853</c:v>
                </c:pt>
                <c:pt idx="14">
                  <c:v>43851</c:v>
                </c:pt>
                <c:pt idx="15">
                  <c:v>43850</c:v>
                </c:pt>
                <c:pt idx="16">
                  <c:v>43849</c:v>
                </c:pt>
                <c:pt idx="17">
                  <c:v>43848</c:v>
                </c:pt>
                <c:pt idx="18">
                  <c:v>43848</c:v>
                </c:pt>
                <c:pt idx="19">
                  <c:v>43848</c:v>
                </c:pt>
                <c:pt idx="20">
                  <c:v>43846</c:v>
                </c:pt>
                <c:pt idx="21">
                  <c:v>43844</c:v>
                </c:pt>
                <c:pt idx="22">
                  <c:v>43843</c:v>
                </c:pt>
                <c:pt idx="23">
                  <c:v>43842</c:v>
                </c:pt>
                <c:pt idx="24">
                  <c:v>43842</c:v>
                </c:pt>
                <c:pt idx="25">
                  <c:v>43842</c:v>
                </c:pt>
                <c:pt idx="26">
                  <c:v>43841</c:v>
                </c:pt>
                <c:pt idx="27">
                  <c:v>43841</c:v>
                </c:pt>
                <c:pt idx="28">
                  <c:v>43837</c:v>
                </c:pt>
                <c:pt idx="29">
                  <c:v>43837</c:v>
                </c:pt>
                <c:pt idx="30">
                  <c:v>43837</c:v>
                </c:pt>
                <c:pt idx="31">
                  <c:v>43835</c:v>
                </c:pt>
                <c:pt idx="32">
                  <c:v>43835</c:v>
                </c:pt>
                <c:pt idx="33">
                  <c:v>43835</c:v>
                </c:pt>
                <c:pt idx="34">
                  <c:v>43835</c:v>
                </c:pt>
                <c:pt idx="35">
                  <c:v>43833</c:v>
                </c:pt>
                <c:pt idx="36">
                  <c:v>43831</c:v>
                </c:pt>
                <c:pt idx="37">
                  <c:v>43831</c:v>
                </c:pt>
                <c:pt idx="38">
                  <c:v>43830</c:v>
                </c:pt>
                <c:pt idx="39">
                  <c:v>43829</c:v>
                </c:pt>
                <c:pt idx="40">
                  <c:v>43828</c:v>
                </c:pt>
                <c:pt idx="41">
                  <c:v>43826</c:v>
                </c:pt>
                <c:pt idx="42">
                  <c:v>43825</c:v>
                </c:pt>
                <c:pt idx="43">
                  <c:v>43823</c:v>
                </c:pt>
                <c:pt idx="44">
                  <c:v>43823</c:v>
                </c:pt>
                <c:pt idx="45">
                  <c:v>43823</c:v>
                </c:pt>
                <c:pt idx="46">
                  <c:v>43820</c:v>
                </c:pt>
                <c:pt idx="47">
                  <c:v>43820</c:v>
                </c:pt>
                <c:pt idx="48">
                  <c:v>43817</c:v>
                </c:pt>
                <c:pt idx="49">
                  <c:v>43816</c:v>
                </c:pt>
                <c:pt idx="50">
                  <c:v>43816</c:v>
                </c:pt>
                <c:pt idx="51">
                  <c:v>43815</c:v>
                </c:pt>
                <c:pt idx="52">
                  <c:v>43811</c:v>
                </c:pt>
                <c:pt idx="53">
                  <c:v>43811</c:v>
                </c:pt>
                <c:pt idx="54">
                  <c:v>43810</c:v>
                </c:pt>
                <c:pt idx="55">
                  <c:v>43808</c:v>
                </c:pt>
                <c:pt idx="56">
                  <c:v>43807</c:v>
                </c:pt>
                <c:pt idx="57">
                  <c:v>43807</c:v>
                </c:pt>
                <c:pt idx="58">
                  <c:v>43805</c:v>
                </c:pt>
                <c:pt idx="59">
                  <c:v>43804</c:v>
                </c:pt>
                <c:pt idx="60">
                  <c:v>43803</c:v>
                </c:pt>
                <c:pt idx="61">
                  <c:v>43803</c:v>
                </c:pt>
                <c:pt idx="62">
                  <c:v>43802</c:v>
                </c:pt>
                <c:pt idx="63">
                  <c:v>43801</c:v>
                </c:pt>
                <c:pt idx="64">
                  <c:v>43799</c:v>
                </c:pt>
                <c:pt idx="65">
                  <c:v>43797</c:v>
                </c:pt>
                <c:pt idx="66">
                  <c:v>43796</c:v>
                </c:pt>
                <c:pt idx="67">
                  <c:v>43794</c:v>
                </c:pt>
                <c:pt idx="68">
                  <c:v>43794</c:v>
                </c:pt>
                <c:pt idx="69">
                  <c:v>43793</c:v>
                </c:pt>
                <c:pt idx="70">
                  <c:v>43793</c:v>
                </c:pt>
                <c:pt idx="71">
                  <c:v>43791</c:v>
                </c:pt>
                <c:pt idx="72">
                  <c:v>43790</c:v>
                </c:pt>
                <c:pt idx="73">
                  <c:v>43789</c:v>
                </c:pt>
                <c:pt idx="74">
                  <c:v>43789</c:v>
                </c:pt>
                <c:pt idx="75">
                  <c:v>43788</c:v>
                </c:pt>
                <c:pt idx="76">
                  <c:v>43787</c:v>
                </c:pt>
                <c:pt idx="77">
                  <c:v>43786</c:v>
                </c:pt>
                <c:pt idx="78">
                  <c:v>43786</c:v>
                </c:pt>
                <c:pt idx="79">
                  <c:v>43785</c:v>
                </c:pt>
                <c:pt idx="80">
                  <c:v>43784</c:v>
                </c:pt>
                <c:pt idx="81">
                  <c:v>43781</c:v>
                </c:pt>
                <c:pt idx="82">
                  <c:v>43779</c:v>
                </c:pt>
                <c:pt idx="83">
                  <c:v>43778</c:v>
                </c:pt>
                <c:pt idx="84">
                  <c:v>43778</c:v>
                </c:pt>
                <c:pt idx="85">
                  <c:v>43777</c:v>
                </c:pt>
                <c:pt idx="86">
                  <c:v>43777</c:v>
                </c:pt>
                <c:pt idx="87">
                  <c:v>43777</c:v>
                </c:pt>
                <c:pt idx="88">
                  <c:v>43776</c:v>
                </c:pt>
                <c:pt idx="89">
                  <c:v>43771</c:v>
                </c:pt>
                <c:pt idx="90">
                  <c:v>43768</c:v>
                </c:pt>
                <c:pt idx="91">
                  <c:v>43767</c:v>
                </c:pt>
                <c:pt idx="92">
                  <c:v>43762</c:v>
                </c:pt>
                <c:pt idx="93">
                  <c:v>43762</c:v>
                </c:pt>
                <c:pt idx="94">
                  <c:v>43762</c:v>
                </c:pt>
                <c:pt idx="95">
                  <c:v>43761</c:v>
                </c:pt>
                <c:pt idx="96">
                  <c:v>43759</c:v>
                </c:pt>
                <c:pt idx="97">
                  <c:v>43759</c:v>
                </c:pt>
                <c:pt idx="98">
                  <c:v>43758</c:v>
                </c:pt>
                <c:pt idx="99">
                  <c:v>43757</c:v>
                </c:pt>
                <c:pt idx="100">
                  <c:v>43756</c:v>
                </c:pt>
                <c:pt idx="101">
                  <c:v>43755</c:v>
                </c:pt>
                <c:pt idx="102">
                  <c:v>43755</c:v>
                </c:pt>
                <c:pt idx="103">
                  <c:v>43755</c:v>
                </c:pt>
                <c:pt idx="104">
                  <c:v>43754</c:v>
                </c:pt>
                <c:pt idx="105">
                  <c:v>43749</c:v>
                </c:pt>
                <c:pt idx="106">
                  <c:v>43749</c:v>
                </c:pt>
                <c:pt idx="107">
                  <c:v>43749</c:v>
                </c:pt>
                <c:pt idx="108">
                  <c:v>43749</c:v>
                </c:pt>
                <c:pt idx="109">
                  <c:v>43746</c:v>
                </c:pt>
                <c:pt idx="110">
                  <c:v>43745</c:v>
                </c:pt>
                <c:pt idx="111">
                  <c:v>43744</c:v>
                </c:pt>
                <c:pt idx="112">
                  <c:v>43743</c:v>
                </c:pt>
              </c:numCache>
            </c:numRef>
          </c:cat>
          <c:val>
            <c:numRef>
              <c:f>Sheet1!$H$4:$H$116</c:f>
              <c:numCache>
                <c:formatCode>General</c:formatCode>
                <c:ptCount val="113"/>
                <c:pt idx="0">
                  <c:v>1</c:v>
                </c:pt>
                <c:pt idx="1">
                  <c:v>1</c:v>
                </c:pt>
                <c:pt idx="2">
                  <c:v>1</c:v>
                </c:pt>
                <c:pt idx="3">
                  <c:v>1</c:v>
                </c:pt>
                <c:pt idx="4">
                  <c:v>1</c:v>
                </c:pt>
                <c:pt idx="5">
                  <c:v>1</c:v>
                </c:pt>
                <c:pt idx="6">
                  <c:v>1</c:v>
                </c:pt>
                <c:pt idx="7">
                  <c:v>2</c:v>
                </c:pt>
                <c:pt idx="8">
                  <c:v>1</c:v>
                </c:pt>
                <c:pt idx="9">
                  <c:v>1</c:v>
                </c:pt>
                <c:pt idx="10">
                  <c:v>1</c:v>
                </c:pt>
                <c:pt idx="11">
                  <c:v>1</c:v>
                </c:pt>
                <c:pt idx="12">
                  <c:v>2</c:v>
                </c:pt>
                <c:pt idx="13">
                  <c:v>1</c:v>
                </c:pt>
                <c:pt idx="14">
                  <c:v>1</c:v>
                </c:pt>
                <c:pt idx="15">
                  <c:v>1</c:v>
                </c:pt>
                <c:pt idx="16">
                  <c:v>1</c:v>
                </c:pt>
                <c:pt idx="17">
                  <c:v>1</c:v>
                </c:pt>
                <c:pt idx="18">
                  <c:v>2</c:v>
                </c:pt>
                <c:pt idx="19">
                  <c:v>1</c:v>
                </c:pt>
                <c:pt idx="20">
                  <c:v>3</c:v>
                </c:pt>
                <c:pt idx="21">
                  <c:v>2</c:v>
                </c:pt>
                <c:pt idx="22">
                  <c:v>1</c:v>
                </c:pt>
                <c:pt idx="23">
                  <c:v>1</c:v>
                </c:pt>
                <c:pt idx="24">
                  <c:v>2</c:v>
                </c:pt>
                <c:pt idx="25">
                  <c:v>1</c:v>
                </c:pt>
                <c:pt idx="26">
                  <c:v>1</c:v>
                </c:pt>
                <c:pt idx="27">
                  <c:v>1</c:v>
                </c:pt>
                <c:pt idx="28">
                  <c:v>1</c:v>
                </c:pt>
                <c:pt idx="29">
                  <c:v>1</c:v>
                </c:pt>
                <c:pt idx="30">
                  <c:v>4</c:v>
                </c:pt>
                <c:pt idx="31">
                  <c:v>2</c:v>
                </c:pt>
                <c:pt idx="32">
                  <c:v>1</c:v>
                </c:pt>
                <c:pt idx="33">
                  <c:v>3</c:v>
                </c:pt>
                <c:pt idx="34">
                  <c:v>2</c:v>
                </c:pt>
                <c:pt idx="35">
                  <c:v>1</c:v>
                </c:pt>
                <c:pt idx="36">
                  <c:v>1</c:v>
                </c:pt>
                <c:pt idx="37">
                  <c:v>1</c:v>
                </c:pt>
                <c:pt idx="38">
                  <c:v>2</c:v>
                </c:pt>
                <c:pt idx="39">
                  <c:v>1</c:v>
                </c:pt>
                <c:pt idx="40">
                  <c:v>1</c:v>
                </c:pt>
                <c:pt idx="41">
                  <c:v>3</c:v>
                </c:pt>
                <c:pt idx="42">
                  <c:v>1</c:v>
                </c:pt>
                <c:pt idx="43">
                  <c:v>2</c:v>
                </c:pt>
                <c:pt idx="44">
                  <c:v>2</c:v>
                </c:pt>
                <c:pt idx="45">
                  <c:v>1</c:v>
                </c:pt>
                <c:pt idx="46">
                  <c:v>1</c:v>
                </c:pt>
                <c:pt idx="47">
                  <c:v>2</c:v>
                </c:pt>
                <c:pt idx="48">
                  <c:v>1</c:v>
                </c:pt>
                <c:pt idx="49">
                  <c:v>2</c:v>
                </c:pt>
                <c:pt idx="50">
                  <c:v>3</c:v>
                </c:pt>
                <c:pt idx="51">
                  <c:v>1</c:v>
                </c:pt>
                <c:pt idx="52">
                  <c:v>1</c:v>
                </c:pt>
                <c:pt idx="53">
                  <c:v>1</c:v>
                </c:pt>
                <c:pt idx="54">
                  <c:v>2</c:v>
                </c:pt>
                <c:pt idx="55">
                  <c:v>1</c:v>
                </c:pt>
                <c:pt idx="56">
                  <c:v>1</c:v>
                </c:pt>
                <c:pt idx="57">
                  <c:v>1</c:v>
                </c:pt>
                <c:pt idx="58">
                  <c:v>1</c:v>
                </c:pt>
                <c:pt idx="59">
                  <c:v>2</c:v>
                </c:pt>
                <c:pt idx="60">
                  <c:v>1</c:v>
                </c:pt>
                <c:pt idx="61">
                  <c:v>1</c:v>
                </c:pt>
                <c:pt idx="62">
                  <c:v>1</c:v>
                </c:pt>
                <c:pt idx="63">
                  <c:v>2</c:v>
                </c:pt>
                <c:pt idx="64">
                  <c:v>2</c:v>
                </c:pt>
                <c:pt idx="65">
                  <c:v>2</c:v>
                </c:pt>
                <c:pt idx="66">
                  <c:v>4</c:v>
                </c:pt>
                <c:pt idx="67">
                  <c:v>1</c:v>
                </c:pt>
                <c:pt idx="68">
                  <c:v>5</c:v>
                </c:pt>
                <c:pt idx="69">
                  <c:v>1</c:v>
                </c:pt>
                <c:pt idx="70">
                  <c:v>1</c:v>
                </c:pt>
                <c:pt idx="71">
                  <c:v>1</c:v>
                </c:pt>
                <c:pt idx="72">
                  <c:v>1</c:v>
                </c:pt>
                <c:pt idx="73">
                  <c:v>2</c:v>
                </c:pt>
                <c:pt idx="74">
                  <c:v>2</c:v>
                </c:pt>
                <c:pt idx="75">
                  <c:v>1</c:v>
                </c:pt>
                <c:pt idx="76">
                  <c:v>1</c:v>
                </c:pt>
                <c:pt idx="77">
                  <c:v>2</c:v>
                </c:pt>
                <c:pt idx="78">
                  <c:v>2</c:v>
                </c:pt>
                <c:pt idx="79">
                  <c:v>3</c:v>
                </c:pt>
                <c:pt idx="80">
                  <c:v>2</c:v>
                </c:pt>
                <c:pt idx="81">
                  <c:v>1</c:v>
                </c:pt>
                <c:pt idx="82">
                  <c:v>2</c:v>
                </c:pt>
                <c:pt idx="83">
                  <c:v>4</c:v>
                </c:pt>
                <c:pt idx="84">
                  <c:v>2</c:v>
                </c:pt>
                <c:pt idx="85">
                  <c:v>1</c:v>
                </c:pt>
                <c:pt idx="86">
                  <c:v>2</c:v>
                </c:pt>
                <c:pt idx="87">
                  <c:v>1</c:v>
                </c:pt>
                <c:pt idx="88">
                  <c:v>1</c:v>
                </c:pt>
                <c:pt idx="89">
                  <c:v>1</c:v>
                </c:pt>
                <c:pt idx="90">
                  <c:v>2</c:v>
                </c:pt>
                <c:pt idx="91">
                  <c:v>2</c:v>
                </c:pt>
                <c:pt idx="92">
                  <c:v>1</c:v>
                </c:pt>
                <c:pt idx="93">
                  <c:v>1</c:v>
                </c:pt>
                <c:pt idx="94">
                  <c:v>2</c:v>
                </c:pt>
                <c:pt idx="95">
                  <c:v>1</c:v>
                </c:pt>
                <c:pt idx="96">
                  <c:v>1</c:v>
                </c:pt>
                <c:pt idx="97">
                  <c:v>1</c:v>
                </c:pt>
                <c:pt idx="98">
                  <c:v>1</c:v>
                </c:pt>
                <c:pt idx="99">
                  <c:v>1</c:v>
                </c:pt>
                <c:pt idx="100">
                  <c:v>1</c:v>
                </c:pt>
                <c:pt idx="101">
                  <c:v>3</c:v>
                </c:pt>
                <c:pt idx="102">
                  <c:v>1</c:v>
                </c:pt>
                <c:pt idx="103">
                  <c:v>2</c:v>
                </c:pt>
                <c:pt idx="104">
                  <c:v>2</c:v>
                </c:pt>
                <c:pt idx="105">
                  <c:v>2</c:v>
                </c:pt>
                <c:pt idx="106">
                  <c:v>1</c:v>
                </c:pt>
                <c:pt idx="107">
                  <c:v>2</c:v>
                </c:pt>
                <c:pt idx="108">
                  <c:v>2</c:v>
                </c:pt>
                <c:pt idx="109">
                  <c:v>1</c:v>
                </c:pt>
                <c:pt idx="110">
                  <c:v>4</c:v>
                </c:pt>
                <c:pt idx="111">
                  <c:v>2</c:v>
                </c:pt>
                <c:pt idx="112">
                  <c:v>1</c:v>
                </c:pt>
              </c:numCache>
            </c:numRef>
          </c:val>
          <c:smooth val="0"/>
          <c:extLst>
            <c:ext xmlns:c16="http://schemas.microsoft.com/office/drawing/2014/chart" uri="{C3380CC4-5D6E-409C-BE32-E72D297353CC}">
              <c16:uniqueId val="{00000003-8A55-4C66-B54E-65E5A8D50C2F}"/>
            </c:ext>
          </c:extLst>
        </c:ser>
        <c:dLbls>
          <c:dLblPos val="ctr"/>
          <c:showLegendKey val="0"/>
          <c:showVal val="1"/>
          <c:showCatName val="0"/>
          <c:showSerName val="0"/>
          <c:showPercent val="0"/>
          <c:showBubbleSize val="0"/>
        </c:dLbls>
        <c:marker val="1"/>
        <c:smooth val="0"/>
        <c:axId val="-1478523552"/>
        <c:axId val="-1478525728"/>
      </c:lineChart>
      <c:dateAx>
        <c:axId val="-1478523552"/>
        <c:scaling>
          <c:orientation val="minMax"/>
        </c:scaling>
        <c:delete val="0"/>
        <c:axPos val="b"/>
        <c:numFmt formatCode="m/d/yyyy"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478525728"/>
        <c:crosses val="autoZero"/>
        <c:auto val="1"/>
        <c:lblOffset val="100"/>
        <c:baseTimeUnit val="days"/>
      </c:dateAx>
      <c:valAx>
        <c:axId val="-14785257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478523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a:p>
        </p:txBody>
      </p:sp>
      <p:sp>
        <p:nvSpPr>
          <p:cNvPr id="3075"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a:p>
        </p:txBody>
      </p:sp>
      <p:sp>
        <p:nvSpPr>
          <p:cNvPr id="3076" name="Rectangle 4"/>
          <p:cNvSpPr>
            <a:spLocks noGrp="1" noChangeArrowheads="1"/>
          </p:cNvSpPr>
          <p:nvPr>
            <p:ph type="ftr" sz="quarter" idx="2"/>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a:p>
        </p:txBody>
      </p:sp>
      <p:sp>
        <p:nvSpPr>
          <p:cNvPr id="3077" name="Rectangle 5"/>
          <p:cNvSpPr>
            <a:spLocks noGrp="1" noChangeArrowheads="1"/>
          </p:cNvSpPr>
          <p:nvPr>
            <p:ph type="sldNum" sz="quarter" idx="3"/>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5B655287-1F3F-4195-B8E1-7B154687BE1B}" type="slidenum">
              <a:rPr lang="en-US"/>
              <a:pPr/>
              <a:t>‹#›</a:t>
            </a:fld>
            <a:endParaRPr lang="en-US"/>
          </a:p>
        </p:txBody>
      </p:sp>
    </p:spTree>
    <p:extLst>
      <p:ext uri="{BB962C8B-B14F-4D97-AF65-F5344CB8AC3E}">
        <p14:creationId xmlns:p14="http://schemas.microsoft.com/office/powerpoint/2010/main" val="266580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a:p>
        </p:txBody>
      </p:sp>
      <p:sp>
        <p:nvSpPr>
          <p:cNvPr id="20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a:p>
        </p:txBody>
      </p:sp>
      <p:sp>
        <p:nvSpPr>
          <p:cNvPr id="2052" name="Rectangle 4"/>
          <p:cNvSpPr>
            <a:spLocks noGrp="1" noChangeArrowheads="1"/>
          </p:cNvSpPr>
          <p:nvPr>
            <p:ph type="ftr" sz="quarter" idx="4"/>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a:p>
        </p:txBody>
      </p:sp>
      <p:sp>
        <p:nvSpPr>
          <p:cNvPr id="2053" name="Rectangle 5"/>
          <p:cNvSpPr>
            <a:spLocks noGrp="1" noChangeArrowheads="1"/>
          </p:cNvSpPr>
          <p:nvPr>
            <p:ph type="sldNum" sz="quarter" idx="5"/>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8DEEFB85-347C-4330-B72D-2C338817EEF8}" type="slidenum">
              <a:rPr lang="en-US"/>
              <a:pPr/>
              <a:t>‹#›</a:t>
            </a:fld>
            <a:endParaRPr lang="en-US"/>
          </a:p>
        </p:txBody>
      </p:sp>
      <p:sp>
        <p:nvSpPr>
          <p:cNvPr id="2054" name="Rectangle 6"/>
          <p:cNvSpPr>
            <a:spLocks noGrp="1" noRot="1" noChangeAspect="1" noChangeArrowheads="1" noTextEdit="1"/>
          </p:cNvSpPr>
          <p:nvPr>
            <p:ph type="sldImg" idx="2"/>
          </p:nvPr>
        </p:nvSpPr>
        <p:spPr bwMode="auto">
          <a:xfrm>
            <a:off x="1109663" y="704850"/>
            <a:ext cx="4640262" cy="3479800"/>
          </a:xfrm>
          <a:prstGeom prst="rect">
            <a:avLst/>
          </a:prstGeom>
          <a:noFill/>
          <a:ln w="12699">
            <a:solidFill>
              <a:schemeClr val="tx1"/>
            </a:solidFill>
            <a:miter lim="800000"/>
            <a:headEnd/>
            <a:tailEnd/>
          </a:ln>
          <a:effectLst/>
        </p:spPr>
      </p:sp>
      <p:sp>
        <p:nvSpPr>
          <p:cNvPr id="2055" name="Rectangle 7"/>
          <p:cNvSpPr>
            <a:spLocks noGrp="1" noChangeArrowheads="1"/>
          </p:cNvSpPr>
          <p:nvPr>
            <p:ph type="body" sz="quarter" idx="3"/>
          </p:nvPr>
        </p:nvSpPr>
        <p:spPr bwMode="auto">
          <a:xfrm>
            <a:off x="914400" y="4422775"/>
            <a:ext cx="5029200"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168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EEFB85-347C-4330-B72D-2C338817EEF8}" type="slidenum">
              <a:rPr lang="en-US" smtClean="0"/>
              <a:pPr/>
              <a:t>9</a:t>
            </a:fld>
            <a:endParaRPr lang="en-US"/>
          </a:p>
        </p:txBody>
      </p:sp>
    </p:spTree>
    <p:extLst>
      <p:ext uri="{BB962C8B-B14F-4D97-AF65-F5344CB8AC3E}">
        <p14:creationId xmlns:p14="http://schemas.microsoft.com/office/powerpoint/2010/main" val="36514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Advertising Message</a:t>
            </a:r>
            <a:endParaRPr lang="en-US" dirty="0"/>
          </a:p>
          <a:p>
            <a:r>
              <a:rPr lang="en-US" dirty="0"/>
              <a:t> </a:t>
            </a:r>
          </a:p>
          <a:p>
            <a:r>
              <a:rPr lang="en-US" dirty="0"/>
              <a:t>Our creative drives our Learn, Engage, Connect message and is designed to drive people to the front door of our site to learn more about what we do and how to become a member.</a:t>
            </a:r>
          </a:p>
          <a:p>
            <a:r>
              <a:rPr lang="en-US" dirty="0"/>
              <a:t> </a:t>
            </a:r>
          </a:p>
          <a:p>
            <a:r>
              <a:rPr lang="en-US" dirty="0"/>
              <a:t>The ads use the same colors and imagery as our website for consistency, and higher retention and engagement</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21</a:t>
            </a:fld>
            <a:endParaRPr lang="en-US"/>
          </a:p>
        </p:txBody>
      </p:sp>
    </p:spTree>
    <p:extLst>
      <p:ext uri="{BB962C8B-B14F-4D97-AF65-F5344CB8AC3E}">
        <p14:creationId xmlns:p14="http://schemas.microsoft.com/office/powerpoint/2010/main" val="3707474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22</a:t>
            </a:fld>
            <a:endParaRPr lang="en-US"/>
          </a:p>
        </p:txBody>
      </p:sp>
    </p:spTree>
    <p:extLst>
      <p:ext uri="{BB962C8B-B14F-4D97-AF65-F5344CB8AC3E}">
        <p14:creationId xmlns:p14="http://schemas.microsoft.com/office/powerpoint/2010/main" val="195258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New Roman" pitchFamily="18" charset="0"/>
                <a:ea typeface="+mn-ea"/>
                <a:cs typeface="+mn-cs"/>
              </a:rPr>
              <a:t>In Nov 2018, our new brand launch  just started &amp; resulted in 23 clicks to the site.</a:t>
            </a:r>
            <a:r>
              <a:rPr lang="en-US" dirty="0"/>
              <a:t> </a:t>
            </a:r>
            <a:r>
              <a:rPr lang="en-US" sz="1200" b="0" i="0" u="none" strike="noStrike" kern="1200" dirty="0">
                <a:solidFill>
                  <a:schemeClr val="tx1"/>
                </a:solidFill>
                <a:effectLst/>
                <a:latin typeface="Times New Roman" pitchFamily="18" charset="0"/>
                <a:ea typeface="+mn-ea"/>
                <a:cs typeface="+mn-cs"/>
              </a:rPr>
              <a:t>YOY, our traffic to the site is nearly logarithmically (10x) higher with a slight growth in page views and approximately the same amount of time on the site. </a:t>
            </a:r>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23</a:t>
            </a:fld>
            <a:endParaRPr lang="en-US"/>
          </a:p>
        </p:txBody>
      </p:sp>
    </p:spTree>
    <p:extLst>
      <p:ext uri="{BB962C8B-B14F-4D97-AF65-F5344CB8AC3E}">
        <p14:creationId xmlns:p14="http://schemas.microsoft.com/office/powerpoint/2010/main" val="3765822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24</a:t>
            </a:fld>
            <a:endParaRPr lang="en-US"/>
          </a:p>
        </p:txBody>
      </p:sp>
    </p:spTree>
    <p:extLst>
      <p:ext uri="{BB962C8B-B14F-4D97-AF65-F5344CB8AC3E}">
        <p14:creationId xmlns:p14="http://schemas.microsoft.com/office/powerpoint/2010/main" val="4102938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25</a:t>
            </a:fld>
            <a:endParaRPr lang="en-US"/>
          </a:p>
        </p:txBody>
      </p:sp>
    </p:spTree>
    <p:extLst>
      <p:ext uri="{BB962C8B-B14F-4D97-AF65-F5344CB8AC3E}">
        <p14:creationId xmlns:p14="http://schemas.microsoft.com/office/powerpoint/2010/main" val="174375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26</a:t>
            </a:fld>
            <a:endParaRPr lang="en-US"/>
          </a:p>
        </p:txBody>
      </p:sp>
    </p:spTree>
    <p:extLst>
      <p:ext uri="{BB962C8B-B14F-4D97-AF65-F5344CB8AC3E}">
        <p14:creationId xmlns:p14="http://schemas.microsoft.com/office/powerpoint/2010/main" val="1898576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27</a:t>
            </a:fld>
            <a:endParaRPr lang="en-US"/>
          </a:p>
        </p:txBody>
      </p:sp>
    </p:spTree>
    <p:extLst>
      <p:ext uri="{BB962C8B-B14F-4D97-AF65-F5344CB8AC3E}">
        <p14:creationId xmlns:p14="http://schemas.microsoft.com/office/powerpoint/2010/main" val="3096514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10/5 Boating </a:t>
            </a:r>
            <a:r>
              <a:rPr lang="en-US" sz="1100" dirty="0" err="1"/>
              <a:t>enewsleter</a:t>
            </a:r>
            <a:r>
              <a:rPr lang="en-US" sz="1100" dirty="0"/>
              <a:t> (went out early)	11/5-7     Boats.com social media post</a:t>
            </a:r>
          </a:p>
          <a:p>
            <a:r>
              <a:rPr lang="en-US" sz="1100" dirty="0"/>
              <a:t>10-9 New ABC website goes live	11/12-14 Sport Fishing social 				post/Saltwater Sportsman	</a:t>
            </a:r>
          </a:p>
          <a:p>
            <a:r>
              <a:rPr lang="en-US" sz="1100" dirty="0"/>
              <a:t>10/15 Phase II Ad Campaign starts	 </a:t>
            </a:r>
            <a:r>
              <a:rPr lang="en-US" sz="1100" dirty="0" err="1"/>
              <a:t>enewsletter</a:t>
            </a:r>
            <a:r>
              <a:rPr lang="en-US" sz="1100" dirty="0"/>
              <a:t>                       </a:t>
            </a:r>
          </a:p>
          <a:p>
            <a:r>
              <a:rPr lang="en-US" sz="1100" dirty="0"/>
              <a:t>10/16 Power and Motor Yacht </a:t>
            </a:r>
            <a:r>
              <a:rPr lang="en-US" sz="1100" dirty="0" err="1"/>
              <a:t>enewsletter</a:t>
            </a:r>
            <a:r>
              <a:rPr lang="en-US" sz="1100" dirty="0"/>
              <a:t>       11/25-26 Boattest.com </a:t>
            </a:r>
            <a:r>
              <a:rPr lang="en-US" sz="1100" dirty="0" err="1"/>
              <a:t>enewsletter</a:t>
            </a:r>
            <a:endParaRPr lang="en-US" sz="1100" dirty="0"/>
          </a:p>
          <a:p>
            <a:r>
              <a:rPr lang="en-US" sz="1100" dirty="0"/>
              <a:t>10/31 Cruising World </a:t>
            </a:r>
            <a:r>
              <a:rPr lang="en-US" sz="1100" dirty="0" err="1"/>
              <a:t>enewsletter</a:t>
            </a:r>
            <a:endParaRPr lang="en-US" sz="1100" dirty="0"/>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28</a:t>
            </a:fld>
            <a:endParaRPr lang="en-US"/>
          </a:p>
        </p:txBody>
      </p:sp>
    </p:spTree>
    <p:extLst>
      <p:ext uri="{BB962C8B-B14F-4D97-AF65-F5344CB8AC3E}">
        <p14:creationId xmlns:p14="http://schemas.microsoft.com/office/powerpoint/2010/main" val="395687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Targets individuals with browsers set to Spanish</a:t>
            </a:r>
          </a:p>
          <a:p>
            <a:r>
              <a:rPr lang="en-US" dirty="0"/>
              <a:t>Digital marketing campaign in select markets</a:t>
            </a:r>
          </a:p>
          <a:p>
            <a:r>
              <a:rPr lang="en-US" dirty="0"/>
              <a:t>Reached over 15M viewers</a:t>
            </a:r>
          </a:p>
          <a:p>
            <a:r>
              <a:rPr lang="en-US" dirty="0"/>
              <a:t>Created a lot of dialogue in this demographic</a:t>
            </a:r>
          </a:p>
          <a:p>
            <a:r>
              <a:rPr lang="en-US" dirty="0"/>
              <a:t>Still need to keep knocking on the door</a:t>
            </a:r>
          </a:p>
          <a:p>
            <a:r>
              <a:rPr lang="en-US" dirty="0"/>
              <a:t>New Grant to continue marketing submitted to USCG</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29</a:t>
            </a:fld>
            <a:endParaRPr lang="en-US"/>
          </a:p>
        </p:txBody>
      </p:sp>
    </p:spTree>
    <p:extLst>
      <p:ext uri="{BB962C8B-B14F-4D97-AF65-F5344CB8AC3E}">
        <p14:creationId xmlns:p14="http://schemas.microsoft.com/office/powerpoint/2010/main" val="1228352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30</a:t>
            </a:fld>
            <a:endParaRPr lang="en-US"/>
          </a:p>
        </p:txBody>
      </p:sp>
    </p:spTree>
    <p:extLst>
      <p:ext uri="{BB962C8B-B14F-4D97-AF65-F5344CB8AC3E}">
        <p14:creationId xmlns:p14="http://schemas.microsoft.com/office/powerpoint/2010/main" val="36935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EEFB85-347C-4330-B72D-2C338817EEF8}" type="slidenum">
              <a:rPr lang="en-US" smtClean="0"/>
              <a:pPr/>
              <a:t>10</a:t>
            </a:fld>
            <a:endParaRPr lang="en-US"/>
          </a:p>
        </p:txBody>
      </p:sp>
    </p:spTree>
    <p:extLst>
      <p:ext uri="{BB962C8B-B14F-4D97-AF65-F5344CB8AC3E}">
        <p14:creationId xmlns:p14="http://schemas.microsoft.com/office/powerpoint/2010/main" val="3946098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31</a:t>
            </a:fld>
            <a:endParaRPr lang="en-US"/>
          </a:p>
        </p:txBody>
      </p:sp>
    </p:spTree>
    <p:extLst>
      <p:ext uri="{BB962C8B-B14F-4D97-AF65-F5344CB8AC3E}">
        <p14:creationId xmlns:p14="http://schemas.microsoft.com/office/powerpoint/2010/main" val="3652677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32</a:t>
            </a:fld>
            <a:endParaRPr lang="en-US"/>
          </a:p>
        </p:txBody>
      </p:sp>
    </p:spTree>
    <p:extLst>
      <p:ext uri="{BB962C8B-B14F-4D97-AF65-F5344CB8AC3E}">
        <p14:creationId xmlns:p14="http://schemas.microsoft.com/office/powerpoint/2010/main" val="2239036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MarCom has just received a grant from the Educational Fund to construct a new Americas Boating Club® mobile application</a:t>
            </a:r>
          </a:p>
          <a:p>
            <a:pPr marL="171450" indent="-171450">
              <a:buFont typeface="Arial" panose="020B0604020202020204" pitchFamily="34" charset="0"/>
              <a:buChar char="•"/>
            </a:pPr>
            <a:r>
              <a:rPr lang="en-US" dirty="0"/>
              <a:t>A task force is being formed to begin work right after this Governing Board</a:t>
            </a:r>
          </a:p>
          <a:p>
            <a:pPr marL="171450" indent="-171450">
              <a:buFont typeface="Arial" panose="020B0604020202020204" pitchFamily="34" charset="0"/>
              <a:buChar char="•"/>
            </a:pPr>
            <a:r>
              <a:rPr lang="en-US" dirty="0"/>
              <a:t>We need input for content</a:t>
            </a:r>
          </a:p>
          <a:p>
            <a:pPr marL="171450" indent="-171450">
              <a:buFont typeface="Arial" panose="020B0604020202020204" pitchFamily="34" charset="0"/>
              <a:buChar char="•"/>
            </a:pPr>
            <a:r>
              <a:rPr lang="en-US" dirty="0"/>
              <a:t>Goal to have it available by Saltgrass AM.</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33</a:t>
            </a:fld>
            <a:endParaRPr lang="en-US"/>
          </a:p>
        </p:txBody>
      </p:sp>
    </p:spTree>
    <p:extLst>
      <p:ext uri="{BB962C8B-B14F-4D97-AF65-F5344CB8AC3E}">
        <p14:creationId xmlns:p14="http://schemas.microsoft.com/office/powerpoint/2010/main" val="3966826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MarCom has just received a grant from the Educational Fund to construct a new Americas Boating Club® mobile application</a:t>
            </a:r>
          </a:p>
          <a:p>
            <a:pPr marL="171450" indent="-171450">
              <a:buFont typeface="Arial" panose="020B0604020202020204" pitchFamily="34" charset="0"/>
              <a:buChar char="•"/>
            </a:pPr>
            <a:r>
              <a:rPr lang="en-US" dirty="0"/>
              <a:t>A task force is being formed to begin work right after this Governing Board</a:t>
            </a:r>
          </a:p>
          <a:p>
            <a:pPr marL="171450" indent="-171450">
              <a:buFont typeface="Arial" panose="020B0604020202020204" pitchFamily="34" charset="0"/>
              <a:buChar char="•"/>
            </a:pPr>
            <a:r>
              <a:rPr lang="en-US" dirty="0"/>
              <a:t>We need input for content</a:t>
            </a:r>
          </a:p>
          <a:p>
            <a:pPr marL="171450" indent="-171450">
              <a:buFont typeface="Arial" panose="020B0604020202020204" pitchFamily="34" charset="0"/>
              <a:buChar char="•"/>
            </a:pPr>
            <a:r>
              <a:rPr lang="en-US" dirty="0"/>
              <a:t>Goal to have it available by Saltgrass AM.</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34</a:t>
            </a:fld>
            <a:endParaRPr lang="en-US"/>
          </a:p>
        </p:txBody>
      </p:sp>
    </p:spTree>
    <p:extLst>
      <p:ext uri="{BB962C8B-B14F-4D97-AF65-F5344CB8AC3E}">
        <p14:creationId xmlns:p14="http://schemas.microsoft.com/office/powerpoint/2010/main" val="1251151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MarCom has just received a grant from the Educational Fund to construct a new Americas Boating Club® mobile application</a:t>
            </a:r>
          </a:p>
          <a:p>
            <a:pPr marL="171450" indent="-171450">
              <a:buFont typeface="Arial" panose="020B0604020202020204" pitchFamily="34" charset="0"/>
              <a:buChar char="•"/>
            </a:pPr>
            <a:r>
              <a:rPr lang="en-US" dirty="0"/>
              <a:t>A task force is being formed to begin work right after this Governing Board</a:t>
            </a:r>
          </a:p>
          <a:p>
            <a:pPr marL="171450" indent="-171450">
              <a:buFont typeface="Arial" panose="020B0604020202020204" pitchFamily="34" charset="0"/>
              <a:buChar char="•"/>
            </a:pPr>
            <a:r>
              <a:rPr lang="en-US" dirty="0"/>
              <a:t>We need input for content</a:t>
            </a:r>
          </a:p>
          <a:p>
            <a:pPr marL="171450" indent="-171450">
              <a:buFont typeface="Arial" panose="020B0604020202020204" pitchFamily="34" charset="0"/>
              <a:buChar char="•"/>
            </a:pPr>
            <a:r>
              <a:rPr lang="en-US" dirty="0"/>
              <a:t>Goal to have it available by Saltgrass AM.</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35</a:t>
            </a:fld>
            <a:endParaRPr lang="en-US"/>
          </a:p>
        </p:txBody>
      </p:sp>
    </p:spTree>
    <p:extLst>
      <p:ext uri="{BB962C8B-B14F-4D97-AF65-F5344CB8AC3E}">
        <p14:creationId xmlns:p14="http://schemas.microsoft.com/office/powerpoint/2010/main" val="182051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DD50FE0B-68FF-434D-81E7-DC451D684DFC}" type="slidenum">
              <a:rPr lang="en-US" altLang="en-US">
                <a:latin typeface="Calibri" panose="020F0502020204030204" pitchFamily="34" charset="0"/>
              </a:rPr>
              <a:pPr eaLnBrk="1" hangingPunct="1"/>
              <a:t>43</a:t>
            </a:fld>
            <a:endParaRPr lang="en-US" altLang="en-US" dirty="0">
              <a:latin typeface="Calibri" panose="020F0502020204030204" pitchFamily="34" charset="0"/>
            </a:endParaRPr>
          </a:p>
        </p:txBody>
      </p:sp>
      <p:sp>
        <p:nvSpPr>
          <p:cNvPr id="20485"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dirty="0">
                <a:latin typeface="Calibri" panose="020F0502020204030204" pitchFamily="34" charset="0"/>
              </a:rPr>
              <a:t>D5 Marketing: 2011 Spring Conference</a:t>
            </a:r>
          </a:p>
        </p:txBody>
      </p:sp>
    </p:spTree>
    <p:extLst>
      <p:ext uri="{BB962C8B-B14F-4D97-AF65-F5344CB8AC3E}">
        <p14:creationId xmlns:p14="http://schemas.microsoft.com/office/powerpoint/2010/main" val="1231677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Boat Handling curriculum comprises one six-part course and six seminars. The six parts of the course are identical to the individual seminars.</a:t>
            </a:r>
          </a:p>
          <a:p>
            <a:endParaRPr lang="en-US" dirty="0"/>
          </a:p>
          <a:p>
            <a:r>
              <a:rPr lang="en-US" dirty="0"/>
              <a:t>We sought to brand this new curriculum in a way that promotes America’s Boating Club, while honoring our design traditions, embracing our legal name, and appealing to our target market. We consulted closely with MarCom volunteers with our strategy.</a:t>
            </a:r>
          </a:p>
        </p:txBody>
      </p:sp>
      <p:sp>
        <p:nvSpPr>
          <p:cNvPr id="4" name="Slide Number Placeholder 3"/>
          <p:cNvSpPr>
            <a:spLocks noGrp="1"/>
          </p:cNvSpPr>
          <p:nvPr>
            <p:ph type="sldNum" sz="quarter" idx="5"/>
          </p:nvPr>
        </p:nvSpPr>
        <p:spPr/>
        <p:txBody>
          <a:bodyPr/>
          <a:lstStyle/>
          <a:p>
            <a:fld id="{8DEEFB85-347C-4330-B72D-2C338817EEF8}" type="slidenum">
              <a:rPr lang="en-US" smtClean="0"/>
              <a:pPr/>
              <a:t>44</a:t>
            </a:fld>
            <a:endParaRPr lang="en-US" dirty="0"/>
          </a:p>
        </p:txBody>
      </p:sp>
    </p:spTree>
    <p:extLst>
      <p:ext uri="{BB962C8B-B14F-4D97-AF65-F5344CB8AC3E}">
        <p14:creationId xmlns:p14="http://schemas.microsoft.com/office/powerpoint/2010/main" val="3736231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Boat Handling curriculum debuts rebranded book covers. Front covers reprise the teal stripe that has long been part of our trade dress. </a:t>
            </a:r>
          </a:p>
          <a:p>
            <a:endParaRPr lang="en-US" dirty="0"/>
          </a:p>
          <a:p>
            <a:r>
              <a:rPr lang="en-US" dirty="0"/>
              <a:t>America’s Boating Club’s horizontal logo is featured prominently. The course name’s subtitle anchors the seminar as part of the United States Power Squadron’s Boat Handling Curriculum.</a:t>
            </a:r>
          </a:p>
          <a:p>
            <a:endParaRPr lang="en-US" dirty="0"/>
          </a:p>
          <a:p>
            <a:r>
              <a:rPr lang="en-US" dirty="0"/>
              <a:t>Images for all of the Boat Handling seminar series are inclusive of a diverse group of boaters. Rules of the Road features sail, power, and paddle boaters in an urban setting. </a:t>
            </a:r>
          </a:p>
          <a:p>
            <a:endParaRPr lang="en-US" dirty="0"/>
          </a:p>
          <a:p>
            <a:r>
              <a:rPr lang="en-US" dirty="0"/>
              <a:t>The market appeal focuses on skill competence and what students want and need to know. “A practical approach” to understanding the Rules of the Road, makes the content more accessible.</a:t>
            </a:r>
          </a:p>
          <a:p>
            <a:endParaRPr lang="en-US" dirty="0"/>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45</a:t>
            </a:fld>
            <a:endParaRPr lang="en-US" dirty="0"/>
          </a:p>
        </p:txBody>
      </p:sp>
    </p:spTree>
    <p:extLst>
      <p:ext uri="{BB962C8B-B14F-4D97-AF65-F5344CB8AC3E}">
        <p14:creationId xmlns:p14="http://schemas.microsoft.com/office/powerpoint/2010/main" val="3567473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Confidence in Docking and Undocking cover reprises the same design and branding elements. The photo is of a training session just before our America’s Boating Centers LLC was launched. It features young boaters, teen-age men and women, as well as racial inclusion.</a:t>
            </a:r>
          </a:p>
          <a:p>
            <a:endParaRPr lang="en-US" dirty="0"/>
          </a:p>
          <a:p>
            <a:r>
              <a:rPr lang="en-US" dirty="0"/>
              <a:t>The Boating with Confidence cover shows the fun our members have when they boat together. The image photo is on the Intracoastal Waterway in Savannah, GA. </a:t>
            </a:r>
          </a:p>
        </p:txBody>
      </p:sp>
      <p:sp>
        <p:nvSpPr>
          <p:cNvPr id="4" name="Slide Number Placeholder 3"/>
          <p:cNvSpPr>
            <a:spLocks noGrp="1"/>
          </p:cNvSpPr>
          <p:nvPr>
            <p:ph type="sldNum" sz="quarter" idx="5"/>
          </p:nvPr>
        </p:nvSpPr>
        <p:spPr/>
        <p:txBody>
          <a:bodyPr/>
          <a:lstStyle/>
          <a:p>
            <a:fld id="{8DEEFB85-347C-4330-B72D-2C338817EEF8}" type="slidenum">
              <a:rPr lang="en-US" smtClean="0"/>
              <a:pPr/>
              <a:t>46</a:t>
            </a:fld>
            <a:endParaRPr lang="en-US" dirty="0"/>
          </a:p>
        </p:txBody>
      </p:sp>
    </p:spTree>
    <p:extLst>
      <p:ext uri="{BB962C8B-B14F-4D97-AF65-F5344CB8AC3E}">
        <p14:creationId xmlns:p14="http://schemas.microsoft.com/office/powerpoint/2010/main" val="3480901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Anchoring with Assurance also shows skill competence and appropriate safety (life jackets and gloves). </a:t>
            </a:r>
          </a:p>
          <a:p>
            <a:endParaRPr lang="en-US" dirty="0"/>
          </a:p>
          <a:p>
            <a:r>
              <a:rPr lang="en-US" dirty="0"/>
              <a:t>Emergencies on Board images focus on communications in an emergency and how to handle a medical emergency. The hands convey competence and inclusion by gender, age, and race.</a:t>
            </a:r>
          </a:p>
        </p:txBody>
      </p:sp>
      <p:sp>
        <p:nvSpPr>
          <p:cNvPr id="4" name="Slide Number Placeholder 3"/>
          <p:cNvSpPr>
            <a:spLocks noGrp="1"/>
          </p:cNvSpPr>
          <p:nvPr>
            <p:ph type="sldNum" sz="quarter" idx="5"/>
          </p:nvPr>
        </p:nvSpPr>
        <p:spPr/>
        <p:txBody>
          <a:bodyPr/>
          <a:lstStyle/>
          <a:p>
            <a:fld id="{8DEEFB85-347C-4330-B72D-2C338817EEF8}" type="slidenum">
              <a:rPr lang="en-US" smtClean="0"/>
              <a:pPr/>
              <a:t>47</a:t>
            </a:fld>
            <a:endParaRPr lang="en-US" dirty="0"/>
          </a:p>
        </p:txBody>
      </p:sp>
    </p:spTree>
    <p:extLst>
      <p:ext uri="{BB962C8B-B14F-4D97-AF65-F5344CB8AC3E}">
        <p14:creationId xmlns:p14="http://schemas.microsoft.com/office/powerpoint/2010/main" val="303383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EEFB85-347C-4330-B72D-2C338817EEF8}" type="slidenum">
              <a:rPr lang="en-US" smtClean="0"/>
              <a:pPr/>
              <a:t>11</a:t>
            </a:fld>
            <a:endParaRPr lang="en-US"/>
          </a:p>
        </p:txBody>
      </p:sp>
    </p:spTree>
    <p:extLst>
      <p:ext uri="{BB962C8B-B14F-4D97-AF65-F5344CB8AC3E}">
        <p14:creationId xmlns:p14="http://schemas.microsoft.com/office/powerpoint/2010/main" val="2304689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Knots and Line Handling demonstrates collaboration between boat operators and dockhands, the fun that fathers and daughters can have boating together, safe practices (life jackets aboard and on the dock), and competent use of stern lines.</a:t>
            </a:r>
          </a:p>
          <a:p>
            <a:endParaRPr lang="en-US" dirty="0"/>
          </a:p>
          <a:p>
            <a:r>
              <a:rPr lang="en-US" dirty="0"/>
              <a:t> </a:t>
            </a:r>
          </a:p>
        </p:txBody>
      </p:sp>
      <p:sp>
        <p:nvSpPr>
          <p:cNvPr id="4" name="Slide Number Placeholder 3"/>
          <p:cNvSpPr>
            <a:spLocks noGrp="1"/>
          </p:cNvSpPr>
          <p:nvPr>
            <p:ph type="sldNum" sz="quarter" idx="5"/>
          </p:nvPr>
        </p:nvSpPr>
        <p:spPr/>
        <p:txBody>
          <a:bodyPr/>
          <a:lstStyle/>
          <a:p>
            <a:fld id="{8DEEFB85-347C-4330-B72D-2C338817EEF8}" type="slidenum">
              <a:rPr lang="en-US" smtClean="0"/>
              <a:pPr/>
              <a:t>48</a:t>
            </a:fld>
            <a:endParaRPr lang="en-US" dirty="0"/>
          </a:p>
        </p:txBody>
      </p:sp>
    </p:spTree>
    <p:extLst>
      <p:ext uri="{BB962C8B-B14F-4D97-AF65-F5344CB8AC3E}">
        <p14:creationId xmlns:p14="http://schemas.microsoft.com/office/powerpoint/2010/main" val="755795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decided that our back covers must connect on the membership front, not just education.</a:t>
            </a:r>
          </a:p>
          <a:p>
            <a:endParaRPr lang="en-US" dirty="0"/>
          </a:p>
          <a:p>
            <a:r>
              <a:rPr lang="en-US" dirty="0"/>
              <a:t>For Boat Handling seminars, we share other boat handling seminars, as well as other useful seminars.</a:t>
            </a:r>
          </a:p>
          <a:p>
            <a:endParaRPr lang="en-US" dirty="0"/>
          </a:p>
          <a:p>
            <a:r>
              <a:rPr lang="en-US" dirty="0"/>
              <a:t>The white box is where the ISBN bar code is placed. </a:t>
            </a:r>
          </a:p>
        </p:txBody>
      </p:sp>
      <p:sp>
        <p:nvSpPr>
          <p:cNvPr id="4" name="Slide Number Placeholder 3"/>
          <p:cNvSpPr>
            <a:spLocks noGrp="1"/>
          </p:cNvSpPr>
          <p:nvPr>
            <p:ph type="sldNum" sz="quarter" idx="5"/>
          </p:nvPr>
        </p:nvSpPr>
        <p:spPr/>
        <p:txBody>
          <a:bodyPr/>
          <a:lstStyle/>
          <a:p>
            <a:fld id="{8DEEFB85-347C-4330-B72D-2C338817EEF8}" type="slidenum">
              <a:rPr lang="en-US" smtClean="0"/>
              <a:pPr/>
              <a:t>49</a:t>
            </a:fld>
            <a:endParaRPr lang="en-US" dirty="0"/>
          </a:p>
        </p:txBody>
      </p:sp>
    </p:spTree>
    <p:extLst>
      <p:ext uri="{BB962C8B-B14F-4D97-AF65-F5344CB8AC3E}">
        <p14:creationId xmlns:p14="http://schemas.microsoft.com/office/powerpoint/2010/main" val="4149267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Boat Handling course front cover reprises all six seminars, so there is no confusion that the Boat Handling course and seminar series are part of a single curriculum.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back cover reprises our public website’s “Nationally Recognized Education for the Recreational Boater” theme and provides information about our courses and on-the-water training programs.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Again, it showcases our America’s Boating Club identity and invites students to contact us for more information about membership and education.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50</a:t>
            </a:fld>
            <a:endParaRPr lang="en-US" dirty="0"/>
          </a:p>
        </p:txBody>
      </p:sp>
    </p:spTree>
    <p:extLst>
      <p:ext uri="{BB962C8B-B14F-4D97-AF65-F5344CB8AC3E}">
        <p14:creationId xmlns:p14="http://schemas.microsoft.com/office/powerpoint/2010/main" val="75774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EEFB85-347C-4330-B72D-2C338817EEF8}" type="slidenum">
              <a:rPr lang="en-US" smtClean="0"/>
              <a:pPr/>
              <a:t>51</a:t>
            </a:fld>
            <a:endParaRPr lang="en-US"/>
          </a:p>
        </p:txBody>
      </p:sp>
    </p:spTree>
    <p:extLst>
      <p:ext uri="{BB962C8B-B14F-4D97-AF65-F5344CB8AC3E}">
        <p14:creationId xmlns:p14="http://schemas.microsoft.com/office/powerpoint/2010/main" val="147988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EEFB85-347C-4330-B72D-2C338817EEF8}" type="slidenum">
              <a:rPr lang="en-US" smtClean="0"/>
              <a:pPr/>
              <a:t>12</a:t>
            </a:fld>
            <a:endParaRPr lang="en-US"/>
          </a:p>
        </p:txBody>
      </p:sp>
    </p:spTree>
    <p:extLst>
      <p:ext uri="{BB962C8B-B14F-4D97-AF65-F5344CB8AC3E}">
        <p14:creationId xmlns:p14="http://schemas.microsoft.com/office/powerpoint/2010/main" val="4243982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EEFB85-347C-4330-B72D-2C338817EEF8}" type="slidenum">
              <a:rPr lang="en-US" smtClean="0"/>
              <a:pPr/>
              <a:t>13</a:t>
            </a:fld>
            <a:endParaRPr lang="en-US"/>
          </a:p>
        </p:txBody>
      </p:sp>
    </p:spTree>
    <p:extLst>
      <p:ext uri="{BB962C8B-B14F-4D97-AF65-F5344CB8AC3E}">
        <p14:creationId xmlns:p14="http://schemas.microsoft.com/office/powerpoint/2010/main" val="3837375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14</a:t>
            </a:fld>
            <a:endParaRPr lang="en-US"/>
          </a:p>
        </p:txBody>
      </p:sp>
    </p:spTree>
    <p:extLst>
      <p:ext uri="{BB962C8B-B14F-4D97-AF65-F5344CB8AC3E}">
        <p14:creationId xmlns:p14="http://schemas.microsoft.com/office/powerpoint/2010/main" val="2295017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Builds on Phase I ads with </a:t>
            </a:r>
            <a:r>
              <a:rPr lang="en-US" i="1" dirty="0">
                <a:solidFill>
                  <a:srgbClr val="FF0000"/>
                </a:solidFill>
              </a:rPr>
              <a:t>Learn, Engage, Connect </a:t>
            </a:r>
            <a:r>
              <a:rPr lang="en-US" dirty="0"/>
              <a:t>theme.</a:t>
            </a:r>
          </a:p>
          <a:p>
            <a:r>
              <a:rPr lang="en-US" dirty="0"/>
              <a:t>Phase II ads will now land on a new website designed to have the same look, feel, and message as the ads.</a:t>
            </a:r>
          </a:p>
          <a:p>
            <a:r>
              <a:rPr lang="en-US" dirty="0"/>
              <a:t>Features Nationally Recognized Educational Classes.</a:t>
            </a:r>
          </a:p>
          <a:p>
            <a:r>
              <a:rPr lang="en-US" dirty="0"/>
              <a:t>Features an inclusive, “</a:t>
            </a:r>
            <a:r>
              <a:rPr lang="en-US" i="1" dirty="0"/>
              <a:t>beyond the class” </a:t>
            </a:r>
            <a:r>
              <a:rPr lang="en-US" dirty="0"/>
              <a:t>recreational boating experience at the local club level.</a:t>
            </a:r>
          </a:p>
          <a:p>
            <a:r>
              <a:rPr lang="en-US" dirty="0"/>
              <a:t>Considers the following in all photos</a:t>
            </a:r>
          </a:p>
          <a:p>
            <a:pPr lvl="1"/>
            <a:r>
              <a:rPr lang="en-US" dirty="0"/>
              <a:t>Target audience of social adventurers and outdoor enthusiasts</a:t>
            </a:r>
          </a:p>
          <a:p>
            <a:pPr lvl="1"/>
            <a:r>
              <a:rPr lang="en-US" dirty="0"/>
              <a:t>All types of boaters, power, sail, fishing, human power</a:t>
            </a:r>
          </a:p>
          <a:p>
            <a:pPr lvl="1"/>
            <a:r>
              <a:rPr lang="en-US" dirty="0"/>
              <a:t>45-60 Age range</a:t>
            </a:r>
          </a:p>
          <a:p>
            <a:pPr lvl="1"/>
            <a:r>
              <a:rPr lang="en-US" dirty="0"/>
              <a:t>Diversity in all photos</a:t>
            </a:r>
          </a:p>
          <a:p>
            <a:pPr lvl="1"/>
            <a:r>
              <a:rPr lang="en-US" dirty="0"/>
              <a:t>Folks having fun</a:t>
            </a:r>
          </a:p>
          <a:p>
            <a:pPr lvl="1"/>
            <a:r>
              <a:rPr lang="en-US" dirty="0"/>
              <a:t>Wearing life jackets</a:t>
            </a:r>
          </a:p>
          <a:p>
            <a:pPr lvl="1"/>
            <a:r>
              <a:rPr lang="en-US" dirty="0"/>
              <a:t>High resolution pictures</a:t>
            </a:r>
          </a:p>
          <a:p>
            <a:pPr lvl="1"/>
            <a:r>
              <a:rPr lang="en-US" dirty="0"/>
              <a:t>Minimizing alcohol consumption</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15</a:t>
            </a:fld>
            <a:endParaRPr lang="en-US"/>
          </a:p>
        </p:txBody>
      </p:sp>
    </p:spTree>
    <p:extLst>
      <p:ext uri="{BB962C8B-B14F-4D97-AF65-F5344CB8AC3E}">
        <p14:creationId xmlns:p14="http://schemas.microsoft.com/office/powerpoint/2010/main" val="180652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EEFB85-347C-4330-B72D-2C338817EEF8}" type="slidenum">
              <a:rPr lang="en-US" smtClean="0"/>
              <a:pPr/>
              <a:t>19</a:t>
            </a:fld>
            <a:endParaRPr lang="en-US"/>
          </a:p>
        </p:txBody>
      </p:sp>
    </p:spTree>
    <p:extLst>
      <p:ext uri="{BB962C8B-B14F-4D97-AF65-F5344CB8AC3E}">
        <p14:creationId xmlns:p14="http://schemas.microsoft.com/office/powerpoint/2010/main" val="214027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8DEEFB85-347C-4330-B72D-2C338817EEF8}" type="slidenum">
              <a:rPr lang="en-US" smtClean="0"/>
              <a:pPr/>
              <a:t>20</a:t>
            </a:fld>
            <a:endParaRPr lang="en-US"/>
          </a:p>
        </p:txBody>
      </p:sp>
    </p:spTree>
    <p:extLst>
      <p:ext uri="{BB962C8B-B14F-4D97-AF65-F5344CB8AC3E}">
        <p14:creationId xmlns:p14="http://schemas.microsoft.com/office/powerpoint/2010/main" val="103515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1767" name="Rectangle 39"/>
          <p:cNvSpPr>
            <a:spLocks noGrp="1" noChangeArrowheads="1"/>
          </p:cNvSpPr>
          <p:nvPr>
            <p:ph type="ctrTitle" sz="quarter"/>
          </p:nvPr>
        </p:nvSpPr>
        <p:spPr>
          <a:xfrm>
            <a:off x="685800" y="2057400"/>
            <a:ext cx="7772400" cy="1143000"/>
          </a:xfrm>
        </p:spPr>
        <p:txBody>
          <a:bodyPr/>
          <a:lstStyle>
            <a:lvl1pPr>
              <a:defRPr/>
            </a:lvl1pPr>
          </a:lstStyle>
          <a:p>
            <a:r>
              <a:rPr lang="en-US"/>
              <a:t>Click to edit Master title style</a:t>
            </a:r>
          </a:p>
        </p:txBody>
      </p:sp>
      <p:sp>
        <p:nvSpPr>
          <p:cNvPr id="201768" name="Rectangle 40"/>
          <p:cNvSpPr>
            <a:spLocks noGrp="1" noChangeArrowheads="1"/>
          </p:cNvSpPr>
          <p:nvPr>
            <p:ph type="subTitle" sz="quarter" idx="1"/>
          </p:nvPr>
        </p:nvSpPr>
        <p:spPr>
          <a:xfrm>
            <a:off x="1371600" y="3581400"/>
            <a:ext cx="6400800" cy="1752600"/>
          </a:xfrm>
        </p:spPr>
        <p:txBody>
          <a:bodyPr anchor="ctr"/>
          <a:lstStyle>
            <a:lvl1pPr marL="0" indent="0" algn="ctr">
              <a:buFontTx/>
              <a:buNone/>
              <a:defRPr/>
            </a:lvl1pPr>
          </a:lstStyle>
          <a:p>
            <a:r>
              <a:rPr lang="en-US"/>
              <a:t>Click to edit Master subtitle style</a:t>
            </a:r>
          </a:p>
        </p:txBody>
      </p:sp>
      <p:sp>
        <p:nvSpPr>
          <p:cNvPr id="4" name="TextBox 3"/>
          <p:cNvSpPr txBox="1"/>
          <p:nvPr userDrawn="1"/>
        </p:nvSpPr>
        <p:spPr>
          <a:xfrm>
            <a:off x="6471138" y="6629567"/>
            <a:ext cx="2690445" cy="215444"/>
          </a:xfrm>
          <a:prstGeom prst="rect">
            <a:avLst/>
          </a:prstGeom>
          <a:noFill/>
        </p:spPr>
        <p:txBody>
          <a:bodyPr wrap="square" rtlCol="0">
            <a:spAutoFit/>
          </a:bodyPr>
          <a:lstStyle/>
          <a:p>
            <a:pPr algn="r"/>
            <a:r>
              <a:rPr lang="en-US" sz="800" dirty="0"/>
              <a:t>Copyright 2020 United States Power Squadrons</a:t>
            </a:r>
            <a:r>
              <a:rPr lang="en-US" sz="800" baseline="30000" dirty="0"/>
              <a:t>®</a:t>
            </a:r>
          </a:p>
        </p:txBody>
      </p:sp>
      <p:sp>
        <p:nvSpPr>
          <p:cNvPr id="5" name="TextBox 4"/>
          <p:cNvSpPr txBox="1"/>
          <p:nvPr userDrawn="1"/>
        </p:nvSpPr>
        <p:spPr>
          <a:xfrm>
            <a:off x="8795" y="6629652"/>
            <a:ext cx="1688119" cy="215444"/>
          </a:xfrm>
          <a:prstGeom prst="rect">
            <a:avLst/>
          </a:prstGeom>
          <a:noFill/>
        </p:spPr>
        <p:txBody>
          <a:bodyPr wrap="square" rtlCol="0">
            <a:spAutoFit/>
          </a:bodyPr>
          <a:lstStyle/>
          <a:p>
            <a:r>
              <a:rPr lang="en-US" sz="800" dirty="0"/>
              <a:t>Ponte </a:t>
            </a:r>
            <a:r>
              <a:rPr lang="en-US" sz="800" dirty="0" err="1"/>
              <a:t>Vedra</a:t>
            </a:r>
            <a:r>
              <a:rPr lang="en-US" sz="800" dirty="0"/>
              <a:t> </a:t>
            </a:r>
            <a:r>
              <a:rPr lang="en-US" sz="800" dirty="0" err="1"/>
              <a:t>MarCom</a:t>
            </a:r>
            <a:r>
              <a:rPr lang="en-US" sz="800" dirty="0"/>
              <a:t> 2020</a:t>
            </a:r>
          </a:p>
        </p:txBody>
      </p:sp>
    </p:spTree>
    <p:extLst>
      <p:ext uri="{BB962C8B-B14F-4D97-AF65-F5344CB8AC3E}">
        <p14:creationId xmlns:p14="http://schemas.microsoft.com/office/powerpoint/2010/main" val="2422205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6471138" y="6629567"/>
            <a:ext cx="2690445" cy="215444"/>
          </a:xfrm>
          <a:prstGeom prst="rect">
            <a:avLst/>
          </a:prstGeom>
          <a:noFill/>
        </p:spPr>
        <p:txBody>
          <a:bodyPr wrap="square" rtlCol="0">
            <a:spAutoFit/>
          </a:bodyPr>
          <a:lstStyle/>
          <a:p>
            <a:pPr algn="r"/>
            <a:r>
              <a:rPr lang="en-US" sz="800" dirty="0"/>
              <a:t>Copyright 2020 United States Power Squadrons</a:t>
            </a:r>
            <a:r>
              <a:rPr lang="en-US" sz="800" baseline="30000" dirty="0"/>
              <a:t>®</a:t>
            </a:r>
          </a:p>
        </p:txBody>
      </p:sp>
      <p:sp>
        <p:nvSpPr>
          <p:cNvPr id="4" name="TextBox 3"/>
          <p:cNvSpPr txBox="1"/>
          <p:nvPr userDrawn="1"/>
        </p:nvSpPr>
        <p:spPr>
          <a:xfrm>
            <a:off x="8795" y="6629652"/>
            <a:ext cx="1688119" cy="215444"/>
          </a:xfrm>
          <a:prstGeom prst="rect">
            <a:avLst/>
          </a:prstGeom>
          <a:noFill/>
        </p:spPr>
        <p:txBody>
          <a:bodyPr wrap="square" rtlCol="0">
            <a:spAutoFit/>
          </a:bodyPr>
          <a:lstStyle/>
          <a:p>
            <a:r>
              <a:rPr lang="en-US" sz="800" dirty="0"/>
              <a:t>Ponte </a:t>
            </a:r>
            <a:r>
              <a:rPr lang="en-US" sz="800" dirty="0" err="1"/>
              <a:t>Vedra</a:t>
            </a:r>
            <a:r>
              <a:rPr lang="en-US" sz="800" dirty="0"/>
              <a:t> </a:t>
            </a:r>
            <a:r>
              <a:rPr lang="en-US" sz="800" dirty="0" err="1"/>
              <a:t>MarCom</a:t>
            </a:r>
            <a:r>
              <a:rPr lang="en-US" sz="800" dirty="0"/>
              <a:t> 2020</a:t>
            </a:r>
          </a:p>
        </p:txBody>
      </p:sp>
    </p:spTree>
    <p:extLst>
      <p:ext uri="{BB962C8B-B14F-4D97-AF65-F5344CB8AC3E}">
        <p14:creationId xmlns:p14="http://schemas.microsoft.com/office/powerpoint/2010/main" val="191858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800"/>
            </a:lvl2pPr>
            <a:lvl3pPr>
              <a:defRPr sz="28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471138" y="6629567"/>
            <a:ext cx="2690445" cy="215444"/>
          </a:xfrm>
          <a:prstGeom prst="rect">
            <a:avLst/>
          </a:prstGeom>
          <a:noFill/>
        </p:spPr>
        <p:txBody>
          <a:bodyPr wrap="square" rtlCol="0">
            <a:spAutoFit/>
          </a:bodyPr>
          <a:lstStyle/>
          <a:p>
            <a:pPr algn="r"/>
            <a:r>
              <a:rPr lang="en-US" sz="800" dirty="0"/>
              <a:t>Copyright 2020 United States Power Squadrons</a:t>
            </a:r>
            <a:r>
              <a:rPr lang="en-US" sz="800" baseline="30000" dirty="0"/>
              <a:t>®</a:t>
            </a:r>
          </a:p>
        </p:txBody>
      </p:sp>
      <p:sp>
        <p:nvSpPr>
          <p:cNvPr id="5" name="TextBox 4"/>
          <p:cNvSpPr txBox="1"/>
          <p:nvPr userDrawn="1"/>
        </p:nvSpPr>
        <p:spPr>
          <a:xfrm>
            <a:off x="8795" y="6629652"/>
            <a:ext cx="1688119" cy="215444"/>
          </a:xfrm>
          <a:prstGeom prst="rect">
            <a:avLst/>
          </a:prstGeom>
          <a:noFill/>
        </p:spPr>
        <p:txBody>
          <a:bodyPr wrap="square" rtlCol="0">
            <a:spAutoFit/>
          </a:bodyPr>
          <a:lstStyle/>
          <a:p>
            <a:r>
              <a:rPr lang="en-US" sz="800" dirty="0"/>
              <a:t>Ponte </a:t>
            </a:r>
            <a:r>
              <a:rPr lang="en-US" sz="800" dirty="0" err="1"/>
              <a:t>Vedra</a:t>
            </a:r>
            <a:r>
              <a:rPr lang="en-US" sz="800" dirty="0"/>
              <a:t> </a:t>
            </a:r>
            <a:r>
              <a:rPr lang="en-US" sz="800" dirty="0" err="1"/>
              <a:t>MarCom</a:t>
            </a:r>
            <a:r>
              <a:rPr lang="en-US" sz="800" dirty="0"/>
              <a:t> 2020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746125" y="1338263"/>
            <a:ext cx="3781983"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4674413" y="1338263"/>
            <a:ext cx="3783787"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6471138" y="6629567"/>
            <a:ext cx="2690445" cy="215444"/>
          </a:xfrm>
          <a:prstGeom prst="rect">
            <a:avLst/>
          </a:prstGeom>
          <a:noFill/>
        </p:spPr>
        <p:txBody>
          <a:bodyPr wrap="square" rtlCol="0">
            <a:spAutoFit/>
          </a:bodyPr>
          <a:lstStyle/>
          <a:p>
            <a:pPr algn="r"/>
            <a:r>
              <a:rPr lang="en-US" sz="800" dirty="0"/>
              <a:t>Copyright 2020 United States Power Squadrons</a:t>
            </a:r>
            <a:r>
              <a:rPr lang="en-US" sz="800" baseline="30000" dirty="0"/>
              <a:t>®</a:t>
            </a:r>
          </a:p>
        </p:txBody>
      </p:sp>
      <p:sp>
        <p:nvSpPr>
          <p:cNvPr id="7" name="TextBox 6"/>
          <p:cNvSpPr txBox="1"/>
          <p:nvPr userDrawn="1"/>
        </p:nvSpPr>
        <p:spPr>
          <a:xfrm>
            <a:off x="8795" y="6629652"/>
            <a:ext cx="1688119" cy="215444"/>
          </a:xfrm>
          <a:prstGeom prst="rect">
            <a:avLst/>
          </a:prstGeom>
          <a:noFill/>
        </p:spPr>
        <p:txBody>
          <a:bodyPr wrap="square" rtlCol="0">
            <a:spAutoFit/>
          </a:bodyPr>
          <a:lstStyle/>
          <a:p>
            <a:r>
              <a:rPr lang="en-US" sz="800" dirty="0"/>
              <a:t>Ponte </a:t>
            </a:r>
            <a:r>
              <a:rPr lang="en-US" sz="800" dirty="0" err="1"/>
              <a:t>Vedra</a:t>
            </a:r>
            <a:r>
              <a:rPr lang="en-US" sz="800" dirty="0"/>
              <a:t> </a:t>
            </a:r>
            <a:r>
              <a:rPr lang="en-US" sz="800" dirty="0" err="1"/>
              <a:t>MarCom</a:t>
            </a:r>
            <a:r>
              <a:rPr lang="en-US" sz="800" dirty="0"/>
              <a:t> 2020</a:t>
            </a:r>
          </a:p>
        </p:txBody>
      </p:sp>
    </p:spTree>
    <p:extLst>
      <p:ext uri="{BB962C8B-B14F-4D97-AF65-F5344CB8AC3E}">
        <p14:creationId xmlns:p14="http://schemas.microsoft.com/office/powerpoint/2010/main" val="30665393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304800"/>
            <a:ext cx="77724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51203" name="Rectangle 3"/>
          <p:cNvSpPr>
            <a:spLocks noGrp="1" noChangeArrowheads="1"/>
          </p:cNvSpPr>
          <p:nvPr>
            <p:ph type="body" idx="1"/>
          </p:nvPr>
        </p:nvSpPr>
        <p:spPr bwMode="auto">
          <a:xfrm>
            <a:off x="685800" y="1447799"/>
            <a:ext cx="7772400" cy="4518356"/>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6" name="Straight Connector 5"/>
          <p:cNvCxnSpPr/>
          <p:nvPr userDrawn="1"/>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1" r:id="rId3"/>
    <p:sldLayoutId id="2147483657" r:id="rId4"/>
  </p:sldLayoutIdLst>
  <p:hf sldNum="0" hdr="0" ftr="0" dt="0"/>
  <p:txStyles>
    <p:titleStyle>
      <a:lvl1pPr algn="ctr" rtl="0" eaLnBrk="1" fontAlgn="base" hangingPunct="1">
        <a:spcBef>
          <a:spcPct val="0"/>
        </a:spcBef>
        <a:spcAft>
          <a:spcPct val="0"/>
        </a:spcAft>
        <a:defRPr sz="4000">
          <a:solidFill>
            <a:srgbClr val="007399"/>
          </a:solidFill>
          <a:latin typeface="Calibri" pitchFamily="34" charset="0"/>
          <a:ea typeface="+mj-ea"/>
          <a:cs typeface="+mj-cs"/>
        </a:defRPr>
      </a:lvl1pPr>
      <a:lvl2pPr algn="ctr" rtl="0" eaLnBrk="1" fontAlgn="base" hangingPunct="1">
        <a:spcBef>
          <a:spcPct val="0"/>
        </a:spcBef>
        <a:spcAft>
          <a:spcPct val="0"/>
        </a:spcAft>
        <a:defRPr sz="2400">
          <a:solidFill>
            <a:srgbClr val="007399"/>
          </a:solidFill>
          <a:latin typeface="Arial" charset="0"/>
        </a:defRPr>
      </a:lvl2pPr>
      <a:lvl3pPr algn="ctr" rtl="0" eaLnBrk="1" fontAlgn="base" hangingPunct="1">
        <a:spcBef>
          <a:spcPct val="0"/>
        </a:spcBef>
        <a:spcAft>
          <a:spcPct val="0"/>
        </a:spcAft>
        <a:defRPr sz="2400">
          <a:solidFill>
            <a:srgbClr val="007399"/>
          </a:solidFill>
          <a:latin typeface="Arial" charset="0"/>
        </a:defRPr>
      </a:lvl3pPr>
      <a:lvl4pPr algn="ctr" rtl="0" eaLnBrk="1" fontAlgn="base" hangingPunct="1">
        <a:spcBef>
          <a:spcPct val="0"/>
        </a:spcBef>
        <a:spcAft>
          <a:spcPct val="0"/>
        </a:spcAft>
        <a:defRPr sz="2400">
          <a:solidFill>
            <a:srgbClr val="007399"/>
          </a:solidFill>
          <a:latin typeface="Arial" charset="0"/>
        </a:defRPr>
      </a:lvl4pPr>
      <a:lvl5pPr algn="ctr" rtl="0" eaLnBrk="1" fontAlgn="base" hangingPunct="1">
        <a:spcBef>
          <a:spcPct val="0"/>
        </a:spcBef>
        <a:spcAft>
          <a:spcPct val="0"/>
        </a:spcAft>
        <a:defRPr sz="2400">
          <a:solidFill>
            <a:srgbClr val="007399"/>
          </a:solidFill>
          <a:latin typeface="Arial" charset="0"/>
        </a:defRPr>
      </a:lvl5pPr>
      <a:lvl6pPr marL="457200" algn="ctr" rtl="0" eaLnBrk="1" fontAlgn="base" hangingPunct="1">
        <a:spcBef>
          <a:spcPct val="0"/>
        </a:spcBef>
        <a:spcAft>
          <a:spcPct val="0"/>
        </a:spcAft>
        <a:defRPr sz="2400">
          <a:solidFill>
            <a:srgbClr val="007399"/>
          </a:solidFill>
          <a:latin typeface="Arial" charset="0"/>
        </a:defRPr>
      </a:lvl6pPr>
      <a:lvl7pPr marL="914400" algn="ctr" rtl="0" eaLnBrk="1" fontAlgn="base" hangingPunct="1">
        <a:spcBef>
          <a:spcPct val="0"/>
        </a:spcBef>
        <a:spcAft>
          <a:spcPct val="0"/>
        </a:spcAft>
        <a:defRPr sz="2400">
          <a:solidFill>
            <a:srgbClr val="007399"/>
          </a:solidFill>
          <a:latin typeface="Arial" charset="0"/>
        </a:defRPr>
      </a:lvl7pPr>
      <a:lvl8pPr marL="1371600" algn="ctr" rtl="0" eaLnBrk="1" fontAlgn="base" hangingPunct="1">
        <a:spcBef>
          <a:spcPct val="0"/>
        </a:spcBef>
        <a:spcAft>
          <a:spcPct val="0"/>
        </a:spcAft>
        <a:defRPr sz="2400">
          <a:solidFill>
            <a:srgbClr val="007399"/>
          </a:solidFill>
          <a:latin typeface="Arial" charset="0"/>
        </a:defRPr>
      </a:lvl8pPr>
      <a:lvl9pPr marL="1828800" algn="ctr" rtl="0" eaLnBrk="1" fontAlgn="base" hangingPunct="1">
        <a:spcBef>
          <a:spcPct val="0"/>
        </a:spcBef>
        <a:spcAft>
          <a:spcPct val="0"/>
        </a:spcAft>
        <a:defRPr sz="2400">
          <a:solidFill>
            <a:srgbClr val="007399"/>
          </a:solidFill>
          <a:latin typeface="Arial" charset="0"/>
        </a:defRPr>
      </a:lvl9pPr>
    </p:titleStyle>
    <p:body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23FA27-E157-4467-8BEE-31C2FF1E9AA8}"/>
              </a:ext>
            </a:extLst>
          </p:cNvPr>
          <p:cNvSpPr>
            <a:spLocks noGrp="1"/>
          </p:cNvSpPr>
          <p:nvPr>
            <p:ph type="ctrTitle" sz="quarter"/>
          </p:nvPr>
        </p:nvSpPr>
        <p:spPr/>
        <p:txBody>
          <a:bodyPr/>
          <a:lstStyle/>
          <a:p>
            <a:r>
              <a:rPr lang="en-US" dirty="0"/>
              <a:t>MarCom Open Meeting</a:t>
            </a:r>
          </a:p>
        </p:txBody>
      </p:sp>
      <p:sp>
        <p:nvSpPr>
          <p:cNvPr id="4" name="Subtitle 3">
            <a:extLst>
              <a:ext uri="{FF2B5EF4-FFF2-40B4-BE49-F238E27FC236}">
                <a16:creationId xmlns:a16="http://schemas.microsoft.com/office/drawing/2014/main" id="{705F8E72-D29B-409E-8DB7-4EF41FC4C00C}"/>
              </a:ext>
            </a:extLst>
          </p:cNvPr>
          <p:cNvSpPr>
            <a:spLocks noGrp="1"/>
          </p:cNvSpPr>
          <p:nvPr>
            <p:ph type="subTitle" sz="quarter" idx="1"/>
          </p:nvPr>
        </p:nvSpPr>
        <p:spPr>
          <a:xfrm>
            <a:off x="1371600" y="3547534"/>
            <a:ext cx="6400800" cy="1752600"/>
          </a:xfrm>
        </p:spPr>
        <p:txBody>
          <a:bodyPr/>
          <a:lstStyle/>
          <a:p>
            <a:r>
              <a:rPr lang="en-US" dirty="0"/>
              <a:t>Annual Meeting</a:t>
            </a:r>
          </a:p>
          <a:p>
            <a:r>
              <a:rPr lang="en-US" sz="2800" dirty="0"/>
              <a:t>Ponte </a:t>
            </a:r>
            <a:r>
              <a:rPr lang="en-US" sz="2800" dirty="0" err="1"/>
              <a:t>Vedra</a:t>
            </a:r>
            <a:r>
              <a:rPr lang="en-US" sz="2800" dirty="0"/>
              <a:t>, FL</a:t>
            </a:r>
          </a:p>
          <a:p>
            <a:r>
              <a:rPr lang="en-US" sz="2800" dirty="0"/>
              <a:t>13 FEB 20</a:t>
            </a:r>
          </a:p>
        </p:txBody>
      </p:sp>
      <p:sp>
        <p:nvSpPr>
          <p:cNvPr id="2" name="TextBox 1">
            <a:extLst>
              <a:ext uri="{FF2B5EF4-FFF2-40B4-BE49-F238E27FC236}">
                <a16:creationId xmlns:a16="http://schemas.microsoft.com/office/drawing/2014/main" id="{7F333238-D6AC-4EC1-9D29-EDDA88A360E5}"/>
              </a:ext>
            </a:extLst>
          </p:cNvPr>
          <p:cNvSpPr txBox="1"/>
          <p:nvPr/>
        </p:nvSpPr>
        <p:spPr>
          <a:xfrm>
            <a:off x="1772356" y="1139614"/>
            <a:ext cx="5441244" cy="830997"/>
          </a:xfrm>
          <a:prstGeom prst="rect">
            <a:avLst/>
          </a:prstGeom>
          <a:noFill/>
        </p:spPr>
        <p:txBody>
          <a:bodyPr wrap="square" rtlCol="0">
            <a:spAutoFit/>
          </a:bodyPr>
          <a:lstStyle/>
          <a:p>
            <a:pPr algn="ctr" eaLnBrk="1" hangingPunct="1"/>
            <a:r>
              <a:rPr lang="en-US" sz="4800" dirty="0">
                <a:solidFill>
                  <a:srgbClr val="007399"/>
                </a:solidFill>
                <a:latin typeface="Calibri" pitchFamily="34" charset="0"/>
                <a:ea typeface="+mj-ea"/>
                <a:cs typeface="+mj-cs"/>
              </a:rPr>
              <a:t>Welcome!</a:t>
            </a:r>
          </a:p>
        </p:txBody>
      </p:sp>
    </p:spTree>
    <p:extLst>
      <p:ext uri="{BB962C8B-B14F-4D97-AF65-F5344CB8AC3E}">
        <p14:creationId xmlns:p14="http://schemas.microsoft.com/office/powerpoint/2010/main" val="2557651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We have many registered marks</a:t>
            </a:r>
          </a:p>
        </p:txBody>
      </p:sp>
      <p:sp>
        <p:nvSpPr>
          <p:cNvPr id="8" name="TextBox 7"/>
          <p:cNvSpPr txBox="1"/>
          <p:nvPr/>
        </p:nvSpPr>
        <p:spPr>
          <a:xfrm>
            <a:off x="8794" y="2426673"/>
            <a:ext cx="9135205" cy="2862322"/>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Problem?</a:t>
            </a:r>
          </a:p>
          <a:p>
            <a:pPr algn="ctr"/>
            <a:r>
              <a:rPr lang="en-US" sz="3600" dirty="0">
                <a:latin typeface="Calibri" panose="020F0502020204030204" pitchFamily="34" charset="0"/>
                <a:cs typeface="Calibri" panose="020F0502020204030204" pitchFamily="34" charset="0"/>
              </a:rPr>
              <a:t>Adding more can dilute the brand.</a:t>
            </a:r>
          </a:p>
          <a:p>
            <a:pPr algn="ctr"/>
            <a:endParaRPr lang="en-US" sz="3600" dirty="0">
              <a:latin typeface="Calibri" panose="020F0502020204030204" pitchFamily="34" charset="0"/>
              <a:cs typeface="Calibri" panose="020F0502020204030204" pitchFamily="34" charset="0"/>
            </a:endParaRPr>
          </a:p>
          <a:p>
            <a:pPr algn="ctr"/>
            <a:r>
              <a:rPr lang="en-US" sz="3600" dirty="0">
                <a:latin typeface="Calibri" panose="020F0502020204030204" pitchFamily="34" charset="0"/>
                <a:cs typeface="Calibri" panose="020F0502020204030204" pitchFamily="34" charset="0"/>
              </a:rPr>
              <a:t>Solution?</a:t>
            </a:r>
          </a:p>
          <a:p>
            <a:pPr algn="ctr"/>
            <a:r>
              <a:rPr lang="en-US" sz="3600" dirty="0">
                <a:latin typeface="Calibri" panose="020F0502020204030204" pitchFamily="34" charset="0"/>
                <a:cs typeface="Calibri" panose="020F0502020204030204" pitchFamily="34" charset="0"/>
              </a:rPr>
              <a:t>Associate with existing marks or brands.</a:t>
            </a:r>
          </a:p>
        </p:txBody>
      </p:sp>
    </p:spTree>
    <p:extLst>
      <p:ext uri="{BB962C8B-B14F-4D97-AF65-F5344CB8AC3E}">
        <p14:creationId xmlns:p14="http://schemas.microsoft.com/office/powerpoint/2010/main" val="204729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up)">
                                      <p:cBhvr>
                                        <p:cTn id="10" dur="20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up)">
                                      <p:cBhvr>
                                        <p:cTn id="15" dur="500"/>
                                        <p:tgtEl>
                                          <p:spTgt spid="8">
                                            <p:txEl>
                                              <p:pRg st="3" end="3"/>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wipe(up)">
                                      <p:cBhvr>
                                        <p:cTn id="18"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We have many registered marks</a:t>
            </a:r>
          </a:p>
        </p:txBody>
      </p:sp>
      <p:sp>
        <p:nvSpPr>
          <p:cNvPr id="4" name="TextBox 3"/>
          <p:cNvSpPr txBox="1"/>
          <p:nvPr/>
        </p:nvSpPr>
        <p:spPr>
          <a:xfrm>
            <a:off x="8795" y="6603018"/>
            <a:ext cx="1688119" cy="215444"/>
          </a:xfrm>
          <a:prstGeom prst="rect">
            <a:avLst/>
          </a:prstGeom>
          <a:noFill/>
        </p:spPr>
        <p:txBody>
          <a:bodyPr wrap="square" rtlCol="0">
            <a:spAutoFit/>
          </a:bodyPr>
          <a:lstStyle/>
          <a:p>
            <a:r>
              <a:rPr lang="en-US" sz="800" dirty="0"/>
              <a:t>Ponte </a:t>
            </a:r>
            <a:r>
              <a:rPr lang="en-US" sz="800" dirty="0" err="1"/>
              <a:t>Vedra</a:t>
            </a:r>
            <a:r>
              <a:rPr lang="en-US" sz="800" dirty="0"/>
              <a:t> </a:t>
            </a:r>
            <a:r>
              <a:rPr lang="en-US" sz="800" dirty="0" err="1"/>
              <a:t>arCom</a:t>
            </a:r>
            <a:r>
              <a:rPr lang="en-US" sz="800" dirty="0"/>
              <a:t> 2020</a:t>
            </a:r>
          </a:p>
        </p:txBody>
      </p:sp>
      <p:sp>
        <p:nvSpPr>
          <p:cNvPr id="8" name="TextBox 7"/>
          <p:cNvSpPr txBox="1"/>
          <p:nvPr/>
        </p:nvSpPr>
        <p:spPr>
          <a:xfrm>
            <a:off x="8794" y="2074984"/>
            <a:ext cx="9135205" cy="4524315"/>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Example:</a:t>
            </a:r>
          </a:p>
          <a:p>
            <a:pPr algn="ctr"/>
            <a:r>
              <a:rPr lang="en-US" sz="3600" dirty="0">
                <a:latin typeface="Calibri" panose="020F0502020204030204" pitchFamily="34" charset="0"/>
                <a:cs typeface="Calibri" panose="020F0502020204030204" pitchFamily="34" charset="0"/>
              </a:rPr>
              <a:t>Instead of registering Jump Start®</a:t>
            </a:r>
          </a:p>
          <a:p>
            <a:pPr algn="ctr"/>
            <a:endParaRPr lang="en-US" sz="3600" dirty="0">
              <a:latin typeface="Calibri" panose="020F0502020204030204" pitchFamily="34" charset="0"/>
              <a:cs typeface="Calibri" panose="020F0502020204030204" pitchFamily="34" charset="0"/>
            </a:endParaRPr>
          </a:p>
          <a:p>
            <a:pPr algn="ctr"/>
            <a:r>
              <a:rPr lang="en-US" sz="3600" dirty="0">
                <a:latin typeface="Calibri" panose="020F0502020204030204" pitchFamily="34" charset="0"/>
                <a:cs typeface="Calibri" panose="020F0502020204030204" pitchFamily="34" charset="0"/>
              </a:rPr>
              <a:t>Use something like:</a:t>
            </a:r>
          </a:p>
          <a:p>
            <a:pPr algn="ctr"/>
            <a:r>
              <a:rPr lang="en-US" sz="3600" dirty="0">
                <a:latin typeface="Calibri" panose="020F0502020204030204" pitchFamily="34" charset="0"/>
                <a:cs typeface="Calibri" panose="020F0502020204030204" pitchFamily="34" charset="0"/>
              </a:rPr>
              <a:t>Jump Start,</a:t>
            </a:r>
          </a:p>
          <a:p>
            <a:pPr algn="ctr"/>
            <a:r>
              <a:rPr lang="en-US" sz="3600" dirty="0">
                <a:latin typeface="Calibri" panose="020F0502020204030204" pitchFamily="34" charset="0"/>
                <a:cs typeface="Calibri" panose="020F0502020204030204" pitchFamily="34" charset="0"/>
              </a:rPr>
              <a:t>a proprietary program of</a:t>
            </a:r>
          </a:p>
          <a:p>
            <a:pPr algn="ctr"/>
            <a:r>
              <a:rPr lang="en-US" sz="3600" dirty="0">
                <a:latin typeface="Calibri" panose="020F0502020204030204" pitchFamily="34" charset="0"/>
                <a:cs typeface="Calibri" panose="020F0502020204030204" pitchFamily="34" charset="0"/>
              </a:rPr>
              <a:t>America’s Boating Club®</a:t>
            </a:r>
          </a:p>
          <a:p>
            <a:pPr algn="ct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6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up)">
                                      <p:cBhvr>
                                        <p:cTn id="10" dur="20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up)">
                                      <p:cBhvr>
                                        <p:cTn id="15" dur="500"/>
                                        <p:tgtEl>
                                          <p:spTgt spid="8">
                                            <p:txEl>
                                              <p:pRg st="3" end="3"/>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wipe(up)">
                                      <p:cBhvr>
                                        <p:cTn id="18" dur="1000"/>
                                        <p:tgtEl>
                                          <p:spTgt spid="8">
                                            <p:txEl>
                                              <p:pRg st="4" end="4"/>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wipe(up)">
                                      <p:cBhvr>
                                        <p:cTn id="21" dur="2000"/>
                                        <p:tgtEl>
                                          <p:spTgt spid="8">
                                            <p:txEl>
                                              <p:pRg st="5" end="5"/>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wipe(up)">
                                      <p:cBhvr>
                                        <p:cTn id="24" dur="3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We have many registered marks</a:t>
            </a:r>
          </a:p>
        </p:txBody>
      </p:sp>
      <p:sp>
        <p:nvSpPr>
          <p:cNvPr id="8" name="TextBox 7"/>
          <p:cNvSpPr txBox="1"/>
          <p:nvPr/>
        </p:nvSpPr>
        <p:spPr>
          <a:xfrm>
            <a:off x="8794" y="2074984"/>
            <a:ext cx="9135205" cy="4524315"/>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Why join instead of 2 trademarks?</a:t>
            </a:r>
          </a:p>
          <a:p>
            <a:pPr algn="ctr"/>
            <a:r>
              <a:rPr lang="en-US" sz="3600" dirty="0">
                <a:latin typeface="Calibri" panose="020F0502020204030204" pitchFamily="34" charset="0"/>
                <a:cs typeface="Calibri" panose="020F0502020204030204" pitchFamily="34" charset="0"/>
              </a:rPr>
              <a:t>Lower cost</a:t>
            </a:r>
          </a:p>
          <a:p>
            <a:pPr algn="ctr"/>
            <a:r>
              <a:rPr lang="en-US" sz="3600" dirty="0">
                <a:latin typeface="Calibri" panose="020F0502020204030204" pitchFamily="34" charset="0"/>
                <a:cs typeface="Calibri" panose="020F0502020204030204" pitchFamily="34" charset="0"/>
              </a:rPr>
              <a:t>Less paperwork</a:t>
            </a:r>
          </a:p>
          <a:p>
            <a:pPr algn="ctr"/>
            <a:endParaRPr lang="en-US" sz="3600" dirty="0">
              <a:latin typeface="Calibri" panose="020F0502020204030204" pitchFamily="34" charset="0"/>
              <a:cs typeface="Calibri" panose="020F0502020204030204" pitchFamily="34" charset="0"/>
            </a:endParaRPr>
          </a:p>
          <a:p>
            <a:pPr algn="ctr"/>
            <a:r>
              <a:rPr lang="en-US" sz="3600" dirty="0">
                <a:latin typeface="Calibri" panose="020F0502020204030204" pitchFamily="34" charset="0"/>
                <a:cs typeface="Calibri" panose="020F0502020204030204" pitchFamily="34" charset="0"/>
              </a:rPr>
              <a:t>Plus greater usage and improved</a:t>
            </a:r>
          </a:p>
          <a:p>
            <a:pPr algn="ctr"/>
            <a:r>
              <a:rPr lang="en-US" sz="3600" dirty="0">
                <a:latin typeface="Calibri" panose="020F0502020204030204" pitchFamily="34" charset="0"/>
                <a:cs typeface="Calibri" panose="020F0502020204030204" pitchFamily="34" charset="0"/>
              </a:rPr>
              <a:t>recognition of the primary trademark,</a:t>
            </a:r>
          </a:p>
          <a:p>
            <a:pPr algn="ctr"/>
            <a:r>
              <a:rPr lang="en-US" sz="3600" dirty="0">
                <a:latin typeface="Calibri" panose="020F0502020204030204" pitchFamily="34" charset="0"/>
                <a:cs typeface="Calibri" panose="020F0502020204030204" pitchFamily="34" charset="0"/>
              </a:rPr>
              <a:t>America’s Boating Club®</a:t>
            </a:r>
          </a:p>
          <a:p>
            <a:pPr algn="ct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18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p:cTn id="1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8">
                                            <p:txEl>
                                              <p:pRg st="4" end="4"/>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 calcmode="lin" valueType="num">
                                      <p:cBhvr>
                                        <p:cTn id="20"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21"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22" dur="500"/>
                                        <p:tgtEl>
                                          <p:spTgt spid="8">
                                            <p:txEl>
                                              <p:pRg st="5" end="5"/>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p:cTn id="25"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and </a:t>
            </a:r>
            <a:r>
              <a:rPr lang="en-US" sz="4800" b="1" dirty="0"/>
              <a:t>NEVER</a:t>
            </a:r>
            <a:r>
              <a:rPr lang="en-US" dirty="0"/>
              <a:t> forget</a:t>
            </a:r>
          </a:p>
        </p:txBody>
      </p:sp>
      <p:sp>
        <p:nvSpPr>
          <p:cNvPr id="8" name="TextBox 7"/>
          <p:cNvSpPr txBox="1"/>
          <p:nvPr/>
        </p:nvSpPr>
        <p:spPr>
          <a:xfrm>
            <a:off x="8794" y="2074984"/>
            <a:ext cx="9135205" cy="2862322"/>
          </a:xfrm>
          <a:prstGeom prst="rect">
            <a:avLst/>
          </a:prstGeom>
          <a:noFill/>
        </p:spPr>
        <p:txBody>
          <a:bodyPr wrap="square" rtlCol="0">
            <a:spAutoFit/>
          </a:bodyPr>
          <a:lstStyle/>
          <a:p>
            <a:pPr algn="ctr"/>
            <a:endParaRPr lang="en-US" sz="3600" dirty="0">
              <a:latin typeface="Calibri" panose="020F0502020204030204" pitchFamily="34" charset="0"/>
              <a:cs typeface="Calibri" panose="020F0502020204030204" pitchFamily="34" charset="0"/>
            </a:endParaRPr>
          </a:p>
          <a:p>
            <a:pPr algn="ctr"/>
            <a:r>
              <a:rPr lang="en-US" sz="3600" dirty="0">
                <a:latin typeface="Calibri" panose="020F0502020204030204" pitchFamily="34" charset="0"/>
                <a:cs typeface="Calibri" panose="020F0502020204030204" pitchFamily="34" charset="0"/>
              </a:rPr>
              <a:t>America’s Boating Club®</a:t>
            </a:r>
          </a:p>
          <a:p>
            <a:pPr algn="ctr"/>
            <a:r>
              <a:rPr lang="en-US" sz="3600" dirty="0">
                <a:latin typeface="Calibri" panose="020F0502020204030204" pitchFamily="34" charset="0"/>
                <a:cs typeface="Calibri" panose="020F0502020204030204" pitchFamily="34" charset="0"/>
              </a:rPr>
              <a:t>is a registered trademark of</a:t>
            </a:r>
          </a:p>
          <a:p>
            <a:pPr algn="ctr"/>
            <a:r>
              <a:rPr lang="en-US" sz="3600" dirty="0">
                <a:latin typeface="Calibri" panose="020F0502020204030204" pitchFamily="34" charset="0"/>
                <a:cs typeface="Calibri" panose="020F0502020204030204" pitchFamily="34" charset="0"/>
              </a:rPr>
              <a:t>the United States Power Squadrons®</a:t>
            </a:r>
          </a:p>
          <a:p>
            <a:pPr algn="ct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13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p:cTn id="13"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p:cTn id="19"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E7F0E-5B04-4CE5-9CA0-C3A1862C78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0808" y="933512"/>
            <a:ext cx="4629184" cy="3536181"/>
          </a:xfrm>
          <a:prstGeom prst="rect">
            <a:avLst/>
          </a:prstGeom>
        </p:spPr>
      </p:pic>
      <p:grpSp>
        <p:nvGrpSpPr>
          <p:cNvPr id="17" name="Group 16">
            <a:extLst>
              <a:ext uri="{FF2B5EF4-FFF2-40B4-BE49-F238E27FC236}">
                <a16:creationId xmlns:a16="http://schemas.microsoft.com/office/drawing/2014/main" id="{302E4706-3176-4F17-B906-C409C4588A5D}"/>
              </a:ext>
            </a:extLst>
          </p:cNvPr>
          <p:cNvGrpSpPr/>
          <p:nvPr/>
        </p:nvGrpSpPr>
        <p:grpSpPr>
          <a:xfrm>
            <a:off x="3444130" y="2050530"/>
            <a:ext cx="2258870" cy="381479"/>
            <a:chOff x="3444130" y="2050530"/>
            <a:chExt cx="2258870" cy="381479"/>
          </a:xfrm>
        </p:grpSpPr>
        <p:pic>
          <p:nvPicPr>
            <p:cNvPr id="6" name="Picture 5" descr="A close up of a logo&#10;&#10;Description automatically generated">
              <a:extLst>
                <a:ext uri="{FF2B5EF4-FFF2-40B4-BE49-F238E27FC236}">
                  <a16:creationId xmlns:a16="http://schemas.microsoft.com/office/drawing/2014/main" id="{44BD333A-6503-4EBF-B5B9-2DD967378EC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val="0"/>
                </a:ext>
              </a:extLst>
            </a:blip>
            <a:stretch>
              <a:fillRect/>
            </a:stretch>
          </p:blipFill>
          <p:spPr>
            <a:xfrm>
              <a:off x="3444130" y="2050530"/>
              <a:ext cx="2258870" cy="381479"/>
            </a:xfrm>
            <a:prstGeom prst="rect">
              <a:avLst/>
            </a:prstGeom>
            <a:effectLst>
              <a:outerShdw blurRad="177800" dir="5400000" sx="75000" sy="75000" rotWithShape="0">
                <a:prstClr val="black">
                  <a:alpha val="50000"/>
                </a:prstClr>
              </a:outerShdw>
            </a:effectLst>
          </p:spPr>
        </p:pic>
        <p:sp>
          <p:nvSpPr>
            <p:cNvPr id="18" name="Content Placeholder 2">
              <a:extLst>
                <a:ext uri="{FF2B5EF4-FFF2-40B4-BE49-F238E27FC236}">
                  <a16:creationId xmlns:a16="http://schemas.microsoft.com/office/drawing/2014/main" id="{1C40B3FD-DEBA-4770-B496-27B4FA91FA4A}"/>
                </a:ext>
              </a:extLst>
            </p:cNvPr>
            <p:cNvSpPr txBox="1">
              <a:spLocks/>
            </p:cNvSpPr>
            <p:nvPr/>
          </p:nvSpPr>
          <p:spPr>
            <a:xfrm>
              <a:off x="3936155" y="2084930"/>
              <a:ext cx="1268084"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lgn="ctr">
                <a:spcBef>
                  <a:spcPts val="2600"/>
                </a:spcBef>
                <a:buNone/>
              </a:pPr>
              <a:r>
                <a:rPr lang="en-US" sz="1300" b="1" kern="0" dirty="0">
                  <a:solidFill>
                    <a:schemeClr val="bg1"/>
                  </a:solidFill>
                </a:rPr>
                <a:t>ATTRACT</a:t>
              </a:r>
              <a:endParaRPr lang="en-US" sz="1300" b="1" kern="0" dirty="0">
                <a:solidFill>
                  <a:srgbClr val="40566C"/>
                </a:solidFill>
              </a:endParaRPr>
            </a:p>
          </p:txBody>
        </p:sp>
      </p:grpSp>
      <p:grpSp>
        <p:nvGrpSpPr>
          <p:cNvPr id="20" name="Group 19">
            <a:extLst>
              <a:ext uri="{FF2B5EF4-FFF2-40B4-BE49-F238E27FC236}">
                <a16:creationId xmlns:a16="http://schemas.microsoft.com/office/drawing/2014/main" id="{91F30222-BB6C-454F-936A-B8046798A353}"/>
              </a:ext>
            </a:extLst>
          </p:cNvPr>
          <p:cNvGrpSpPr/>
          <p:nvPr/>
        </p:nvGrpSpPr>
        <p:grpSpPr>
          <a:xfrm>
            <a:off x="3589864" y="2566236"/>
            <a:ext cx="1967403" cy="381479"/>
            <a:chOff x="3589864" y="2566236"/>
            <a:chExt cx="1967403" cy="381479"/>
          </a:xfrm>
        </p:grpSpPr>
        <p:pic>
          <p:nvPicPr>
            <p:cNvPr id="11" name="Picture 10">
              <a:extLst>
                <a:ext uri="{FF2B5EF4-FFF2-40B4-BE49-F238E27FC236}">
                  <a16:creationId xmlns:a16="http://schemas.microsoft.com/office/drawing/2014/main" id="{B7A9C832-3805-47CF-AE47-63F12F873E7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8000"/>
                      </a14:imgEffect>
                    </a14:imgLayer>
                  </a14:imgProps>
                </a:ext>
                <a:ext uri="{28A0092B-C50C-407E-A947-70E740481C1C}">
                  <a14:useLocalDpi xmlns:a14="http://schemas.microsoft.com/office/drawing/2010/main" val="0"/>
                </a:ext>
              </a:extLst>
            </a:blip>
            <a:stretch>
              <a:fillRect/>
            </a:stretch>
          </p:blipFill>
          <p:spPr>
            <a:xfrm>
              <a:off x="3589864" y="2566236"/>
              <a:ext cx="1967403" cy="381479"/>
            </a:xfrm>
            <a:prstGeom prst="rect">
              <a:avLst/>
            </a:prstGeom>
            <a:effectLst>
              <a:outerShdw blurRad="177800" dir="5400000" sx="75000" sy="75000" rotWithShape="0">
                <a:prstClr val="black">
                  <a:alpha val="50000"/>
                </a:prstClr>
              </a:outerShdw>
            </a:effectLst>
          </p:spPr>
        </p:pic>
        <p:sp>
          <p:nvSpPr>
            <p:cNvPr id="31" name="Content Placeholder 2">
              <a:extLst>
                <a:ext uri="{FF2B5EF4-FFF2-40B4-BE49-F238E27FC236}">
                  <a16:creationId xmlns:a16="http://schemas.microsoft.com/office/drawing/2014/main" id="{362E2A5D-13AF-4BD8-AA23-4E76CC5AD29C}"/>
                </a:ext>
              </a:extLst>
            </p:cNvPr>
            <p:cNvSpPr txBox="1">
              <a:spLocks/>
            </p:cNvSpPr>
            <p:nvPr/>
          </p:nvSpPr>
          <p:spPr>
            <a:xfrm>
              <a:off x="3936155" y="2600896"/>
              <a:ext cx="1268084"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lgn="ctr">
                <a:spcBef>
                  <a:spcPts val="2600"/>
                </a:spcBef>
                <a:buNone/>
              </a:pPr>
              <a:r>
                <a:rPr lang="en-US" sz="1300" b="1" kern="0" dirty="0">
                  <a:solidFill>
                    <a:srgbClr val="40566C"/>
                  </a:solidFill>
                </a:rPr>
                <a:t>INTEREST</a:t>
              </a:r>
            </a:p>
          </p:txBody>
        </p:sp>
      </p:grpSp>
      <p:grpSp>
        <p:nvGrpSpPr>
          <p:cNvPr id="23" name="Group 22">
            <a:extLst>
              <a:ext uri="{FF2B5EF4-FFF2-40B4-BE49-F238E27FC236}">
                <a16:creationId xmlns:a16="http://schemas.microsoft.com/office/drawing/2014/main" id="{1F5BF009-FF03-43CA-9C10-F7A1FC1782EF}"/>
              </a:ext>
            </a:extLst>
          </p:cNvPr>
          <p:cNvGrpSpPr/>
          <p:nvPr/>
        </p:nvGrpSpPr>
        <p:grpSpPr>
          <a:xfrm>
            <a:off x="3731311" y="3081942"/>
            <a:ext cx="1684508" cy="377193"/>
            <a:chOff x="3731311" y="3081942"/>
            <a:chExt cx="1684508" cy="377193"/>
          </a:xfrm>
        </p:grpSpPr>
        <p:pic>
          <p:nvPicPr>
            <p:cNvPr id="13" name="Picture 12">
              <a:extLst>
                <a:ext uri="{FF2B5EF4-FFF2-40B4-BE49-F238E27FC236}">
                  <a16:creationId xmlns:a16="http://schemas.microsoft.com/office/drawing/2014/main" id="{AF04B969-5ADA-44D1-B379-643A0AD9DF8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4000"/>
                      </a14:imgEffect>
                    </a14:imgLayer>
                  </a14:imgProps>
                </a:ext>
                <a:ext uri="{28A0092B-C50C-407E-A947-70E740481C1C}">
                  <a14:useLocalDpi xmlns:a14="http://schemas.microsoft.com/office/drawing/2010/main" val="0"/>
                </a:ext>
              </a:extLst>
            </a:blip>
            <a:stretch>
              <a:fillRect/>
            </a:stretch>
          </p:blipFill>
          <p:spPr>
            <a:xfrm>
              <a:off x="3731311" y="3081942"/>
              <a:ext cx="1684508" cy="377193"/>
            </a:xfrm>
            <a:prstGeom prst="rect">
              <a:avLst/>
            </a:prstGeom>
            <a:effectLst>
              <a:outerShdw blurRad="177800" dir="5400000" sx="75000" sy="75000" rotWithShape="0">
                <a:prstClr val="black">
                  <a:alpha val="50000"/>
                </a:prstClr>
              </a:outerShdw>
            </a:effectLst>
          </p:spPr>
        </p:pic>
        <p:sp>
          <p:nvSpPr>
            <p:cNvPr id="32" name="Content Placeholder 2">
              <a:extLst>
                <a:ext uri="{FF2B5EF4-FFF2-40B4-BE49-F238E27FC236}">
                  <a16:creationId xmlns:a16="http://schemas.microsoft.com/office/drawing/2014/main" id="{C03D3073-46D7-447E-B618-5DF0F8C923EB}"/>
                </a:ext>
              </a:extLst>
            </p:cNvPr>
            <p:cNvSpPr txBox="1">
              <a:spLocks/>
            </p:cNvSpPr>
            <p:nvPr/>
          </p:nvSpPr>
          <p:spPr>
            <a:xfrm>
              <a:off x="3936155" y="3122750"/>
              <a:ext cx="1268084"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lgn="ctr">
                <a:spcBef>
                  <a:spcPts val="2600"/>
                </a:spcBef>
                <a:buNone/>
              </a:pPr>
              <a:r>
                <a:rPr lang="en-US" sz="1300" b="1" kern="0" dirty="0">
                  <a:solidFill>
                    <a:srgbClr val="40566C"/>
                  </a:solidFill>
                </a:rPr>
                <a:t>ENGAGE</a:t>
              </a:r>
            </a:p>
          </p:txBody>
        </p:sp>
      </p:grpSp>
      <p:grpSp>
        <p:nvGrpSpPr>
          <p:cNvPr id="25" name="Group 24">
            <a:extLst>
              <a:ext uri="{FF2B5EF4-FFF2-40B4-BE49-F238E27FC236}">
                <a16:creationId xmlns:a16="http://schemas.microsoft.com/office/drawing/2014/main" id="{E8C0CD07-3939-4479-96FE-E12D911D7E6D}"/>
              </a:ext>
            </a:extLst>
          </p:cNvPr>
          <p:cNvGrpSpPr/>
          <p:nvPr/>
        </p:nvGrpSpPr>
        <p:grpSpPr>
          <a:xfrm>
            <a:off x="3877044" y="3593363"/>
            <a:ext cx="1393042" cy="377193"/>
            <a:chOff x="3877044" y="3593363"/>
            <a:chExt cx="1393042" cy="377193"/>
          </a:xfrm>
        </p:grpSpPr>
        <p:pic>
          <p:nvPicPr>
            <p:cNvPr id="9" name="Picture 8">
              <a:extLst>
                <a:ext uri="{FF2B5EF4-FFF2-40B4-BE49-F238E27FC236}">
                  <a16:creationId xmlns:a16="http://schemas.microsoft.com/office/drawing/2014/main" id="{BCEEF3E6-51E9-4CB8-A115-1860906326D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6000"/>
                      </a14:imgEffect>
                    </a14:imgLayer>
                  </a14:imgProps>
                </a:ext>
                <a:ext uri="{28A0092B-C50C-407E-A947-70E740481C1C}">
                  <a14:useLocalDpi xmlns:a14="http://schemas.microsoft.com/office/drawing/2010/main" val="0"/>
                </a:ext>
              </a:extLst>
            </a:blip>
            <a:stretch>
              <a:fillRect/>
            </a:stretch>
          </p:blipFill>
          <p:spPr>
            <a:xfrm>
              <a:off x="3877044" y="3593363"/>
              <a:ext cx="1393042" cy="377193"/>
            </a:xfrm>
            <a:prstGeom prst="rect">
              <a:avLst/>
            </a:prstGeom>
            <a:effectLst>
              <a:outerShdw blurRad="114300" dir="5400000" sx="75000" sy="75000" rotWithShape="0">
                <a:prstClr val="black">
                  <a:alpha val="50000"/>
                </a:prstClr>
              </a:outerShdw>
            </a:effectLst>
          </p:spPr>
        </p:pic>
        <p:sp>
          <p:nvSpPr>
            <p:cNvPr id="33" name="Content Placeholder 2">
              <a:extLst>
                <a:ext uri="{FF2B5EF4-FFF2-40B4-BE49-F238E27FC236}">
                  <a16:creationId xmlns:a16="http://schemas.microsoft.com/office/drawing/2014/main" id="{FF9AA16A-3BDC-4708-937A-6EF0088D87BB}"/>
                </a:ext>
              </a:extLst>
            </p:cNvPr>
            <p:cNvSpPr txBox="1">
              <a:spLocks/>
            </p:cNvSpPr>
            <p:nvPr/>
          </p:nvSpPr>
          <p:spPr>
            <a:xfrm>
              <a:off x="3936155" y="3629204"/>
              <a:ext cx="1268084"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lgn="ctr">
                <a:spcBef>
                  <a:spcPts val="2600"/>
                </a:spcBef>
                <a:buNone/>
              </a:pPr>
              <a:r>
                <a:rPr lang="en-US" sz="1300" b="1" kern="0" dirty="0">
                  <a:solidFill>
                    <a:schemeClr val="bg1"/>
                  </a:solidFill>
                </a:rPr>
                <a:t>CONNECT</a:t>
              </a:r>
            </a:p>
          </p:txBody>
        </p:sp>
      </p:grpSp>
      <p:sp>
        <p:nvSpPr>
          <p:cNvPr id="2" name="Title 1">
            <a:extLst>
              <a:ext uri="{FF2B5EF4-FFF2-40B4-BE49-F238E27FC236}">
                <a16:creationId xmlns:a16="http://schemas.microsoft.com/office/drawing/2014/main" id="{CA8E5AC6-BEAF-4DBA-A5FB-C785C662FA52}"/>
              </a:ext>
            </a:extLst>
          </p:cNvPr>
          <p:cNvSpPr>
            <a:spLocks noGrp="1"/>
          </p:cNvSpPr>
          <p:nvPr>
            <p:ph type="title"/>
          </p:nvPr>
        </p:nvSpPr>
        <p:spPr/>
        <p:txBody>
          <a:bodyPr/>
          <a:lstStyle/>
          <a:p>
            <a:r>
              <a:rPr lang="en-US" dirty="0"/>
              <a:t>Driving Membership</a:t>
            </a:r>
          </a:p>
        </p:txBody>
      </p:sp>
      <p:sp>
        <p:nvSpPr>
          <p:cNvPr id="14" name="Content Placeholder 2">
            <a:extLst>
              <a:ext uri="{FF2B5EF4-FFF2-40B4-BE49-F238E27FC236}">
                <a16:creationId xmlns:a16="http://schemas.microsoft.com/office/drawing/2014/main" id="{1558AD86-2A71-4C49-ADCA-1BBF7060D062}"/>
              </a:ext>
            </a:extLst>
          </p:cNvPr>
          <p:cNvSpPr txBox="1">
            <a:spLocks/>
          </p:cNvSpPr>
          <p:nvPr/>
        </p:nvSpPr>
        <p:spPr>
          <a:xfrm>
            <a:off x="2438143" y="1427764"/>
            <a:ext cx="4264108" cy="428467"/>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lgn="ctr">
              <a:buNone/>
            </a:pPr>
            <a:r>
              <a:rPr lang="en-US" sz="1500" b="1" kern="0" dirty="0">
                <a:solidFill>
                  <a:srgbClr val="40566C"/>
                </a:solidFill>
              </a:rPr>
              <a:t>5-POINT NATIONAL MARKETING STRATEGY</a:t>
            </a:r>
          </a:p>
        </p:txBody>
      </p:sp>
      <p:sp>
        <p:nvSpPr>
          <p:cNvPr id="37" name="Content Placeholder 2">
            <a:extLst>
              <a:ext uri="{FF2B5EF4-FFF2-40B4-BE49-F238E27FC236}">
                <a16:creationId xmlns:a16="http://schemas.microsoft.com/office/drawing/2014/main" id="{0F38F6A9-F041-4671-9DEB-CAF2B3C72375}"/>
              </a:ext>
            </a:extLst>
          </p:cNvPr>
          <p:cNvSpPr txBox="1">
            <a:spLocks/>
          </p:cNvSpPr>
          <p:nvPr/>
        </p:nvSpPr>
        <p:spPr>
          <a:xfrm>
            <a:off x="6083614" y="4910500"/>
            <a:ext cx="2376505"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0"/>
              </a:spcBef>
              <a:buNone/>
            </a:pPr>
            <a:r>
              <a:rPr lang="en-US" sz="1300" b="1" kern="0" dirty="0">
                <a:solidFill>
                  <a:srgbClr val="40566C"/>
                </a:solidFill>
              </a:rPr>
              <a:t>Providing Activities</a:t>
            </a:r>
          </a:p>
        </p:txBody>
      </p:sp>
      <p:grpSp>
        <p:nvGrpSpPr>
          <p:cNvPr id="27" name="Group 26">
            <a:extLst>
              <a:ext uri="{FF2B5EF4-FFF2-40B4-BE49-F238E27FC236}">
                <a16:creationId xmlns:a16="http://schemas.microsoft.com/office/drawing/2014/main" id="{BD9EB16E-00C1-478A-8C0A-DC4903D39F62}"/>
              </a:ext>
            </a:extLst>
          </p:cNvPr>
          <p:cNvGrpSpPr/>
          <p:nvPr/>
        </p:nvGrpSpPr>
        <p:grpSpPr>
          <a:xfrm>
            <a:off x="5170805" y="2047827"/>
            <a:ext cx="3246862" cy="274320"/>
            <a:chOff x="5170805" y="2047827"/>
            <a:chExt cx="3246862" cy="274320"/>
          </a:xfrm>
        </p:grpSpPr>
        <p:cxnSp>
          <p:nvCxnSpPr>
            <p:cNvPr id="26" name="Straight Connector 25">
              <a:extLst>
                <a:ext uri="{FF2B5EF4-FFF2-40B4-BE49-F238E27FC236}">
                  <a16:creationId xmlns:a16="http://schemas.microsoft.com/office/drawing/2014/main" id="{7FDB262B-4E3D-4383-88F7-81211E59F690}"/>
                </a:ext>
              </a:extLst>
            </p:cNvPr>
            <p:cNvCxnSpPr>
              <a:cxnSpLocks/>
            </p:cNvCxnSpPr>
            <p:nvPr/>
          </p:nvCxnSpPr>
          <p:spPr bwMode="auto">
            <a:xfrm>
              <a:off x="5170805" y="2219417"/>
              <a:ext cx="1052302" cy="0"/>
            </a:xfrm>
            <a:prstGeom prst="line">
              <a:avLst/>
            </a:prstGeom>
            <a:solidFill>
              <a:schemeClr val="accent1"/>
            </a:solidFill>
            <a:ln w="28575" cap="flat" cmpd="sng" algn="ctr">
              <a:solidFill>
                <a:srgbClr val="40566C"/>
              </a:solidFill>
              <a:prstDash val="sysDot"/>
              <a:round/>
              <a:headEnd type="none" w="sm" len="sm"/>
              <a:tailEnd type="none" w="sm" len="sm"/>
            </a:ln>
            <a:effectLst/>
          </p:spPr>
        </p:cxnSp>
        <p:sp>
          <p:nvSpPr>
            <p:cNvPr id="39" name="Content Placeholder 2">
              <a:extLst>
                <a:ext uri="{FF2B5EF4-FFF2-40B4-BE49-F238E27FC236}">
                  <a16:creationId xmlns:a16="http://schemas.microsoft.com/office/drawing/2014/main" id="{64A52200-E466-4B35-A519-B71911AC6A2E}"/>
                </a:ext>
              </a:extLst>
            </p:cNvPr>
            <p:cNvSpPr txBox="1">
              <a:spLocks/>
            </p:cNvSpPr>
            <p:nvPr/>
          </p:nvSpPr>
          <p:spPr>
            <a:xfrm>
              <a:off x="6223107" y="2047827"/>
              <a:ext cx="2194560"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2600"/>
                </a:spcBef>
                <a:buNone/>
              </a:pPr>
              <a:r>
                <a:rPr lang="en-US" sz="1300" b="1" kern="0" dirty="0">
                  <a:solidFill>
                    <a:srgbClr val="40566C"/>
                  </a:solidFill>
                </a:rPr>
                <a:t>Phase 2 Ad Campaign</a:t>
              </a:r>
            </a:p>
          </p:txBody>
        </p:sp>
      </p:grpSp>
      <p:grpSp>
        <p:nvGrpSpPr>
          <p:cNvPr id="43" name="Group 42">
            <a:extLst>
              <a:ext uri="{FF2B5EF4-FFF2-40B4-BE49-F238E27FC236}">
                <a16:creationId xmlns:a16="http://schemas.microsoft.com/office/drawing/2014/main" id="{601AFDD8-DBD0-429E-98F7-6CD9AEEF3DF8}"/>
              </a:ext>
            </a:extLst>
          </p:cNvPr>
          <p:cNvGrpSpPr/>
          <p:nvPr/>
        </p:nvGrpSpPr>
        <p:grpSpPr>
          <a:xfrm>
            <a:off x="5170805" y="2563793"/>
            <a:ext cx="3246862" cy="274320"/>
            <a:chOff x="5170805" y="2563793"/>
            <a:chExt cx="3246862" cy="274320"/>
          </a:xfrm>
        </p:grpSpPr>
        <p:cxnSp>
          <p:nvCxnSpPr>
            <p:cNvPr id="28" name="Straight Connector 27">
              <a:extLst>
                <a:ext uri="{FF2B5EF4-FFF2-40B4-BE49-F238E27FC236}">
                  <a16:creationId xmlns:a16="http://schemas.microsoft.com/office/drawing/2014/main" id="{66BAA825-40E1-436E-8788-8EA5E367C6BC}"/>
                </a:ext>
              </a:extLst>
            </p:cNvPr>
            <p:cNvCxnSpPr>
              <a:cxnSpLocks/>
            </p:cNvCxnSpPr>
            <p:nvPr/>
          </p:nvCxnSpPr>
          <p:spPr bwMode="auto">
            <a:xfrm>
              <a:off x="5170805" y="2731856"/>
              <a:ext cx="1052302" cy="0"/>
            </a:xfrm>
            <a:prstGeom prst="line">
              <a:avLst/>
            </a:prstGeom>
            <a:solidFill>
              <a:schemeClr val="accent1"/>
            </a:solidFill>
            <a:ln w="28575" cap="flat" cmpd="sng" algn="ctr">
              <a:solidFill>
                <a:srgbClr val="40566C"/>
              </a:solidFill>
              <a:prstDash val="sysDot"/>
              <a:round/>
              <a:headEnd type="none" w="sm" len="sm"/>
              <a:tailEnd type="none" w="sm" len="sm"/>
            </a:ln>
            <a:effectLst/>
          </p:spPr>
        </p:cxnSp>
        <p:sp>
          <p:nvSpPr>
            <p:cNvPr id="40" name="Content Placeholder 2">
              <a:extLst>
                <a:ext uri="{FF2B5EF4-FFF2-40B4-BE49-F238E27FC236}">
                  <a16:creationId xmlns:a16="http://schemas.microsoft.com/office/drawing/2014/main" id="{2E699491-45F6-4E32-874D-A10B4358B7D1}"/>
                </a:ext>
              </a:extLst>
            </p:cNvPr>
            <p:cNvSpPr txBox="1">
              <a:spLocks/>
            </p:cNvSpPr>
            <p:nvPr/>
          </p:nvSpPr>
          <p:spPr>
            <a:xfrm>
              <a:off x="6223107" y="2563793"/>
              <a:ext cx="2194560"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2600"/>
                </a:spcBef>
                <a:buNone/>
              </a:pPr>
              <a:r>
                <a:rPr lang="en-US" sz="1300" b="1" kern="0" dirty="0">
                  <a:solidFill>
                    <a:srgbClr val="40566C"/>
                  </a:solidFill>
                </a:rPr>
                <a:t>New Website / Call to Action</a:t>
              </a:r>
            </a:p>
          </p:txBody>
        </p:sp>
      </p:grpSp>
      <p:grpSp>
        <p:nvGrpSpPr>
          <p:cNvPr id="44" name="Group 43">
            <a:extLst>
              <a:ext uri="{FF2B5EF4-FFF2-40B4-BE49-F238E27FC236}">
                <a16:creationId xmlns:a16="http://schemas.microsoft.com/office/drawing/2014/main" id="{FF9A24D6-1DB2-4083-B26E-5EB2178473A3}"/>
              </a:ext>
            </a:extLst>
          </p:cNvPr>
          <p:cNvGrpSpPr/>
          <p:nvPr/>
        </p:nvGrpSpPr>
        <p:grpSpPr>
          <a:xfrm>
            <a:off x="5170805" y="3085647"/>
            <a:ext cx="3492910" cy="274320"/>
            <a:chOff x="5170805" y="3085647"/>
            <a:chExt cx="3492910" cy="274320"/>
          </a:xfrm>
        </p:grpSpPr>
        <p:cxnSp>
          <p:nvCxnSpPr>
            <p:cNvPr id="29" name="Straight Connector 28">
              <a:extLst>
                <a:ext uri="{FF2B5EF4-FFF2-40B4-BE49-F238E27FC236}">
                  <a16:creationId xmlns:a16="http://schemas.microsoft.com/office/drawing/2014/main" id="{FE97C0C3-5731-4225-8305-02D77F0B34ED}"/>
                </a:ext>
              </a:extLst>
            </p:cNvPr>
            <p:cNvCxnSpPr>
              <a:cxnSpLocks/>
            </p:cNvCxnSpPr>
            <p:nvPr/>
          </p:nvCxnSpPr>
          <p:spPr bwMode="auto">
            <a:xfrm>
              <a:off x="5170805" y="3244295"/>
              <a:ext cx="1052302" cy="0"/>
            </a:xfrm>
            <a:prstGeom prst="line">
              <a:avLst/>
            </a:prstGeom>
            <a:solidFill>
              <a:schemeClr val="accent1"/>
            </a:solidFill>
            <a:ln w="28575" cap="flat" cmpd="sng" algn="ctr">
              <a:solidFill>
                <a:srgbClr val="40566C"/>
              </a:solidFill>
              <a:prstDash val="sysDot"/>
              <a:round/>
              <a:headEnd type="none" w="sm" len="sm"/>
              <a:tailEnd type="none" w="sm" len="sm"/>
            </a:ln>
            <a:effectLst/>
          </p:spPr>
        </p:cxnSp>
        <p:sp>
          <p:nvSpPr>
            <p:cNvPr id="41" name="Content Placeholder 2">
              <a:extLst>
                <a:ext uri="{FF2B5EF4-FFF2-40B4-BE49-F238E27FC236}">
                  <a16:creationId xmlns:a16="http://schemas.microsoft.com/office/drawing/2014/main" id="{A254D180-0C5D-440C-94E6-163C12CA1F96}"/>
                </a:ext>
              </a:extLst>
            </p:cNvPr>
            <p:cNvSpPr txBox="1">
              <a:spLocks/>
            </p:cNvSpPr>
            <p:nvPr/>
          </p:nvSpPr>
          <p:spPr>
            <a:xfrm>
              <a:off x="6223106" y="3085647"/>
              <a:ext cx="2440609"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2600"/>
                </a:spcBef>
                <a:buNone/>
              </a:pPr>
              <a:r>
                <a:rPr lang="en-US" sz="1300" b="1" kern="0" dirty="0">
                  <a:solidFill>
                    <a:srgbClr val="40566C"/>
                  </a:solidFill>
                </a:rPr>
                <a:t>Collateral / POP / Face to Face</a:t>
              </a:r>
            </a:p>
          </p:txBody>
        </p:sp>
      </p:grpSp>
      <p:grpSp>
        <p:nvGrpSpPr>
          <p:cNvPr id="45" name="Group 44">
            <a:extLst>
              <a:ext uri="{FF2B5EF4-FFF2-40B4-BE49-F238E27FC236}">
                <a16:creationId xmlns:a16="http://schemas.microsoft.com/office/drawing/2014/main" id="{4B0E3EA2-26B3-43A3-A5A7-13750881C86D}"/>
              </a:ext>
            </a:extLst>
          </p:cNvPr>
          <p:cNvGrpSpPr/>
          <p:nvPr/>
        </p:nvGrpSpPr>
        <p:grpSpPr>
          <a:xfrm>
            <a:off x="5170805" y="3592101"/>
            <a:ext cx="3246862" cy="274320"/>
            <a:chOff x="5170805" y="3592101"/>
            <a:chExt cx="3246862" cy="274320"/>
          </a:xfrm>
        </p:grpSpPr>
        <p:cxnSp>
          <p:nvCxnSpPr>
            <p:cNvPr id="30" name="Straight Connector 29">
              <a:extLst>
                <a:ext uri="{FF2B5EF4-FFF2-40B4-BE49-F238E27FC236}">
                  <a16:creationId xmlns:a16="http://schemas.microsoft.com/office/drawing/2014/main" id="{05503C25-A2F2-49E5-B71F-D45EA22E9516}"/>
                </a:ext>
              </a:extLst>
            </p:cNvPr>
            <p:cNvCxnSpPr>
              <a:cxnSpLocks/>
            </p:cNvCxnSpPr>
            <p:nvPr/>
          </p:nvCxnSpPr>
          <p:spPr bwMode="auto">
            <a:xfrm>
              <a:off x="5170805" y="3765525"/>
              <a:ext cx="1052302" cy="0"/>
            </a:xfrm>
            <a:prstGeom prst="line">
              <a:avLst/>
            </a:prstGeom>
            <a:solidFill>
              <a:schemeClr val="accent1"/>
            </a:solidFill>
            <a:ln w="28575" cap="flat" cmpd="sng" algn="ctr">
              <a:solidFill>
                <a:srgbClr val="40566C"/>
              </a:solidFill>
              <a:prstDash val="sysDot"/>
              <a:round/>
              <a:headEnd type="none" w="sm" len="sm"/>
              <a:tailEnd type="none" w="sm" len="sm"/>
            </a:ln>
            <a:effectLst/>
          </p:spPr>
        </p:cxnSp>
        <p:sp>
          <p:nvSpPr>
            <p:cNvPr id="42" name="Content Placeholder 2">
              <a:extLst>
                <a:ext uri="{FF2B5EF4-FFF2-40B4-BE49-F238E27FC236}">
                  <a16:creationId xmlns:a16="http://schemas.microsoft.com/office/drawing/2014/main" id="{BAC3E608-4CF9-41DF-B08F-856CA44FD944}"/>
                </a:ext>
              </a:extLst>
            </p:cNvPr>
            <p:cNvSpPr txBox="1">
              <a:spLocks/>
            </p:cNvSpPr>
            <p:nvPr/>
          </p:nvSpPr>
          <p:spPr>
            <a:xfrm>
              <a:off x="6223107" y="3592101"/>
              <a:ext cx="2194560"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2600"/>
                </a:spcBef>
                <a:buNone/>
              </a:pPr>
              <a:r>
                <a:rPr lang="en-US" sz="1300" b="1" kern="0" dirty="0">
                  <a:solidFill>
                    <a:srgbClr val="40566C"/>
                  </a:solidFill>
                </a:rPr>
                <a:t>Social Media</a:t>
              </a:r>
            </a:p>
          </p:txBody>
        </p:sp>
      </p:grpSp>
      <p:sp>
        <p:nvSpPr>
          <p:cNvPr id="47" name="Content Placeholder 2">
            <a:extLst>
              <a:ext uri="{FF2B5EF4-FFF2-40B4-BE49-F238E27FC236}">
                <a16:creationId xmlns:a16="http://schemas.microsoft.com/office/drawing/2014/main" id="{63121CFC-D319-4029-A669-79802E122FFF}"/>
              </a:ext>
            </a:extLst>
          </p:cNvPr>
          <p:cNvSpPr txBox="1">
            <a:spLocks/>
          </p:cNvSpPr>
          <p:nvPr/>
        </p:nvSpPr>
        <p:spPr>
          <a:xfrm>
            <a:off x="6083614" y="5121065"/>
            <a:ext cx="2376505"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0"/>
              </a:spcBef>
              <a:buNone/>
            </a:pPr>
            <a:r>
              <a:rPr lang="en-US" sz="1300" b="1" kern="0" dirty="0">
                <a:solidFill>
                  <a:srgbClr val="40566C"/>
                </a:solidFill>
              </a:rPr>
              <a:t>Mentoring</a:t>
            </a:r>
            <a:endParaRPr lang="en-US" sz="1300" b="1" kern="0" dirty="0">
              <a:solidFill>
                <a:srgbClr val="D12C35"/>
              </a:solidFill>
            </a:endParaRPr>
          </a:p>
        </p:txBody>
      </p:sp>
      <p:sp>
        <p:nvSpPr>
          <p:cNvPr id="48" name="Content Placeholder 2">
            <a:extLst>
              <a:ext uri="{FF2B5EF4-FFF2-40B4-BE49-F238E27FC236}">
                <a16:creationId xmlns:a16="http://schemas.microsoft.com/office/drawing/2014/main" id="{F8479C1B-EE00-4EB5-A238-1A84712D6E72}"/>
              </a:ext>
            </a:extLst>
          </p:cNvPr>
          <p:cNvSpPr txBox="1">
            <a:spLocks/>
          </p:cNvSpPr>
          <p:nvPr/>
        </p:nvSpPr>
        <p:spPr>
          <a:xfrm>
            <a:off x="6083614" y="5331629"/>
            <a:ext cx="2376505"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0"/>
              </a:spcBef>
              <a:buNone/>
            </a:pPr>
            <a:r>
              <a:rPr lang="en-US" sz="1300" b="1" kern="0" dirty="0">
                <a:solidFill>
                  <a:srgbClr val="40566C"/>
                </a:solidFill>
              </a:rPr>
              <a:t>Inclusion</a:t>
            </a:r>
            <a:endParaRPr lang="en-US" sz="1300" b="1" kern="0" dirty="0">
              <a:solidFill>
                <a:srgbClr val="D12C35"/>
              </a:solidFill>
            </a:endParaRPr>
          </a:p>
        </p:txBody>
      </p:sp>
      <p:sp>
        <p:nvSpPr>
          <p:cNvPr id="49" name="Content Placeholder 2">
            <a:extLst>
              <a:ext uri="{FF2B5EF4-FFF2-40B4-BE49-F238E27FC236}">
                <a16:creationId xmlns:a16="http://schemas.microsoft.com/office/drawing/2014/main" id="{6BC3F6EA-9855-4BAC-9CD3-AD69EC66053F}"/>
              </a:ext>
            </a:extLst>
          </p:cNvPr>
          <p:cNvSpPr txBox="1">
            <a:spLocks/>
          </p:cNvSpPr>
          <p:nvPr/>
        </p:nvSpPr>
        <p:spPr>
          <a:xfrm>
            <a:off x="6083614" y="4699935"/>
            <a:ext cx="2376505" cy="274320"/>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0"/>
              </a:spcBef>
              <a:buNone/>
            </a:pPr>
            <a:r>
              <a:rPr lang="en-US" sz="1300" b="1" kern="0" dirty="0">
                <a:solidFill>
                  <a:srgbClr val="40566C"/>
                </a:solidFill>
              </a:rPr>
              <a:t>Demonstrate </a:t>
            </a:r>
            <a:r>
              <a:rPr lang="en-US" sz="1300" b="1" kern="0" dirty="0">
                <a:solidFill>
                  <a:srgbClr val="D12C35"/>
                </a:solidFill>
              </a:rPr>
              <a:t>VALUE </a:t>
            </a:r>
            <a:r>
              <a:rPr lang="en-US" sz="1300" b="1" kern="0" dirty="0">
                <a:solidFill>
                  <a:srgbClr val="40566C"/>
                </a:solidFill>
              </a:rPr>
              <a:t>by</a:t>
            </a:r>
            <a:endParaRPr lang="en-US" sz="1300" b="1" kern="0" dirty="0">
              <a:solidFill>
                <a:srgbClr val="D12C35"/>
              </a:solidFill>
            </a:endParaRPr>
          </a:p>
        </p:txBody>
      </p:sp>
      <p:sp>
        <p:nvSpPr>
          <p:cNvPr id="15" name="Content Placeholder 2">
            <a:extLst>
              <a:ext uri="{FF2B5EF4-FFF2-40B4-BE49-F238E27FC236}">
                <a16:creationId xmlns:a16="http://schemas.microsoft.com/office/drawing/2014/main" id="{5F4F0A42-CD81-4550-990A-48CC4FD03113}"/>
              </a:ext>
            </a:extLst>
          </p:cNvPr>
          <p:cNvSpPr txBox="1">
            <a:spLocks/>
          </p:cNvSpPr>
          <p:nvPr/>
        </p:nvSpPr>
        <p:spPr>
          <a:xfrm>
            <a:off x="5235534" y="4248538"/>
            <a:ext cx="2286000" cy="365760"/>
          </a:xfrm>
          <a:prstGeom prst="rect">
            <a:avLst/>
          </a:prstGeom>
          <a:solidFill>
            <a:srgbClr val="E4002B"/>
          </a:solidFill>
          <a:effectLst>
            <a:outerShdw blurRad="101600" dist="25400" dir="5400000" algn="t" rotWithShape="0">
              <a:prstClr val="black">
                <a:alpha val="40000"/>
              </a:prstClr>
            </a:outerShdw>
          </a:effectLst>
        </p:spPr>
        <p:txBody>
          <a:bodyPr anchor="ct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633413" indent="0" algn="ctr">
              <a:buNone/>
            </a:pPr>
            <a:r>
              <a:rPr lang="en-US" sz="1500" b="1" kern="0" dirty="0">
                <a:solidFill>
                  <a:schemeClr val="bg1"/>
                </a:solidFill>
              </a:rPr>
              <a:t>LOCAL CLUBS</a:t>
            </a:r>
          </a:p>
        </p:txBody>
      </p:sp>
      <p:pic>
        <p:nvPicPr>
          <p:cNvPr id="24" name="Picture 23" descr="A close up of a logo&#10;&#10;Description automatically generated">
            <a:extLst>
              <a:ext uri="{FF2B5EF4-FFF2-40B4-BE49-F238E27FC236}">
                <a16:creationId xmlns:a16="http://schemas.microsoft.com/office/drawing/2014/main" id="{AABC6635-45A4-4B90-8FB5-F3EE7E727B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1019" y="4317999"/>
            <a:ext cx="1314460" cy="661992"/>
          </a:xfrm>
          <a:prstGeom prst="rect">
            <a:avLst/>
          </a:prstGeom>
        </p:spPr>
      </p:pic>
      <p:pic>
        <p:nvPicPr>
          <p:cNvPr id="19" name="Picture 18" descr="A close up of a logo&#10;&#10;Description automatically generated">
            <a:extLst>
              <a:ext uri="{FF2B5EF4-FFF2-40B4-BE49-F238E27FC236}">
                <a16:creationId xmlns:a16="http://schemas.microsoft.com/office/drawing/2014/main" id="{6EAFC60E-BE07-4443-9CAE-BF76067129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88249" y="4404021"/>
            <a:ext cx="184310" cy="445774"/>
          </a:xfrm>
          <a:prstGeom prst="rect">
            <a:avLst/>
          </a:prstGeom>
        </p:spPr>
      </p:pic>
      <p:sp>
        <p:nvSpPr>
          <p:cNvPr id="5" name="Rectangle 4">
            <a:extLst>
              <a:ext uri="{FF2B5EF4-FFF2-40B4-BE49-F238E27FC236}">
                <a16:creationId xmlns:a16="http://schemas.microsoft.com/office/drawing/2014/main" id="{499DDA0F-FF5C-4AF9-A251-0BFF1F12B9E6}"/>
              </a:ext>
            </a:extLst>
          </p:cNvPr>
          <p:cNvSpPr/>
          <p:nvPr/>
        </p:nvSpPr>
        <p:spPr bwMode="auto">
          <a:xfrm>
            <a:off x="4542281" y="4149306"/>
            <a:ext cx="1342826" cy="605138"/>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Content Placeholder 2">
            <a:extLst>
              <a:ext uri="{FF2B5EF4-FFF2-40B4-BE49-F238E27FC236}">
                <a16:creationId xmlns:a16="http://schemas.microsoft.com/office/drawing/2014/main" id="{CB08A55F-345C-4059-807B-1CAC8BF90EFD}"/>
              </a:ext>
            </a:extLst>
          </p:cNvPr>
          <p:cNvSpPr txBox="1">
            <a:spLocks/>
          </p:cNvSpPr>
          <p:nvPr/>
        </p:nvSpPr>
        <p:spPr>
          <a:xfrm>
            <a:off x="5919610" y="5000771"/>
            <a:ext cx="2376505" cy="884632"/>
          </a:xfrm>
          <a:prstGeom prst="rect">
            <a:avLst/>
          </a:prstGeom>
        </p:spPr>
        <p:txBody>
          <a:bodyPr/>
          <a:lst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spcBef>
                <a:spcPts val="0"/>
              </a:spcBef>
              <a:buNone/>
            </a:pPr>
            <a:r>
              <a:rPr lang="en-US" sz="1300" b="1" kern="0" dirty="0">
                <a:solidFill>
                  <a:srgbClr val="40566C"/>
                </a:solidFill>
              </a:rPr>
              <a:t>If you are not able </a:t>
            </a:r>
            <a:br>
              <a:rPr lang="en-US" sz="1300" b="1" kern="0" dirty="0">
                <a:solidFill>
                  <a:srgbClr val="40566C"/>
                </a:solidFill>
              </a:rPr>
            </a:br>
            <a:r>
              <a:rPr lang="en-US" sz="1300" b="1" kern="0" dirty="0">
                <a:solidFill>
                  <a:srgbClr val="40566C"/>
                </a:solidFill>
              </a:rPr>
              <a:t>to demonstrate value, </a:t>
            </a:r>
            <a:br>
              <a:rPr lang="en-US" sz="1300" b="1" kern="0" dirty="0">
                <a:solidFill>
                  <a:srgbClr val="40566C"/>
                </a:solidFill>
              </a:rPr>
            </a:br>
            <a:r>
              <a:rPr lang="en-US" sz="1300" b="1" kern="0" dirty="0">
                <a:solidFill>
                  <a:srgbClr val="40566C"/>
                </a:solidFill>
              </a:rPr>
              <a:t>they will walk away</a:t>
            </a:r>
            <a:endParaRPr lang="en-US" sz="1300" b="1" kern="0" dirty="0">
              <a:solidFill>
                <a:srgbClr val="D12C35"/>
              </a:solidFill>
            </a:endParaRPr>
          </a:p>
        </p:txBody>
      </p:sp>
      <p:grpSp>
        <p:nvGrpSpPr>
          <p:cNvPr id="53" name="Group 52">
            <a:extLst>
              <a:ext uri="{FF2B5EF4-FFF2-40B4-BE49-F238E27FC236}">
                <a16:creationId xmlns:a16="http://schemas.microsoft.com/office/drawing/2014/main" id="{3B4BA940-C094-427F-ADEF-C4A0A39F18BA}"/>
              </a:ext>
            </a:extLst>
          </p:cNvPr>
          <p:cNvGrpSpPr/>
          <p:nvPr/>
        </p:nvGrpSpPr>
        <p:grpSpPr>
          <a:xfrm>
            <a:off x="4493996" y="4366839"/>
            <a:ext cx="834435" cy="483691"/>
            <a:chOff x="3516234" y="4366839"/>
            <a:chExt cx="834435" cy="483691"/>
          </a:xfrm>
        </p:grpSpPr>
        <p:pic>
          <p:nvPicPr>
            <p:cNvPr id="34" name="Picture 33" descr="A close up of a logo&#10;&#10;Description automatically generated">
              <a:extLst>
                <a:ext uri="{FF2B5EF4-FFF2-40B4-BE49-F238E27FC236}">
                  <a16:creationId xmlns:a16="http://schemas.microsoft.com/office/drawing/2014/main" id="{55DEBEFF-8DD9-410E-8584-1881BB3FFA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7876" y="4366839"/>
              <a:ext cx="262793" cy="483691"/>
            </a:xfrm>
            <a:prstGeom prst="rect">
              <a:avLst/>
            </a:prstGeom>
          </p:spPr>
        </p:pic>
        <p:pic>
          <p:nvPicPr>
            <p:cNvPr id="50" name="Picture 49" descr="A close up of a logo&#10;&#10;Description automatically generated">
              <a:extLst>
                <a:ext uri="{FF2B5EF4-FFF2-40B4-BE49-F238E27FC236}">
                  <a16:creationId xmlns:a16="http://schemas.microsoft.com/office/drawing/2014/main" id="{74FCBAB9-62F2-4360-92B2-1EC67E051D3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02055" y="4366839"/>
              <a:ext cx="262793" cy="483691"/>
            </a:xfrm>
            <a:prstGeom prst="rect">
              <a:avLst/>
            </a:prstGeom>
          </p:spPr>
        </p:pic>
        <p:pic>
          <p:nvPicPr>
            <p:cNvPr id="51" name="Picture 50" descr="A close up of a logo&#10;&#10;Description automatically generated">
              <a:extLst>
                <a:ext uri="{FF2B5EF4-FFF2-40B4-BE49-F238E27FC236}">
                  <a16:creationId xmlns:a16="http://schemas.microsoft.com/office/drawing/2014/main" id="{C7F62471-7FE1-4F6C-B925-CB4158A31C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16234" y="4366839"/>
              <a:ext cx="262793" cy="483691"/>
            </a:xfrm>
            <a:prstGeom prst="rect">
              <a:avLst/>
            </a:prstGeom>
          </p:spPr>
        </p:pic>
      </p:grpSp>
    </p:spTree>
    <p:extLst>
      <p:ext uri="{BB962C8B-B14F-4D97-AF65-F5344CB8AC3E}">
        <p14:creationId xmlns:p14="http://schemas.microsoft.com/office/powerpoint/2010/main" val="6263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47"/>
                                        </p:tgtEl>
                                      </p:cBhvr>
                                    </p:animEffect>
                                    <p:set>
                                      <p:cBhvr>
                                        <p:cTn id="83" dur="1" fill="hold">
                                          <p:stCondLst>
                                            <p:cond delay="499"/>
                                          </p:stCondLst>
                                        </p:cTn>
                                        <p:tgtEl>
                                          <p:spTgt spid="4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par>
                                <p:cTn id="87" presetID="42" presetClass="path" presetSubtype="0" accel="50000" decel="50000" fill="hold" nodeType="withEffect">
                                  <p:stCondLst>
                                    <p:cond delay="0"/>
                                  </p:stCondLst>
                                  <p:childTnLst>
                                    <p:animMotion origin="layout" path="M 3.88889E-6 2.22222E-6 L 0.21076 -0.00093 " pathEditMode="relative" rAng="0" ptsTypes="AA">
                                      <p:cBhvr>
                                        <p:cTn id="88" dur="2000" fill="hold"/>
                                        <p:tgtEl>
                                          <p:spTgt spid="24"/>
                                        </p:tgtEl>
                                        <p:attrNameLst>
                                          <p:attrName>ppt_x</p:attrName>
                                          <p:attrName>ppt_y</p:attrName>
                                        </p:attrNameLst>
                                      </p:cBhvr>
                                      <p:rCtr x="10538" y="-46"/>
                                    </p:animMotion>
                                  </p:childTnLst>
                                </p:cTn>
                              </p:par>
                              <p:par>
                                <p:cTn id="89" presetID="10" presetClass="entr" presetSubtype="0" fill="hold" grpId="0" nodeType="withEffect">
                                  <p:stCondLst>
                                    <p:cond delay="50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par>
                                <p:cTn id="92" presetID="10" presetClass="entr" presetSubtype="0" fill="hold" grpId="0" nodeType="withEffect">
                                  <p:stCondLst>
                                    <p:cond delay="500"/>
                                  </p:stCondLst>
                                  <p:childTnLst>
                                    <p:set>
                                      <p:cBhvr>
                                        <p:cTn id="93" dur="1" fill="hold">
                                          <p:stCondLst>
                                            <p:cond delay="0"/>
                                          </p:stCondLst>
                                        </p:cTn>
                                        <p:tgtEl>
                                          <p:spTgt spid="46"/>
                                        </p:tgtEl>
                                        <p:attrNameLst>
                                          <p:attrName>style.visibility</p:attrName>
                                        </p:attrNameLst>
                                      </p:cBhvr>
                                      <p:to>
                                        <p:strVal val="visible"/>
                                      </p:to>
                                    </p:set>
                                    <p:animEffect transition="in" filter="fade">
                                      <p:cBhvr>
                                        <p:cTn id="94" dur="500"/>
                                        <p:tgtEl>
                                          <p:spTgt spid="46"/>
                                        </p:tgtEl>
                                      </p:cBhvr>
                                    </p:animEffect>
                                  </p:childTnLst>
                                </p:cTn>
                              </p:par>
                            </p:childTnLst>
                          </p:cTn>
                        </p:par>
                        <p:par>
                          <p:cTn id="95" fill="hold">
                            <p:stCondLst>
                              <p:cond delay="2000"/>
                            </p:stCondLst>
                            <p:childTnLst>
                              <p:par>
                                <p:cTn id="96" presetID="22" presetClass="entr" presetSubtype="2" fill="hold" nodeType="afterEffect">
                                  <p:stCondLst>
                                    <p:cond delay="500"/>
                                  </p:stCondLst>
                                  <p:childTnLst>
                                    <p:set>
                                      <p:cBhvr>
                                        <p:cTn id="97" dur="1" fill="hold">
                                          <p:stCondLst>
                                            <p:cond delay="0"/>
                                          </p:stCondLst>
                                        </p:cTn>
                                        <p:tgtEl>
                                          <p:spTgt spid="53"/>
                                        </p:tgtEl>
                                        <p:attrNameLst>
                                          <p:attrName>style.visibility</p:attrName>
                                        </p:attrNameLst>
                                      </p:cBhvr>
                                      <p:to>
                                        <p:strVal val="visible"/>
                                      </p:to>
                                    </p:set>
                                    <p:animEffect transition="in" filter="wipe(right)">
                                      <p:cBhvr>
                                        <p:cTn id="9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47" grpId="0"/>
      <p:bldP spid="47" grpId="1"/>
      <p:bldP spid="48" grpId="0"/>
      <p:bldP spid="48" grpId="1"/>
      <p:bldP spid="49" grpId="0"/>
      <p:bldP spid="49" grpId="1"/>
      <p:bldP spid="15" grpId="0" animBg="1"/>
      <p:bldP spid="5" grpId="0" animBg="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screenshot of a social media post&#10;&#10;Description automatically generated">
            <a:extLst>
              <a:ext uri="{FF2B5EF4-FFF2-40B4-BE49-F238E27FC236}">
                <a16:creationId xmlns:a16="http://schemas.microsoft.com/office/drawing/2014/main" id="{671B861D-721A-4002-86BC-CCEC0F031E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3116" y="1280160"/>
            <a:ext cx="7757768" cy="19520951"/>
          </a:xfrm>
        </p:spPr>
      </p:pic>
      <p:sp>
        <p:nvSpPr>
          <p:cNvPr id="10" name="Rectangle 9">
            <a:extLst>
              <a:ext uri="{FF2B5EF4-FFF2-40B4-BE49-F238E27FC236}">
                <a16:creationId xmlns:a16="http://schemas.microsoft.com/office/drawing/2014/main" id="{6B5B9E5A-39F3-485A-BDC6-44664DE4461F}"/>
              </a:ext>
            </a:extLst>
          </p:cNvPr>
          <p:cNvSpPr/>
          <p:nvPr/>
        </p:nvSpPr>
        <p:spPr bwMode="auto">
          <a:xfrm>
            <a:off x="0" y="0"/>
            <a:ext cx="9144000" cy="128016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95E66102-6A8B-4B35-B308-AE606FB9273A}"/>
              </a:ext>
            </a:extLst>
          </p:cNvPr>
          <p:cNvSpPr/>
          <p:nvPr/>
        </p:nvSpPr>
        <p:spPr bwMode="auto">
          <a:xfrm>
            <a:off x="4689" y="5984524"/>
            <a:ext cx="9144000" cy="87347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CA8E5AC6-BEAF-4DBA-A5FB-C785C662FA52}"/>
              </a:ext>
            </a:extLst>
          </p:cNvPr>
          <p:cNvSpPr>
            <a:spLocks noGrp="1"/>
          </p:cNvSpPr>
          <p:nvPr>
            <p:ph type="title"/>
          </p:nvPr>
        </p:nvSpPr>
        <p:spPr/>
        <p:txBody>
          <a:bodyPr/>
          <a:lstStyle/>
          <a:p>
            <a:r>
              <a:rPr lang="en-US" dirty="0"/>
              <a:t>Website Update – Home</a:t>
            </a:r>
          </a:p>
        </p:txBody>
      </p:sp>
      <p:cxnSp>
        <p:nvCxnSpPr>
          <p:cNvPr id="12" name="Straight Connector 11">
            <a:extLst>
              <a:ext uri="{FF2B5EF4-FFF2-40B4-BE49-F238E27FC236}">
                <a16:creationId xmlns:a16="http://schemas.microsoft.com/office/drawing/2014/main" id="{E0765CB7-1842-4996-B632-D1060E6D2DDE}"/>
              </a:ext>
            </a:extLst>
          </p:cNvPr>
          <p:cNvCxnSpPr/>
          <p:nvPr/>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13" name="Picture 12">
            <a:extLst>
              <a:ext uri="{FF2B5EF4-FFF2-40B4-BE49-F238E27FC236}">
                <a16:creationId xmlns:a16="http://schemas.microsoft.com/office/drawing/2014/main" id="{F47426B1-E09D-4792-9342-CD39B46B88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spTree>
    <p:extLst>
      <p:ext uri="{BB962C8B-B14F-4D97-AF65-F5344CB8AC3E}">
        <p14:creationId xmlns:p14="http://schemas.microsoft.com/office/powerpoint/2010/main" val="20107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0 -4.81481E-6 L 0 -1.52824 " pathEditMode="relative" rAng="0" ptsTypes="AA">
                                      <p:cBhvr>
                                        <p:cTn id="6" dur="11500" fill="hold"/>
                                        <p:tgtEl>
                                          <p:spTgt spid="17"/>
                                        </p:tgtEl>
                                        <p:attrNameLst>
                                          <p:attrName>ppt_x</p:attrName>
                                          <p:attrName>ppt_y</p:attrName>
                                        </p:attrNameLst>
                                      </p:cBhvr>
                                      <p:rCtr x="0" y="-76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671B861D-721A-4002-86BC-CCEC0F031E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693116" y="1280160"/>
            <a:ext cx="7757768" cy="19520944"/>
          </a:xfrm>
        </p:spPr>
      </p:pic>
      <p:sp>
        <p:nvSpPr>
          <p:cNvPr id="10" name="Rectangle 9">
            <a:extLst>
              <a:ext uri="{FF2B5EF4-FFF2-40B4-BE49-F238E27FC236}">
                <a16:creationId xmlns:a16="http://schemas.microsoft.com/office/drawing/2014/main" id="{6B5B9E5A-39F3-485A-BDC6-44664DE4461F}"/>
              </a:ext>
            </a:extLst>
          </p:cNvPr>
          <p:cNvSpPr/>
          <p:nvPr/>
        </p:nvSpPr>
        <p:spPr bwMode="auto">
          <a:xfrm>
            <a:off x="0" y="0"/>
            <a:ext cx="9144000" cy="128016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95E66102-6A8B-4B35-B308-AE606FB9273A}"/>
              </a:ext>
            </a:extLst>
          </p:cNvPr>
          <p:cNvSpPr/>
          <p:nvPr/>
        </p:nvSpPr>
        <p:spPr bwMode="auto">
          <a:xfrm>
            <a:off x="4689" y="5984524"/>
            <a:ext cx="9144000" cy="87347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CA8E5AC6-BEAF-4DBA-A5FB-C785C662FA52}"/>
              </a:ext>
            </a:extLst>
          </p:cNvPr>
          <p:cNvSpPr>
            <a:spLocks noGrp="1"/>
          </p:cNvSpPr>
          <p:nvPr>
            <p:ph type="title"/>
          </p:nvPr>
        </p:nvSpPr>
        <p:spPr/>
        <p:txBody>
          <a:bodyPr/>
          <a:lstStyle/>
          <a:p>
            <a:r>
              <a:rPr lang="en-US" dirty="0"/>
              <a:t>Website Update – Learn</a:t>
            </a:r>
          </a:p>
        </p:txBody>
      </p:sp>
      <p:cxnSp>
        <p:nvCxnSpPr>
          <p:cNvPr id="12" name="Straight Connector 11">
            <a:extLst>
              <a:ext uri="{FF2B5EF4-FFF2-40B4-BE49-F238E27FC236}">
                <a16:creationId xmlns:a16="http://schemas.microsoft.com/office/drawing/2014/main" id="{E0765CB7-1842-4996-B632-D1060E6D2DDE}"/>
              </a:ext>
            </a:extLst>
          </p:cNvPr>
          <p:cNvCxnSpPr/>
          <p:nvPr/>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13" name="Picture 12">
            <a:extLst>
              <a:ext uri="{FF2B5EF4-FFF2-40B4-BE49-F238E27FC236}">
                <a16:creationId xmlns:a16="http://schemas.microsoft.com/office/drawing/2014/main" id="{F47426B1-E09D-4792-9342-CD39B46B88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spTree>
    <p:extLst>
      <p:ext uri="{BB962C8B-B14F-4D97-AF65-F5344CB8AC3E}">
        <p14:creationId xmlns:p14="http://schemas.microsoft.com/office/powerpoint/2010/main" val="301239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0 -2.22222E-6 L 0 -0.93958 " pathEditMode="relative" rAng="0" ptsTypes="AA">
                                      <p:cBhvr>
                                        <p:cTn id="6" dur="7000" fill="hold"/>
                                        <p:tgtEl>
                                          <p:spTgt spid="17"/>
                                        </p:tgtEl>
                                        <p:attrNameLst>
                                          <p:attrName>ppt_x</p:attrName>
                                          <p:attrName>ppt_y</p:attrName>
                                        </p:attrNameLst>
                                      </p:cBhvr>
                                      <p:rCtr x="0" y="-46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671B861D-721A-4002-86BC-CCEC0F031E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693116" y="1280160"/>
            <a:ext cx="7757768" cy="19520944"/>
          </a:xfrm>
        </p:spPr>
      </p:pic>
      <p:sp>
        <p:nvSpPr>
          <p:cNvPr id="10" name="Rectangle 9">
            <a:extLst>
              <a:ext uri="{FF2B5EF4-FFF2-40B4-BE49-F238E27FC236}">
                <a16:creationId xmlns:a16="http://schemas.microsoft.com/office/drawing/2014/main" id="{6B5B9E5A-39F3-485A-BDC6-44664DE4461F}"/>
              </a:ext>
            </a:extLst>
          </p:cNvPr>
          <p:cNvSpPr/>
          <p:nvPr/>
        </p:nvSpPr>
        <p:spPr bwMode="auto">
          <a:xfrm>
            <a:off x="0" y="0"/>
            <a:ext cx="9144000" cy="128016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95E66102-6A8B-4B35-B308-AE606FB9273A}"/>
              </a:ext>
            </a:extLst>
          </p:cNvPr>
          <p:cNvSpPr/>
          <p:nvPr/>
        </p:nvSpPr>
        <p:spPr bwMode="auto">
          <a:xfrm>
            <a:off x="4689" y="5984524"/>
            <a:ext cx="9144000" cy="87347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CA8E5AC6-BEAF-4DBA-A5FB-C785C662FA52}"/>
              </a:ext>
            </a:extLst>
          </p:cNvPr>
          <p:cNvSpPr>
            <a:spLocks noGrp="1"/>
          </p:cNvSpPr>
          <p:nvPr>
            <p:ph type="title"/>
          </p:nvPr>
        </p:nvSpPr>
        <p:spPr/>
        <p:txBody>
          <a:bodyPr/>
          <a:lstStyle/>
          <a:p>
            <a:r>
              <a:rPr lang="en-US" dirty="0"/>
              <a:t>Website Update – Engage</a:t>
            </a:r>
          </a:p>
        </p:txBody>
      </p:sp>
      <p:cxnSp>
        <p:nvCxnSpPr>
          <p:cNvPr id="12" name="Straight Connector 11">
            <a:extLst>
              <a:ext uri="{FF2B5EF4-FFF2-40B4-BE49-F238E27FC236}">
                <a16:creationId xmlns:a16="http://schemas.microsoft.com/office/drawing/2014/main" id="{E0765CB7-1842-4996-B632-D1060E6D2DDE}"/>
              </a:ext>
            </a:extLst>
          </p:cNvPr>
          <p:cNvCxnSpPr/>
          <p:nvPr/>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13" name="Picture 12">
            <a:extLst>
              <a:ext uri="{FF2B5EF4-FFF2-40B4-BE49-F238E27FC236}">
                <a16:creationId xmlns:a16="http://schemas.microsoft.com/office/drawing/2014/main" id="{F47426B1-E09D-4792-9342-CD39B46B88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spTree>
    <p:extLst>
      <p:ext uri="{BB962C8B-B14F-4D97-AF65-F5344CB8AC3E}">
        <p14:creationId xmlns:p14="http://schemas.microsoft.com/office/powerpoint/2010/main" val="353522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0 -2.22222E-6 L 0 -1.69606 " pathEditMode="relative" rAng="0" ptsTypes="AA">
                                      <p:cBhvr>
                                        <p:cTn id="6" dur="10750" fill="hold"/>
                                        <p:tgtEl>
                                          <p:spTgt spid="17"/>
                                        </p:tgtEl>
                                        <p:attrNameLst>
                                          <p:attrName>ppt_x</p:attrName>
                                          <p:attrName>ppt_y</p:attrName>
                                        </p:attrNameLst>
                                      </p:cBhvr>
                                      <p:rCtr x="0" y="-8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671B861D-721A-4002-86BC-CCEC0F031E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693116" y="1280160"/>
            <a:ext cx="7757768" cy="19520944"/>
          </a:xfrm>
        </p:spPr>
      </p:pic>
      <p:sp>
        <p:nvSpPr>
          <p:cNvPr id="10" name="Rectangle 9">
            <a:extLst>
              <a:ext uri="{FF2B5EF4-FFF2-40B4-BE49-F238E27FC236}">
                <a16:creationId xmlns:a16="http://schemas.microsoft.com/office/drawing/2014/main" id="{6B5B9E5A-39F3-485A-BDC6-44664DE4461F}"/>
              </a:ext>
            </a:extLst>
          </p:cNvPr>
          <p:cNvSpPr/>
          <p:nvPr/>
        </p:nvSpPr>
        <p:spPr bwMode="auto">
          <a:xfrm>
            <a:off x="0" y="0"/>
            <a:ext cx="9144000" cy="128016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95E66102-6A8B-4B35-B308-AE606FB9273A}"/>
              </a:ext>
            </a:extLst>
          </p:cNvPr>
          <p:cNvSpPr/>
          <p:nvPr/>
        </p:nvSpPr>
        <p:spPr bwMode="auto">
          <a:xfrm>
            <a:off x="4689" y="5984524"/>
            <a:ext cx="9144000" cy="87347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CA8E5AC6-BEAF-4DBA-A5FB-C785C662FA52}"/>
              </a:ext>
            </a:extLst>
          </p:cNvPr>
          <p:cNvSpPr>
            <a:spLocks noGrp="1"/>
          </p:cNvSpPr>
          <p:nvPr>
            <p:ph type="title"/>
          </p:nvPr>
        </p:nvSpPr>
        <p:spPr/>
        <p:txBody>
          <a:bodyPr/>
          <a:lstStyle/>
          <a:p>
            <a:r>
              <a:rPr lang="en-US" dirty="0"/>
              <a:t>Website Update – Connect</a:t>
            </a:r>
          </a:p>
        </p:txBody>
      </p:sp>
      <p:cxnSp>
        <p:nvCxnSpPr>
          <p:cNvPr id="12" name="Straight Connector 11">
            <a:extLst>
              <a:ext uri="{FF2B5EF4-FFF2-40B4-BE49-F238E27FC236}">
                <a16:creationId xmlns:a16="http://schemas.microsoft.com/office/drawing/2014/main" id="{E0765CB7-1842-4996-B632-D1060E6D2DDE}"/>
              </a:ext>
            </a:extLst>
          </p:cNvPr>
          <p:cNvCxnSpPr/>
          <p:nvPr/>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13" name="Picture 12">
            <a:extLst>
              <a:ext uri="{FF2B5EF4-FFF2-40B4-BE49-F238E27FC236}">
                <a16:creationId xmlns:a16="http://schemas.microsoft.com/office/drawing/2014/main" id="{F47426B1-E09D-4792-9342-CD39B46B88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spTree>
    <p:extLst>
      <p:ext uri="{BB962C8B-B14F-4D97-AF65-F5344CB8AC3E}">
        <p14:creationId xmlns:p14="http://schemas.microsoft.com/office/powerpoint/2010/main" val="8476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0 -2.22222E-6 L 0 -1.36018 " pathEditMode="relative" rAng="0" ptsTypes="AA">
                                      <p:cBhvr>
                                        <p:cTn id="6" dur="9000" fill="hold"/>
                                        <p:tgtEl>
                                          <p:spTgt spid="17"/>
                                        </p:tgtEl>
                                        <p:attrNameLst>
                                          <p:attrName>ppt_x</p:attrName>
                                          <p:attrName>ppt_y</p:attrName>
                                        </p:attrNameLst>
                                      </p:cBhvr>
                                      <p:rCtr x="0" y="-6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671B861D-721A-4002-86BC-CCEC0F031E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693116" y="1280160"/>
            <a:ext cx="7757768" cy="19520944"/>
          </a:xfrm>
        </p:spPr>
      </p:pic>
      <p:sp>
        <p:nvSpPr>
          <p:cNvPr id="10" name="Rectangle 9">
            <a:extLst>
              <a:ext uri="{FF2B5EF4-FFF2-40B4-BE49-F238E27FC236}">
                <a16:creationId xmlns:a16="http://schemas.microsoft.com/office/drawing/2014/main" id="{6B5B9E5A-39F3-485A-BDC6-44664DE4461F}"/>
              </a:ext>
            </a:extLst>
          </p:cNvPr>
          <p:cNvSpPr/>
          <p:nvPr/>
        </p:nvSpPr>
        <p:spPr bwMode="auto">
          <a:xfrm>
            <a:off x="0" y="0"/>
            <a:ext cx="9144000" cy="128016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95E66102-6A8B-4B35-B308-AE606FB9273A}"/>
              </a:ext>
            </a:extLst>
          </p:cNvPr>
          <p:cNvSpPr/>
          <p:nvPr/>
        </p:nvSpPr>
        <p:spPr bwMode="auto">
          <a:xfrm>
            <a:off x="4689" y="5984524"/>
            <a:ext cx="9144000" cy="87347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a:extLst>
              <a:ext uri="{FF2B5EF4-FFF2-40B4-BE49-F238E27FC236}">
                <a16:creationId xmlns:a16="http://schemas.microsoft.com/office/drawing/2014/main" id="{CA8E5AC6-BEAF-4DBA-A5FB-C785C662FA52}"/>
              </a:ext>
            </a:extLst>
          </p:cNvPr>
          <p:cNvSpPr>
            <a:spLocks noGrp="1"/>
          </p:cNvSpPr>
          <p:nvPr>
            <p:ph type="title"/>
          </p:nvPr>
        </p:nvSpPr>
        <p:spPr/>
        <p:txBody>
          <a:bodyPr/>
          <a:lstStyle/>
          <a:p>
            <a:r>
              <a:rPr lang="en-US" dirty="0"/>
              <a:t>Website Update – Join</a:t>
            </a:r>
          </a:p>
        </p:txBody>
      </p:sp>
      <p:cxnSp>
        <p:nvCxnSpPr>
          <p:cNvPr id="12" name="Straight Connector 11">
            <a:extLst>
              <a:ext uri="{FF2B5EF4-FFF2-40B4-BE49-F238E27FC236}">
                <a16:creationId xmlns:a16="http://schemas.microsoft.com/office/drawing/2014/main" id="{E0765CB7-1842-4996-B632-D1060E6D2DDE}"/>
              </a:ext>
            </a:extLst>
          </p:cNvPr>
          <p:cNvCxnSpPr/>
          <p:nvPr/>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13" name="Picture 12">
            <a:extLst>
              <a:ext uri="{FF2B5EF4-FFF2-40B4-BE49-F238E27FC236}">
                <a16:creationId xmlns:a16="http://schemas.microsoft.com/office/drawing/2014/main" id="{F47426B1-E09D-4792-9342-CD39B46B88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spTree>
    <p:extLst>
      <p:ext uri="{BB962C8B-B14F-4D97-AF65-F5344CB8AC3E}">
        <p14:creationId xmlns:p14="http://schemas.microsoft.com/office/powerpoint/2010/main" val="126395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0 -2.22222E-6 L 0 -0.79953 " pathEditMode="relative" rAng="0" ptsTypes="AA">
                                      <p:cBhvr>
                                        <p:cTn id="6" dur="6500" fill="hold"/>
                                        <p:tgtEl>
                                          <p:spTgt spid="17"/>
                                        </p:tgtEl>
                                        <p:attrNameLst>
                                          <p:attrName>ppt_x</p:attrName>
                                          <p:attrName>ppt_y</p:attrName>
                                        </p:attrNameLst>
                                      </p:cBhvr>
                                      <p:rCtr x="0" y="-3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97BC-D8D8-4C0A-A527-36B939B405D1}"/>
              </a:ext>
            </a:extLst>
          </p:cNvPr>
          <p:cNvSpPr>
            <a:spLocks noGrp="1"/>
          </p:cNvSpPr>
          <p:nvPr>
            <p:ph type="title"/>
          </p:nvPr>
        </p:nvSpPr>
        <p:spPr/>
        <p:txBody>
          <a:bodyPr/>
          <a:lstStyle/>
          <a:p>
            <a:r>
              <a:rPr lang="en-US" dirty="0"/>
              <a:t>Marketing Committee Team</a:t>
            </a:r>
          </a:p>
        </p:txBody>
      </p:sp>
      <p:sp>
        <p:nvSpPr>
          <p:cNvPr id="3" name="Content Placeholder 2">
            <a:extLst>
              <a:ext uri="{FF2B5EF4-FFF2-40B4-BE49-F238E27FC236}">
                <a16:creationId xmlns:a16="http://schemas.microsoft.com/office/drawing/2014/main" id="{558B343C-CCF3-4360-8439-5545493B0663}"/>
              </a:ext>
            </a:extLst>
          </p:cNvPr>
          <p:cNvSpPr>
            <a:spLocks noGrp="1"/>
          </p:cNvSpPr>
          <p:nvPr>
            <p:ph idx="1"/>
          </p:nvPr>
        </p:nvSpPr>
        <p:spPr/>
        <p:txBody>
          <a:bodyPr/>
          <a:lstStyle/>
          <a:p>
            <a:r>
              <a:rPr lang="en-US" sz="2400" dirty="0"/>
              <a:t>R/C Shirley Heald, Chair</a:t>
            </a:r>
          </a:p>
          <a:p>
            <a:r>
              <a:rPr lang="en-US" sz="2400" dirty="0"/>
              <a:t>Stf/C Glen Sherman, Assistant Chair</a:t>
            </a:r>
          </a:p>
          <a:p>
            <a:r>
              <a:rPr lang="en-US" sz="2400" dirty="0"/>
              <a:t>R/C Jeff Lagrew</a:t>
            </a:r>
          </a:p>
          <a:p>
            <a:r>
              <a:rPr lang="en-US" sz="2400" dirty="0"/>
              <a:t>R/C Jan Wright</a:t>
            </a:r>
          </a:p>
          <a:p>
            <a:r>
              <a:rPr lang="en-US" sz="2400" dirty="0"/>
              <a:t>Stf/C Ron C. Jones</a:t>
            </a:r>
          </a:p>
          <a:p>
            <a:r>
              <a:rPr lang="en-US" sz="2400" dirty="0"/>
              <a:t>P/R/C John Malatak</a:t>
            </a:r>
          </a:p>
          <a:p>
            <a:r>
              <a:rPr lang="en-US" sz="2400" dirty="0"/>
              <a:t>P/D/C Susan Ryan</a:t>
            </a:r>
          </a:p>
          <a:p>
            <a:r>
              <a:rPr lang="en-US" sz="2400" dirty="0"/>
              <a:t>P/R/C Paul Mermelstein</a:t>
            </a:r>
          </a:p>
          <a:p>
            <a:r>
              <a:rPr lang="en-US" sz="2400" dirty="0"/>
              <a:t>HQ Marketing Tammy Brown</a:t>
            </a:r>
          </a:p>
        </p:txBody>
      </p:sp>
    </p:spTree>
    <p:extLst>
      <p:ext uri="{BB962C8B-B14F-4D97-AF65-F5344CB8AC3E}">
        <p14:creationId xmlns:p14="http://schemas.microsoft.com/office/powerpoint/2010/main" val="1645177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C3DF0-4A25-48BC-9C7B-3A198BC6F1EE}"/>
              </a:ext>
            </a:extLst>
          </p:cNvPr>
          <p:cNvSpPr>
            <a:spLocks noGrp="1"/>
          </p:cNvSpPr>
          <p:nvPr>
            <p:ph type="title"/>
          </p:nvPr>
        </p:nvSpPr>
        <p:spPr/>
        <p:txBody>
          <a:bodyPr/>
          <a:lstStyle/>
          <a:p>
            <a:r>
              <a:rPr lang="en-US" dirty="0"/>
              <a:t>Phase II National Ad Campaign</a:t>
            </a:r>
          </a:p>
        </p:txBody>
      </p:sp>
      <p:sp>
        <p:nvSpPr>
          <p:cNvPr id="3" name="Content Placeholder 2">
            <a:extLst>
              <a:ext uri="{FF2B5EF4-FFF2-40B4-BE49-F238E27FC236}">
                <a16:creationId xmlns:a16="http://schemas.microsoft.com/office/drawing/2014/main" id="{7A9AC667-FAAC-4EF4-8458-EDA58973E856}"/>
              </a:ext>
            </a:extLst>
          </p:cNvPr>
          <p:cNvSpPr>
            <a:spLocks noGrp="1"/>
          </p:cNvSpPr>
          <p:nvPr>
            <p:ph idx="1"/>
          </p:nvPr>
        </p:nvSpPr>
        <p:spPr>
          <a:xfrm>
            <a:off x="764931" y="1720361"/>
            <a:ext cx="7772400" cy="4518356"/>
          </a:xfrm>
        </p:spPr>
        <p:txBody>
          <a:bodyPr/>
          <a:lstStyle/>
          <a:p>
            <a:r>
              <a:rPr lang="en-US" dirty="0"/>
              <a:t>“Call to Action”</a:t>
            </a:r>
          </a:p>
          <a:p>
            <a:r>
              <a:rPr lang="en-US" dirty="0"/>
              <a:t>Beyond the class theme</a:t>
            </a:r>
          </a:p>
          <a:p>
            <a:r>
              <a:rPr lang="en-US" dirty="0"/>
              <a:t>100% Digital</a:t>
            </a:r>
          </a:p>
          <a:p>
            <a:r>
              <a:rPr lang="en-US" dirty="0"/>
              <a:t>Emphasizes more social media and </a:t>
            </a:r>
            <a:r>
              <a:rPr lang="en-US" dirty="0" err="1"/>
              <a:t>enewsletter</a:t>
            </a:r>
            <a:r>
              <a:rPr lang="en-US" dirty="0"/>
              <a:t> platforms than print</a:t>
            </a:r>
          </a:p>
          <a:p>
            <a:r>
              <a:rPr lang="en-US" dirty="0"/>
              <a:t>Shows diversity, having fun, and being safe doing it</a:t>
            </a:r>
          </a:p>
        </p:txBody>
      </p:sp>
    </p:spTree>
    <p:extLst>
      <p:ext uri="{BB962C8B-B14F-4D97-AF65-F5344CB8AC3E}">
        <p14:creationId xmlns:p14="http://schemas.microsoft.com/office/powerpoint/2010/main" val="3881276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D4D92D39-F922-4B7B-AF5B-54B4D9CF6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863" y="1206386"/>
            <a:ext cx="5334274" cy="4445228"/>
          </a:xfrm>
          <a:prstGeom prst="rect">
            <a:avLst/>
          </a:prstGeom>
        </p:spPr>
      </p:pic>
      <p:pic>
        <p:nvPicPr>
          <p:cNvPr id="5" name="Picture 4" descr="A picture containing sky&#10;&#10;Description automatically generated">
            <a:extLst>
              <a:ext uri="{FF2B5EF4-FFF2-40B4-BE49-F238E27FC236}">
                <a16:creationId xmlns:a16="http://schemas.microsoft.com/office/drawing/2014/main" id="{44961E30-C4AD-472A-A63F-93373BF23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863" y="1206386"/>
            <a:ext cx="5334274" cy="4445228"/>
          </a:xfrm>
          <a:prstGeom prst="rect">
            <a:avLst/>
          </a:prstGeom>
        </p:spPr>
      </p:pic>
      <p:sp>
        <p:nvSpPr>
          <p:cNvPr id="2" name="Title 1">
            <a:extLst>
              <a:ext uri="{FF2B5EF4-FFF2-40B4-BE49-F238E27FC236}">
                <a16:creationId xmlns:a16="http://schemas.microsoft.com/office/drawing/2014/main" id="{CA8E5AC6-BEAF-4DBA-A5FB-C785C662FA52}"/>
              </a:ext>
            </a:extLst>
          </p:cNvPr>
          <p:cNvSpPr>
            <a:spLocks noGrp="1"/>
          </p:cNvSpPr>
          <p:nvPr>
            <p:ph type="title"/>
          </p:nvPr>
        </p:nvSpPr>
        <p:spPr/>
        <p:txBody>
          <a:bodyPr/>
          <a:lstStyle/>
          <a:p>
            <a:r>
              <a:rPr lang="en-US" dirty="0"/>
              <a:t>Phase II Ad Campaign</a:t>
            </a:r>
          </a:p>
        </p:txBody>
      </p:sp>
    </p:spTree>
    <p:extLst>
      <p:ext uri="{BB962C8B-B14F-4D97-AF65-F5344CB8AC3E}">
        <p14:creationId xmlns:p14="http://schemas.microsoft.com/office/powerpoint/2010/main" val="38473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xit" presetSubtype="0" fill="hold" nodeType="withEffect">
                                  <p:stCondLst>
                                    <p:cond delay="500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5000"/>
                            </p:stCondLst>
                            <p:childTnLst>
                              <p:par>
                                <p:cTn id="13" presetID="1" presetClass="entr" presetSubtype="0" fill="hold" nodeType="afterEffect">
                                  <p:stCondLst>
                                    <p:cond delay="500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5000"/>
                                  </p:stCondLst>
                                  <p:childTnLst>
                                    <p:set>
                                      <p:cBhvr>
                                        <p:cTn id="16" dur="1" fill="hold">
                                          <p:stCondLst>
                                            <p:cond delay="0"/>
                                          </p:stCondLst>
                                        </p:cTn>
                                        <p:tgtEl>
                                          <p:spTgt spid="5"/>
                                        </p:tgtEl>
                                        <p:attrNameLst>
                                          <p:attrName>style.visibility</p:attrName>
                                        </p:attrNameLst>
                                      </p:cBhvr>
                                      <p:to>
                                        <p:strVal val="hidden"/>
                                      </p:to>
                                    </p:set>
                                  </p:childTnLst>
                                </p:cTn>
                              </p:par>
                            </p:childTnLst>
                          </p:cTn>
                        </p:par>
                        <p:par>
                          <p:cTn id="17" fill="hold">
                            <p:stCondLst>
                              <p:cond delay="10000"/>
                            </p:stCondLst>
                            <p:childTnLst>
                              <p:par>
                                <p:cTn id="18" presetID="1" presetClass="entr" presetSubtype="0" fill="hold" nodeType="afterEffect">
                                  <p:stCondLst>
                                    <p:cond delay="500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xit" presetSubtype="0" fill="hold" nodeType="withEffect">
                                  <p:stCondLst>
                                    <p:cond delay="500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AAD86-4796-47E8-9D4E-56F6CD5093B5}"/>
              </a:ext>
            </a:extLst>
          </p:cNvPr>
          <p:cNvSpPr>
            <a:spLocks noGrp="1"/>
          </p:cNvSpPr>
          <p:nvPr>
            <p:ph type="title"/>
          </p:nvPr>
        </p:nvSpPr>
        <p:spPr>
          <a:xfrm>
            <a:off x="685799" y="304800"/>
            <a:ext cx="8040511" cy="838200"/>
          </a:xfrm>
        </p:spPr>
        <p:txBody>
          <a:bodyPr/>
          <a:lstStyle/>
          <a:p>
            <a:r>
              <a:rPr lang="en-US" dirty="0"/>
              <a:t>Phase II Ad Campaign Website Impact</a:t>
            </a:r>
            <a:br>
              <a:rPr lang="en-US" dirty="0"/>
            </a:br>
            <a:r>
              <a:rPr lang="en-US" b="1" dirty="0"/>
              <a:t>Oct-Dec 2019</a:t>
            </a:r>
          </a:p>
        </p:txBody>
      </p:sp>
      <p:graphicFrame>
        <p:nvGraphicFramePr>
          <p:cNvPr id="5" name="Table 4">
            <a:extLst>
              <a:ext uri="{FF2B5EF4-FFF2-40B4-BE49-F238E27FC236}">
                <a16:creationId xmlns:a16="http://schemas.microsoft.com/office/drawing/2014/main" id="{0CF9F127-ADE1-44D7-9107-8202951F4790}"/>
              </a:ext>
            </a:extLst>
          </p:cNvPr>
          <p:cNvGraphicFramePr>
            <a:graphicFrameLocks noGrp="1"/>
          </p:cNvGraphicFramePr>
          <p:nvPr/>
        </p:nvGraphicFramePr>
        <p:xfrm>
          <a:off x="1861253" y="1817511"/>
          <a:ext cx="5689601" cy="3945255"/>
        </p:xfrm>
        <a:graphic>
          <a:graphicData uri="http://schemas.openxmlformats.org/drawingml/2006/table">
            <a:tbl>
              <a:tblPr>
                <a:tableStyleId>{5C22544A-7EE6-4342-B048-85BDC9FD1C3A}</a:tableStyleId>
              </a:tblPr>
              <a:tblGrid>
                <a:gridCol w="2159676">
                  <a:extLst>
                    <a:ext uri="{9D8B030D-6E8A-4147-A177-3AD203B41FA5}">
                      <a16:colId xmlns:a16="http://schemas.microsoft.com/office/drawing/2014/main" val="1902253437"/>
                    </a:ext>
                  </a:extLst>
                </a:gridCol>
                <a:gridCol w="331314">
                  <a:extLst>
                    <a:ext uri="{9D8B030D-6E8A-4147-A177-3AD203B41FA5}">
                      <a16:colId xmlns:a16="http://schemas.microsoft.com/office/drawing/2014/main" val="4073720015"/>
                    </a:ext>
                  </a:extLst>
                </a:gridCol>
                <a:gridCol w="969400">
                  <a:extLst>
                    <a:ext uri="{9D8B030D-6E8A-4147-A177-3AD203B41FA5}">
                      <a16:colId xmlns:a16="http://schemas.microsoft.com/office/drawing/2014/main" val="2882915994"/>
                    </a:ext>
                  </a:extLst>
                </a:gridCol>
                <a:gridCol w="969400">
                  <a:extLst>
                    <a:ext uri="{9D8B030D-6E8A-4147-A177-3AD203B41FA5}">
                      <a16:colId xmlns:a16="http://schemas.microsoft.com/office/drawing/2014/main" val="1712160746"/>
                    </a:ext>
                  </a:extLst>
                </a:gridCol>
                <a:gridCol w="1259811">
                  <a:extLst>
                    <a:ext uri="{9D8B030D-6E8A-4147-A177-3AD203B41FA5}">
                      <a16:colId xmlns:a16="http://schemas.microsoft.com/office/drawing/2014/main" val="700423398"/>
                    </a:ext>
                  </a:extLst>
                </a:gridCol>
              </a:tblGrid>
              <a:tr h="448844">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b="1" u="none" strike="noStrike" dirty="0">
                          <a:effectLst/>
                        </a:rPr>
                        <a:t>Users</a:t>
                      </a:r>
                      <a:endParaRPr lang="en-US" sz="1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b="1" u="none" strike="noStrike" dirty="0">
                          <a:effectLst/>
                        </a:rPr>
                        <a:t>Sessions</a:t>
                      </a:r>
                      <a:endParaRPr lang="en-US" sz="1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b="1" u="none" strike="noStrike" dirty="0">
                          <a:effectLst/>
                        </a:rPr>
                        <a:t>Avg Time (Min)</a:t>
                      </a:r>
                      <a:endParaRPr lang="en-US" sz="1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746481258"/>
                  </a:ext>
                </a:extLst>
              </a:tr>
              <a:tr h="239232">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b="1" u="none" strike="noStrike" dirty="0">
                          <a:effectLst/>
                        </a:rPr>
                        <a:t> </a:t>
                      </a:r>
                      <a:endParaRPr lang="en-US" sz="1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b="1" u="none" strike="noStrike">
                          <a:effectLst/>
                        </a:rPr>
                        <a:t> </a:t>
                      </a:r>
                      <a:endParaRPr lang="en-US" sz="18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8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876273328"/>
                  </a:ext>
                </a:extLst>
              </a:tr>
              <a:tr h="239232">
                <a:tc>
                  <a:txBody>
                    <a:bodyPr/>
                    <a:lstStyle/>
                    <a:p>
                      <a:pPr algn="l" fontAlgn="b"/>
                      <a:r>
                        <a:rPr lang="en-US" sz="1800" u="none" strike="noStrike" dirty="0">
                          <a:effectLst/>
                        </a:rPr>
                        <a:t>Organic</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7,255</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9,538</a:t>
                      </a:r>
                      <a:endParaRPr lang="en-US" sz="18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2.96</a:t>
                      </a:r>
                      <a:endParaRPr lang="en-US" sz="18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186907600"/>
                  </a:ext>
                </a:extLst>
              </a:tr>
              <a:tr h="239232">
                <a:tc>
                  <a:txBody>
                    <a:bodyPr/>
                    <a:lstStyle/>
                    <a:p>
                      <a:pPr algn="l" fontAlgn="b"/>
                      <a:r>
                        <a:rPr lang="en-US" sz="1800" u="none" strike="noStrike" dirty="0">
                          <a:effectLst/>
                        </a:rPr>
                        <a:t>Social</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121</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157</a:t>
                      </a:r>
                      <a:endParaRPr lang="en-US" sz="18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2.16</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408147650"/>
                  </a:ext>
                </a:extLst>
              </a:tr>
              <a:tr h="239232">
                <a:tc>
                  <a:txBody>
                    <a:bodyPr/>
                    <a:lstStyle/>
                    <a:p>
                      <a:pPr algn="l" fontAlgn="b"/>
                      <a:r>
                        <a:rPr lang="en-US" sz="1800" u="none" strike="noStrike" dirty="0">
                          <a:effectLst/>
                        </a:rPr>
                        <a:t>Phase II Campaign</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10,054</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10,971</a:t>
                      </a:r>
                      <a:endParaRPr lang="en-US" sz="18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1.82</a:t>
                      </a:r>
                      <a:endParaRPr lang="en-US" sz="18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197368140"/>
                  </a:ext>
                </a:extLst>
              </a:tr>
              <a:tr h="239232">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204199999"/>
                  </a:ext>
                </a:extLst>
              </a:tr>
              <a:tr h="239232">
                <a:tc>
                  <a:txBody>
                    <a:bodyPr/>
                    <a:lstStyle/>
                    <a:p>
                      <a:pPr algn="l" fontAlgn="b"/>
                      <a:r>
                        <a:rPr lang="en-US" sz="1800" u="none" strike="noStrike" dirty="0">
                          <a:effectLst/>
                        </a:rPr>
                        <a:t>Total Phase II</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20,482</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26,014</a:t>
                      </a:r>
                      <a:endParaRPr lang="en-US" sz="18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226108621"/>
                  </a:ext>
                </a:extLst>
              </a:tr>
              <a:tr h="239232">
                <a:tc>
                  <a:txBody>
                    <a:bodyPr/>
                    <a:lstStyle/>
                    <a:p>
                      <a:pPr algn="l" fontAlgn="b"/>
                      <a:r>
                        <a:rPr lang="en-US" sz="1800" u="none" strike="noStrike" dirty="0">
                          <a:effectLst/>
                        </a:rPr>
                        <a:t>2018 Total</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6,293</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8,915</a:t>
                      </a:r>
                      <a:endParaRPr lang="en-US" sz="18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632572008"/>
                  </a:ext>
                </a:extLst>
              </a:tr>
              <a:tr h="239232">
                <a:tc>
                  <a:txBody>
                    <a:bodyPr/>
                    <a:lstStyle/>
                    <a:p>
                      <a:pPr algn="l" fontAlgn="b"/>
                      <a:r>
                        <a:rPr lang="en-US" sz="1800" u="none" strike="noStrike" dirty="0">
                          <a:effectLst/>
                        </a:rPr>
                        <a:t>YOY Growth Same period 2018</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325.5%</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a:effectLst/>
                        </a:rPr>
                        <a:t>291.8%</a:t>
                      </a:r>
                      <a:endParaRPr lang="en-US" sz="18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934073670"/>
                  </a:ext>
                </a:extLst>
              </a:tr>
              <a:tr h="239232">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251155541"/>
                  </a:ext>
                </a:extLst>
              </a:tr>
              <a:tr h="239232">
                <a:tc>
                  <a:txBody>
                    <a:bodyPr/>
                    <a:lstStyle/>
                    <a:p>
                      <a:pPr algn="l" fontAlgn="b"/>
                      <a:r>
                        <a:rPr lang="en-US" sz="1800" u="none" strike="noStrike" dirty="0">
                          <a:effectLst/>
                        </a:rPr>
                        <a:t>Phase II Campaign %age</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49.1%</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800" u="none" strike="noStrike" dirty="0">
                          <a:effectLst/>
                        </a:rPr>
                        <a:t>42.2%</a:t>
                      </a:r>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341573773"/>
                  </a:ext>
                </a:extLst>
              </a:tr>
            </a:tbl>
          </a:graphicData>
        </a:graphic>
      </p:graphicFrame>
    </p:spTree>
    <p:extLst>
      <p:ext uri="{BB962C8B-B14F-4D97-AF65-F5344CB8AC3E}">
        <p14:creationId xmlns:p14="http://schemas.microsoft.com/office/powerpoint/2010/main" val="365407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2D1B-0CD5-4D89-B10F-7ADA360FE8C3}"/>
              </a:ext>
            </a:extLst>
          </p:cNvPr>
          <p:cNvSpPr>
            <a:spLocks noGrp="1"/>
          </p:cNvSpPr>
          <p:nvPr>
            <p:ph type="title"/>
          </p:nvPr>
        </p:nvSpPr>
        <p:spPr>
          <a:xfrm>
            <a:off x="572911" y="422411"/>
            <a:ext cx="7772400" cy="838200"/>
          </a:xfrm>
        </p:spPr>
        <p:txBody>
          <a:bodyPr/>
          <a:lstStyle/>
          <a:p>
            <a:br>
              <a:rPr lang="en-US" dirty="0"/>
            </a:br>
            <a:r>
              <a:rPr lang="en-US" sz="3200" dirty="0"/>
              <a:t>IMPACT OF PHASE I, PHASE II, AND SPANISH CAMPAIGNS</a:t>
            </a:r>
            <a:br>
              <a:rPr lang="en-US" dirty="0"/>
            </a:br>
            <a:endParaRPr lang="en-US" dirty="0"/>
          </a:p>
        </p:txBody>
      </p:sp>
      <p:graphicFrame>
        <p:nvGraphicFramePr>
          <p:cNvPr id="3" name="Table 2">
            <a:extLst>
              <a:ext uri="{FF2B5EF4-FFF2-40B4-BE49-F238E27FC236}">
                <a16:creationId xmlns:a16="http://schemas.microsoft.com/office/drawing/2014/main" id="{0B201CEF-3794-4B6B-8B4A-82B7FEA50F14}"/>
              </a:ext>
            </a:extLst>
          </p:cNvPr>
          <p:cNvGraphicFramePr>
            <a:graphicFrameLocks noGrp="1"/>
          </p:cNvGraphicFramePr>
          <p:nvPr/>
        </p:nvGraphicFramePr>
        <p:xfrm>
          <a:off x="2285998" y="2164541"/>
          <a:ext cx="5197368" cy="1046709"/>
        </p:xfrm>
        <a:graphic>
          <a:graphicData uri="http://schemas.openxmlformats.org/drawingml/2006/table">
            <a:tbl>
              <a:tblPr/>
              <a:tblGrid>
                <a:gridCol w="1299342">
                  <a:extLst>
                    <a:ext uri="{9D8B030D-6E8A-4147-A177-3AD203B41FA5}">
                      <a16:colId xmlns:a16="http://schemas.microsoft.com/office/drawing/2014/main" val="4243893617"/>
                    </a:ext>
                  </a:extLst>
                </a:gridCol>
                <a:gridCol w="1299342">
                  <a:extLst>
                    <a:ext uri="{9D8B030D-6E8A-4147-A177-3AD203B41FA5}">
                      <a16:colId xmlns:a16="http://schemas.microsoft.com/office/drawing/2014/main" val="593494975"/>
                    </a:ext>
                  </a:extLst>
                </a:gridCol>
                <a:gridCol w="1299342">
                  <a:extLst>
                    <a:ext uri="{9D8B030D-6E8A-4147-A177-3AD203B41FA5}">
                      <a16:colId xmlns:a16="http://schemas.microsoft.com/office/drawing/2014/main" val="2011655934"/>
                    </a:ext>
                  </a:extLst>
                </a:gridCol>
                <a:gridCol w="1299342">
                  <a:extLst>
                    <a:ext uri="{9D8B030D-6E8A-4147-A177-3AD203B41FA5}">
                      <a16:colId xmlns:a16="http://schemas.microsoft.com/office/drawing/2014/main" val="1665261426"/>
                    </a:ext>
                  </a:extLst>
                </a:gridCol>
              </a:tblGrid>
              <a:tr h="348903">
                <a:tc gridSpan="2">
                  <a:txBody>
                    <a:bodyPr/>
                    <a:lstStyle/>
                    <a:p>
                      <a:pPr algn="l" fontAlgn="b"/>
                      <a:r>
                        <a:rPr lang="en-US" sz="1600" b="0" i="0" u="none" strike="noStrike" dirty="0">
                          <a:solidFill>
                            <a:srgbClr val="000000"/>
                          </a:solidFill>
                          <a:effectLst/>
                          <a:latin typeface="Calibri" panose="020F0502020204030204" pitchFamily="34" charset="0"/>
                        </a:rPr>
                        <a:t>Nov 2018 Data</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313048835"/>
                  </a:ext>
                </a:extLst>
              </a:tr>
              <a:tr h="348903">
                <a:tc>
                  <a:txBody>
                    <a:bodyPr/>
                    <a:lstStyle/>
                    <a:p>
                      <a:pPr algn="r" fontAlgn="b"/>
                      <a:r>
                        <a:rPr lang="en-US" sz="1600" b="0" i="0" u="none" strike="noStrike" dirty="0">
                          <a:solidFill>
                            <a:srgbClr val="000000"/>
                          </a:solidFill>
                          <a:effectLst/>
                          <a:latin typeface="Calibri" panose="020F0502020204030204" pitchFamily="34" charset="0"/>
                        </a:rPr>
                        <a:t>Users</a:t>
                      </a:r>
                    </a:p>
                  </a:txBody>
                  <a:tcPr marL="9525" marR="9525" marT="9525" marB="0" anchor="b">
                    <a:lnL>
                      <a:noFill/>
                    </a:lnL>
                    <a:lnR>
                      <a:noFill/>
                    </a:lnR>
                    <a:lnT>
                      <a:noFill/>
                    </a:lnT>
                    <a:lnB>
                      <a:noFill/>
                    </a:lnB>
                    <a:solidFill>
                      <a:srgbClr val="F2F2F2"/>
                    </a:solidFill>
                  </a:tcPr>
                </a:tc>
                <a:tc>
                  <a:txBody>
                    <a:bodyPr/>
                    <a:lstStyle/>
                    <a:p>
                      <a:pPr algn="r" fontAlgn="b"/>
                      <a:r>
                        <a:rPr lang="en-US" sz="1600" b="0" i="0" u="none" strike="noStrike" dirty="0">
                          <a:solidFill>
                            <a:srgbClr val="000000"/>
                          </a:solidFill>
                          <a:effectLst/>
                          <a:latin typeface="Calibri" panose="020F0502020204030204" pitchFamily="34" charset="0"/>
                        </a:rPr>
                        <a:t>Sessions</a:t>
                      </a:r>
                    </a:p>
                  </a:txBody>
                  <a:tcPr marL="9525" marR="9525" marT="9525" marB="0" anchor="b">
                    <a:lnL>
                      <a:noFill/>
                    </a:lnL>
                    <a:lnR>
                      <a:noFill/>
                    </a:lnR>
                    <a:lnT>
                      <a:noFill/>
                    </a:lnT>
                    <a:lnB>
                      <a:noFill/>
                    </a:lnB>
                    <a:solidFill>
                      <a:srgbClr val="F2F2F2"/>
                    </a:solidFill>
                  </a:tcPr>
                </a:tc>
                <a:tc>
                  <a:txBody>
                    <a:bodyPr/>
                    <a:lstStyle/>
                    <a:p>
                      <a:pPr algn="r" fontAlgn="b"/>
                      <a:r>
                        <a:rPr lang="en-US" sz="1600" b="0" i="0" u="none" strike="noStrike">
                          <a:solidFill>
                            <a:srgbClr val="000000"/>
                          </a:solidFill>
                          <a:effectLst/>
                          <a:latin typeface="Calibri" panose="020F0502020204030204" pitchFamily="34" charset="0"/>
                        </a:rPr>
                        <a:t>Pages</a:t>
                      </a:r>
                    </a:p>
                  </a:txBody>
                  <a:tcPr marL="9525" marR="9525" marT="9525" marB="0" anchor="b">
                    <a:lnL>
                      <a:noFill/>
                    </a:lnL>
                    <a:lnR>
                      <a:noFill/>
                    </a:lnR>
                    <a:lnT>
                      <a:noFill/>
                    </a:lnT>
                    <a:lnB>
                      <a:noFill/>
                    </a:lnB>
                    <a:solidFill>
                      <a:srgbClr val="F2F2F2"/>
                    </a:solidFill>
                  </a:tcPr>
                </a:tc>
                <a:tc>
                  <a:txBody>
                    <a:bodyPr/>
                    <a:lstStyle/>
                    <a:p>
                      <a:pPr algn="r" fontAlgn="b"/>
                      <a:r>
                        <a:rPr lang="en-US" sz="1600" b="0" i="0" u="none" strike="noStrike">
                          <a:solidFill>
                            <a:srgbClr val="000000"/>
                          </a:solidFill>
                          <a:effectLst/>
                          <a:latin typeface="Calibri" panose="020F0502020204030204" pitchFamily="34" charset="0"/>
                        </a:rPr>
                        <a:t>Time (min)</a:t>
                      </a:r>
                    </a:p>
                  </a:txBody>
                  <a:tcPr marL="9525" marR="9525" marT="9525" marB="0" anchor="b">
                    <a:lnL>
                      <a:noFill/>
                    </a:lnL>
                    <a:lnR>
                      <a:noFill/>
                    </a:lnR>
                    <a:lnT>
                      <a:noFill/>
                    </a:lnT>
                    <a:lnB>
                      <a:noFill/>
                    </a:lnB>
                    <a:solidFill>
                      <a:srgbClr val="F2F2F2"/>
                    </a:solidFill>
                  </a:tcPr>
                </a:tc>
                <a:extLst>
                  <a:ext uri="{0D108BD9-81ED-4DB2-BD59-A6C34878D82A}">
                    <a16:rowId xmlns:a16="http://schemas.microsoft.com/office/drawing/2014/main" val="4116776465"/>
                  </a:ext>
                </a:extLst>
              </a:tr>
              <a:tr h="348903">
                <a:tc>
                  <a:txBody>
                    <a:bodyPr/>
                    <a:lstStyle/>
                    <a:p>
                      <a:pPr algn="r" fontAlgn="b"/>
                      <a:r>
                        <a:rPr lang="en-US" sz="1600" b="0" i="0" u="none" strike="noStrike">
                          <a:solidFill>
                            <a:srgbClr val="000000"/>
                          </a:solidFill>
                          <a:effectLst/>
                          <a:latin typeface="Calibri" panose="020F0502020204030204" pitchFamily="34" charset="0"/>
                        </a:rPr>
                        <a:t>835</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1105</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2.13</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0:02:08</a:t>
                      </a:r>
                    </a:p>
                  </a:txBody>
                  <a:tcPr marL="9525" marR="9525" marT="9525" marB="0" anchor="b">
                    <a:lnL>
                      <a:noFill/>
                    </a:lnL>
                    <a:lnR>
                      <a:noFill/>
                    </a:lnR>
                    <a:lnT>
                      <a:noFill/>
                    </a:lnT>
                    <a:lnB>
                      <a:noFill/>
                    </a:lnB>
                  </a:tcPr>
                </a:tc>
                <a:extLst>
                  <a:ext uri="{0D108BD9-81ED-4DB2-BD59-A6C34878D82A}">
                    <a16:rowId xmlns:a16="http://schemas.microsoft.com/office/drawing/2014/main" val="2389810901"/>
                  </a:ext>
                </a:extLst>
              </a:tr>
            </a:tbl>
          </a:graphicData>
        </a:graphic>
      </p:graphicFrame>
      <p:graphicFrame>
        <p:nvGraphicFramePr>
          <p:cNvPr id="4" name="Table 3">
            <a:extLst>
              <a:ext uri="{FF2B5EF4-FFF2-40B4-BE49-F238E27FC236}">
                <a16:creationId xmlns:a16="http://schemas.microsoft.com/office/drawing/2014/main" id="{96D1DA3C-58E0-499A-A1FA-6B426DBBEE18}"/>
              </a:ext>
            </a:extLst>
          </p:cNvPr>
          <p:cNvGraphicFramePr>
            <a:graphicFrameLocks noGrp="1"/>
          </p:cNvGraphicFramePr>
          <p:nvPr/>
        </p:nvGraphicFramePr>
        <p:xfrm>
          <a:off x="2285998" y="4666366"/>
          <a:ext cx="5197368" cy="858213"/>
        </p:xfrm>
        <a:graphic>
          <a:graphicData uri="http://schemas.openxmlformats.org/drawingml/2006/table">
            <a:tbl>
              <a:tblPr/>
              <a:tblGrid>
                <a:gridCol w="1299342">
                  <a:extLst>
                    <a:ext uri="{9D8B030D-6E8A-4147-A177-3AD203B41FA5}">
                      <a16:colId xmlns:a16="http://schemas.microsoft.com/office/drawing/2014/main" val="912936893"/>
                    </a:ext>
                  </a:extLst>
                </a:gridCol>
                <a:gridCol w="1299342">
                  <a:extLst>
                    <a:ext uri="{9D8B030D-6E8A-4147-A177-3AD203B41FA5}">
                      <a16:colId xmlns:a16="http://schemas.microsoft.com/office/drawing/2014/main" val="1710110444"/>
                    </a:ext>
                  </a:extLst>
                </a:gridCol>
                <a:gridCol w="1299342">
                  <a:extLst>
                    <a:ext uri="{9D8B030D-6E8A-4147-A177-3AD203B41FA5}">
                      <a16:colId xmlns:a16="http://schemas.microsoft.com/office/drawing/2014/main" val="603290773"/>
                    </a:ext>
                  </a:extLst>
                </a:gridCol>
                <a:gridCol w="1299342">
                  <a:extLst>
                    <a:ext uri="{9D8B030D-6E8A-4147-A177-3AD203B41FA5}">
                      <a16:colId xmlns:a16="http://schemas.microsoft.com/office/drawing/2014/main" val="1397495140"/>
                    </a:ext>
                  </a:extLst>
                </a:gridCol>
              </a:tblGrid>
              <a:tr h="286071">
                <a:tc>
                  <a:txBody>
                    <a:bodyPr/>
                    <a:lstStyle/>
                    <a:p>
                      <a:pPr algn="l" fontAlgn="b"/>
                      <a:r>
                        <a:rPr lang="en-US" sz="1600" b="0" i="0" u="none" strike="noStrike" dirty="0">
                          <a:solidFill>
                            <a:srgbClr val="000000"/>
                          </a:solidFill>
                          <a:effectLst/>
                          <a:latin typeface="Calibri" panose="020F0502020204030204" pitchFamily="34" charset="0"/>
                        </a:rPr>
                        <a:t>YOY delta</a:t>
                      </a: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570999068"/>
                  </a:ext>
                </a:extLst>
              </a:tr>
              <a:tr h="286071">
                <a:tc>
                  <a:txBody>
                    <a:bodyPr/>
                    <a:lstStyle/>
                    <a:p>
                      <a:pPr algn="r" fontAlgn="b"/>
                      <a:r>
                        <a:rPr lang="en-US" sz="1600" b="0" i="0" u="none" strike="noStrike" dirty="0">
                          <a:solidFill>
                            <a:srgbClr val="000000"/>
                          </a:solidFill>
                          <a:effectLst/>
                          <a:latin typeface="Calibri" panose="020F0502020204030204" pitchFamily="34" charset="0"/>
                        </a:rPr>
                        <a:t>Users</a:t>
                      </a:r>
                    </a:p>
                  </a:txBody>
                  <a:tcPr marL="9525" marR="9525" marT="9525" marB="0" anchor="b">
                    <a:lnL>
                      <a:noFill/>
                    </a:lnL>
                    <a:lnR>
                      <a:noFill/>
                    </a:lnR>
                    <a:lnT>
                      <a:noFill/>
                    </a:lnT>
                    <a:lnB>
                      <a:noFill/>
                    </a:lnB>
                    <a:solidFill>
                      <a:srgbClr val="F2F2F2"/>
                    </a:solidFill>
                  </a:tcPr>
                </a:tc>
                <a:tc>
                  <a:txBody>
                    <a:bodyPr/>
                    <a:lstStyle/>
                    <a:p>
                      <a:pPr algn="r" fontAlgn="b"/>
                      <a:r>
                        <a:rPr lang="en-US" sz="1600" b="0" i="0" u="none" strike="noStrike" dirty="0">
                          <a:solidFill>
                            <a:srgbClr val="000000"/>
                          </a:solidFill>
                          <a:effectLst/>
                          <a:latin typeface="Calibri" panose="020F0502020204030204" pitchFamily="34" charset="0"/>
                        </a:rPr>
                        <a:t>Sessions</a:t>
                      </a:r>
                    </a:p>
                  </a:txBody>
                  <a:tcPr marL="9525" marR="9525" marT="9525" marB="0" anchor="b">
                    <a:lnL>
                      <a:noFill/>
                    </a:lnL>
                    <a:lnR>
                      <a:noFill/>
                    </a:lnR>
                    <a:lnT>
                      <a:noFill/>
                    </a:lnT>
                    <a:lnB>
                      <a:noFill/>
                    </a:lnB>
                    <a:solidFill>
                      <a:srgbClr val="F2F2F2"/>
                    </a:solidFill>
                  </a:tcPr>
                </a:tc>
                <a:tc>
                  <a:txBody>
                    <a:bodyPr/>
                    <a:lstStyle/>
                    <a:p>
                      <a:pPr algn="r" fontAlgn="b"/>
                      <a:r>
                        <a:rPr lang="en-US" sz="1600" b="0" i="0" u="none" strike="noStrike" dirty="0">
                          <a:solidFill>
                            <a:srgbClr val="000000"/>
                          </a:solidFill>
                          <a:effectLst/>
                          <a:latin typeface="Calibri" panose="020F0502020204030204" pitchFamily="34" charset="0"/>
                        </a:rPr>
                        <a:t>Pages</a:t>
                      </a:r>
                    </a:p>
                  </a:txBody>
                  <a:tcPr marL="9525" marR="9525" marT="9525" marB="0" anchor="b">
                    <a:lnL>
                      <a:noFill/>
                    </a:lnL>
                    <a:lnR>
                      <a:noFill/>
                    </a:lnR>
                    <a:lnT>
                      <a:noFill/>
                    </a:lnT>
                    <a:lnB>
                      <a:noFill/>
                    </a:lnB>
                    <a:solidFill>
                      <a:srgbClr val="F2F2F2"/>
                    </a:solidFill>
                  </a:tcPr>
                </a:tc>
                <a:tc>
                  <a:txBody>
                    <a:bodyPr/>
                    <a:lstStyle/>
                    <a:p>
                      <a:pPr algn="r" fontAlgn="b"/>
                      <a:r>
                        <a:rPr lang="en-US" sz="1600" b="0" i="0" u="none" strike="noStrike">
                          <a:solidFill>
                            <a:srgbClr val="000000"/>
                          </a:solidFill>
                          <a:effectLst/>
                          <a:latin typeface="Calibri" panose="020F0502020204030204" pitchFamily="34" charset="0"/>
                        </a:rPr>
                        <a:t>Time (min)</a:t>
                      </a:r>
                    </a:p>
                  </a:txBody>
                  <a:tcPr marL="9525" marR="9525" marT="9525" marB="0" anchor="b">
                    <a:lnL>
                      <a:noFill/>
                    </a:lnL>
                    <a:lnR>
                      <a:noFill/>
                    </a:lnR>
                    <a:lnT>
                      <a:noFill/>
                    </a:lnT>
                    <a:lnB>
                      <a:noFill/>
                    </a:lnB>
                    <a:solidFill>
                      <a:srgbClr val="F2F2F2"/>
                    </a:solidFill>
                  </a:tcPr>
                </a:tc>
                <a:extLst>
                  <a:ext uri="{0D108BD9-81ED-4DB2-BD59-A6C34878D82A}">
                    <a16:rowId xmlns:a16="http://schemas.microsoft.com/office/drawing/2014/main" val="262715610"/>
                  </a:ext>
                </a:extLst>
              </a:tr>
              <a:tr h="286071">
                <a:tc>
                  <a:txBody>
                    <a:bodyPr/>
                    <a:lstStyle/>
                    <a:p>
                      <a:pPr algn="r" fontAlgn="b"/>
                      <a:r>
                        <a:rPr lang="en-US" sz="1600" b="0" i="0" u="none" strike="noStrike" dirty="0">
                          <a:solidFill>
                            <a:srgbClr val="000000"/>
                          </a:solidFill>
                          <a:effectLst/>
                          <a:latin typeface="Calibri" panose="020F0502020204030204" pitchFamily="34" charset="0"/>
                        </a:rPr>
                        <a:t>935.4%</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905.2%</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112.2%</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96.1%</a:t>
                      </a:r>
                    </a:p>
                  </a:txBody>
                  <a:tcPr marL="9525" marR="9525" marT="9525" marB="0" anchor="b">
                    <a:lnL>
                      <a:noFill/>
                    </a:lnL>
                    <a:lnR>
                      <a:noFill/>
                    </a:lnR>
                    <a:lnT>
                      <a:noFill/>
                    </a:lnT>
                    <a:lnB>
                      <a:noFill/>
                    </a:lnB>
                  </a:tcPr>
                </a:tc>
                <a:extLst>
                  <a:ext uri="{0D108BD9-81ED-4DB2-BD59-A6C34878D82A}">
                    <a16:rowId xmlns:a16="http://schemas.microsoft.com/office/drawing/2014/main" val="1946570948"/>
                  </a:ext>
                </a:extLst>
              </a:tr>
            </a:tbl>
          </a:graphicData>
        </a:graphic>
      </p:graphicFrame>
      <p:graphicFrame>
        <p:nvGraphicFramePr>
          <p:cNvPr id="5" name="Table 4">
            <a:extLst>
              <a:ext uri="{FF2B5EF4-FFF2-40B4-BE49-F238E27FC236}">
                <a16:creationId xmlns:a16="http://schemas.microsoft.com/office/drawing/2014/main" id="{7F0CFCC3-4F64-46D8-89F9-16903AAEC239}"/>
              </a:ext>
            </a:extLst>
          </p:cNvPr>
          <p:cNvGraphicFramePr>
            <a:graphicFrameLocks noGrp="1"/>
          </p:cNvGraphicFramePr>
          <p:nvPr/>
        </p:nvGraphicFramePr>
        <p:xfrm>
          <a:off x="2285999" y="3588305"/>
          <a:ext cx="5197367" cy="760095"/>
        </p:xfrm>
        <a:graphic>
          <a:graphicData uri="http://schemas.openxmlformats.org/drawingml/2006/table">
            <a:tbl>
              <a:tblPr>
                <a:tableStyleId>{5C22544A-7EE6-4342-B048-85BDC9FD1C3A}</a:tableStyleId>
              </a:tblPr>
              <a:tblGrid>
                <a:gridCol w="1273812">
                  <a:extLst>
                    <a:ext uri="{9D8B030D-6E8A-4147-A177-3AD203B41FA5}">
                      <a16:colId xmlns:a16="http://schemas.microsoft.com/office/drawing/2014/main" val="3522949359"/>
                    </a:ext>
                  </a:extLst>
                </a:gridCol>
                <a:gridCol w="1273812">
                  <a:extLst>
                    <a:ext uri="{9D8B030D-6E8A-4147-A177-3AD203B41FA5}">
                      <a16:colId xmlns:a16="http://schemas.microsoft.com/office/drawing/2014/main" val="520241636"/>
                    </a:ext>
                  </a:extLst>
                </a:gridCol>
                <a:gridCol w="1273812">
                  <a:extLst>
                    <a:ext uri="{9D8B030D-6E8A-4147-A177-3AD203B41FA5}">
                      <a16:colId xmlns:a16="http://schemas.microsoft.com/office/drawing/2014/main" val="4256412190"/>
                    </a:ext>
                  </a:extLst>
                </a:gridCol>
                <a:gridCol w="1375931">
                  <a:extLst>
                    <a:ext uri="{9D8B030D-6E8A-4147-A177-3AD203B41FA5}">
                      <a16:colId xmlns:a16="http://schemas.microsoft.com/office/drawing/2014/main" val="491227859"/>
                    </a:ext>
                  </a:extLst>
                </a:gridCol>
              </a:tblGrid>
              <a:tr h="246281">
                <a:tc gridSpan="2">
                  <a:txBody>
                    <a:bodyPr/>
                    <a:lstStyle/>
                    <a:p>
                      <a:pPr algn="l" fontAlgn="b"/>
                      <a:r>
                        <a:rPr lang="en-US" sz="1600" u="none" strike="noStrike" dirty="0">
                          <a:effectLst/>
                        </a:rPr>
                        <a:t>Nov 2019 data</a:t>
                      </a:r>
                      <a:endParaRPr lang="en-US" sz="16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25553021"/>
                  </a:ext>
                </a:extLst>
              </a:tr>
              <a:tr h="246281">
                <a:tc>
                  <a:txBody>
                    <a:bodyPr/>
                    <a:lstStyle/>
                    <a:p>
                      <a:pPr algn="r" fontAlgn="b"/>
                      <a:r>
                        <a:rPr lang="en-US" sz="1600" u="none" strike="noStrike" dirty="0">
                          <a:effectLst/>
                        </a:rPr>
                        <a:t>Users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Sessions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Pages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Time (min)</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40489801"/>
                  </a:ext>
                </a:extLst>
              </a:tr>
              <a:tr h="246281">
                <a:tc>
                  <a:txBody>
                    <a:bodyPr/>
                    <a:lstStyle/>
                    <a:p>
                      <a:pPr algn="r" fontAlgn="b"/>
                      <a:r>
                        <a:rPr lang="en-US" sz="1600" u="none" strike="noStrike" dirty="0">
                          <a:effectLst/>
                        </a:rPr>
                        <a:t>7,811</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10,003</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2.39</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0:02:03</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90651012"/>
                  </a:ext>
                </a:extLst>
              </a:tr>
            </a:tbl>
          </a:graphicData>
        </a:graphic>
      </p:graphicFrame>
      <p:sp>
        <p:nvSpPr>
          <p:cNvPr id="7" name="Rectangle 6">
            <a:extLst>
              <a:ext uri="{FF2B5EF4-FFF2-40B4-BE49-F238E27FC236}">
                <a16:creationId xmlns:a16="http://schemas.microsoft.com/office/drawing/2014/main" id="{722563AC-0B27-4A12-9737-D78F68629D6A}"/>
              </a:ext>
            </a:extLst>
          </p:cNvPr>
          <p:cNvSpPr/>
          <p:nvPr/>
        </p:nvSpPr>
        <p:spPr>
          <a:xfrm>
            <a:off x="2961842" y="1531402"/>
            <a:ext cx="3045834" cy="461665"/>
          </a:xfrm>
          <a:prstGeom prst="rect">
            <a:avLst/>
          </a:prstGeom>
        </p:spPr>
        <p:txBody>
          <a:bodyPr wrap="none">
            <a:spAutoFit/>
          </a:bodyPr>
          <a:lstStyle/>
          <a:p>
            <a:r>
              <a:rPr lang="en-US" b="1" dirty="0"/>
              <a:t>YOY Delta 2018-2019</a:t>
            </a:r>
          </a:p>
        </p:txBody>
      </p:sp>
    </p:spTree>
    <p:extLst>
      <p:ext uri="{BB962C8B-B14F-4D97-AF65-F5344CB8AC3E}">
        <p14:creationId xmlns:p14="http://schemas.microsoft.com/office/powerpoint/2010/main" val="3773719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1317-C911-4245-B5AA-45F583406AC4}"/>
              </a:ext>
            </a:extLst>
          </p:cNvPr>
          <p:cNvSpPr>
            <a:spLocks noGrp="1"/>
          </p:cNvSpPr>
          <p:nvPr>
            <p:ph type="title"/>
          </p:nvPr>
        </p:nvSpPr>
        <p:spPr/>
        <p:txBody>
          <a:bodyPr/>
          <a:lstStyle/>
          <a:p>
            <a:r>
              <a:rPr lang="en-US" dirty="0"/>
              <a:t>Website Pages Visited From Ad Campaign</a:t>
            </a:r>
          </a:p>
        </p:txBody>
      </p:sp>
      <p:sp>
        <p:nvSpPr>
          <p:cNvPr id="3" name="Rectangle 2">
            <a:extLst>
              <a:ext uri="{FF2B5EF4-FFF2-40B4-BE49-F238E27FC236}">
                <a16:creationId xmlns:a16="http://schemas.microsoft.com/office/drawing/2014/main" id="{0702C074-B88C-4E35-BC5D-EA1A7DCCA1C4}"/>
              </a:ext>
            </a:extLst>
          </p:cNvPr>
          <p:cNvSpPr/>
          <p:nvPr/>
        </p:nvSpPr>
        <p:spPr>
          <a:xfrm>
            <a:off x="2286000" y="1690062"/>
            <a:ext cx="4572000" cy="3477875"/>
          </a:xfrm>
          <a:prstGeom prst="rect">
            <a:avLst/>
          </a:prstGeom>
        </p:spPr>
        <p:txBody>
          <a:bodyPr>
            <a:spAutoFit/>
          </a:bodyPr>
          <a:lstStyle/>
          <a:p>
            <a:pPr marL="800100" marR="0" lvl="1" indent="-342900">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5,751 visits to education and learning pages</a:t>
            </a:r>
          </a:p>
          <a:p>
            <a:pPr marL="800100" marR="0" lvl="1" indent="-342900">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1,688 visits to Find Your Squadron</a:t>
            </a:r>
          </a:p>
          <a:p>
            <a:pPr marL="800100" marR="0" lvl="1" indent="-342900">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1,106 visits to the Join page</a:t>
            </a:r>
          </a:p>
          <a:p>
            <a:pPr marL="800100" marR="0" lvl="1" indent="-342900">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402 visits to the Benefits page</a:t>
            </a:r>
          </a:p>
          <a:p>
            <a:pPr marL="800100" marR="0" lvl="1" indent="-342900">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442 visits to the Engage page</a:t>
            </a:r>
          </a:p>
          <a:p>
            <a:pPr marL="800100" marR="0" lvl="1" indent="-342900">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330 visits to the Connect page</a:t>
            </a:r>
          </a:p>
          <a:p>
            <a:pPr marL="800100" marR="0" lvl="1" indent="-342900">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73 visits to the Contact us page</a:t>
            </a:r>
          </a:p>
          <a:p>
            <a:pPr marL="800100" marR="0" lvl="1" indent="-342900">
              <a:spcBef>
                <a:spcPts val="0"/>
              </a:spcBef>
              <a:spcAft>
                <a:spcPts val="0"/>
              </a:spcAft>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783 visits to the /bienvenido page, highlighting cross campaign efficiencies</a:t>
            </a:r>
          </a:p>
        </p:txBody>
      </p:sp>
    </p:spTree>
    <p:extLst>
      <p:ext uri="{BB962C8B-B14F-4D97-AF65-F5344CB8AC3E}">
        <p14:creationId xmlns:p14="http://schemas.microsoft.com/office/powerpoint/2010/main" val="1168017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81C8-8D3F-4EFD-988E-EFDC1C82B13A}"/>
              </a:ext>
            </a:extLst>
          </p:cNvPr>
          <p:cNvSpPr>
            <a:spLocks noGrp="1"/>
          </p:cNvSpPr>
          <p:nvPr>
            <p:ph type="title"/>
          </p:nvPr>
        </p:nvSpPr>
        <p:spPr/>
        <p:txBody>
          <a:bodyPr/>
          <a:lstStyle/>
          <a:p>
            <a:r>
              <a:rPr lang="en-US" dirty="0"/>
              <a:t>Performance by Media Outlets</a:t>
            </a:r>
          </a:p>
        </p:txBody>
      </p:sp>
      <p:pic>
        <p:nvPicPr>
          <p:cNvPr id="10" name="Picture 9">
            <a:extLst>
              <a:ext uri="{FF2B5EF4-FFF2-40B4-BE49-F238E27FC236}">
                <a16:creationId xmlns:a16="http://schemas.microsoft.com/office/drawing/2014/main" id="{653EDC4E-945E-4112-ABEE-24CC92AEABFA}"/>
              </a:ext>
            </a:extLst>
          </p:cNvPr>
          <p:cNvPicPr>
            <a:picLocks noChangeAspect="1"/>
          </p:cNvPicPr>
          <p:nvPr/>
        </p:nvPicPr>
        <p:blipFill>
          <a:blip r:embed="rId3"/>
          <a:stretch>
            <a:fillRect/>
          </a:stretch>
        </p:blipFill>
        <p:spPr>
          <a:xfrm>
            <a:off x="1238477" y="1143000"/>
            <a:ext cx="5758371" cy="4846320"/>
          </a:xfrm>
          <a:prstGeom prst="rect">
            <a:avLst/>
          </a:prstGeom>
        </p:spPr>
      </p:pic>
    </p:spTree>
    <p:extLst>
      <p:ext uri="{BB962C8B-B14F-4D97-AF65-F5344CB8AC3E}">
        <p14:creationId xmlns:p14="http://schemas.microsoft.com/office/powerpoint/2010/main" val="423908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45AA-FEB0-4EDC-9121-F240D50F84B6}"/>
              </a:ext>
            </a:extLst>
          </p:cNvPr>
          <p:cNvSpPr>
            <a:spLocks noGrp="1"/>
          </p:cNvSpPr>
          <p:nvPr>
            <p:ph type="title"/>
          </p:nvPr>
        </p:nvSpPr>
        <p:spPr/>
        <p:txBody>
          <a:bodyPr/>
          <a:lstStyle/>
          <a:p>
            <a:r>
              <a:rPr lang="en-US" dirty="0"/>
              <a:t>People Who Engaged With Us in Phase II Campaign</a:t>
            </a:r>
          </a:p>
        </p:txBody>
      </p:sp>
      <p:graphicFrame>
        <p:nvGraphicFramePr>
          <p:cNvPr id="6" name="Chart 5">
            <a:extLst>
              <a:ext uri="{FF2B5EF4-FFF2-40B4-BE49-F238E27FC236}">
                <a16:creationId xmlns:a16="http://schemas.microsoft.com/office/drawing/2014/main" id="{3BEFCA9D-3D23-D046-949D-2C6684D15082}"/>
              </a:ext>
            </a:extLst>
          </p:cNvPr>
          <p:cNvGraphicFramePr/>
          <p:nvPr/>
        </p:nvGraphicFramePr>
        <p:xfrm>
          <a:off x="2687320" y="1450621"/>
          <a:ext cx="3769360" cy="23729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B9973420-A330-6E4D-A3BE-4E66928B78AA}"/>
              </a:ext>
            </a:extLst>
          </p:cNvPr>
          <p:cNvGraphicFramePr/>
          <p:nvPr/>
        </p:nvGraphicFramePr>
        <p:xfrm>
          <a:off x="1687373" y="3830601"/>
          <a:ext cx="2277745" cy="20370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1C2EB628-4AF1-334D-8CE5-015C92C3B2E6}"/>
              </a:ext>
            </a:extLst>
          </p:cNvPr>
          <p:cNvGraphicFramePr/>
          <p:nvPr/>
        </p:nvGraphicFramePr>
        <p:xfrm>
          <a:off x="5242916" y="3823616"/>
          <a:ext cx="2582545" cy="204406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515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9763-C983-4D3D-95EC-5D0A87C81CEC}"/>
              </a:ext>
            </a:extLst>
          </p:cNvPr>
          <p:cNvSpPr>
            <a:spLocks noGrp="1"/>
          </p:cNvSpPr>
          <p:nvPr>
            <p:ph type="title"/>
          </p:nvPr>
        </p:nvSpPr>
        <p:spPr>
          <a:xfrm>
            <a:off x="685800" y="84083"/>
            <a:ext cx="7772400" cy="1345324"/>
          </a:xfrm>
        </p:spPr>
        <p:txBody>
          <a:bodyPr/>
          <a:lstStyle/>
          <a:p>
            <a:r>
              <a:rPr lang="en-US" sz="2400" dirty="0"/>
              <a:t>Graphic Picture of Spikes in November Website Traffic Related to Phase II Advertising Events</a:t>
            </a:r>
          </a:p>
        </p:txBody>
      </p:sp>
      <p:pic>
        <p:nvPicPr>
          <p:cNvPr id="3" name="Picture 2">
            <a:extLst>
              <a:ext uri="{FF2B5EF4-FFF2-40B4-BE49-F238E27FC236}">
                <a16:creationId xmlns:a16="http://schemas.microsoft.com/office/drawing/2014/main" id="{5B20ACBA-E42F-4FBB-84EE-A780CEAD0433}"/>
              </a:ext>
            </a:extLst>
          </p:cNvPr>
          <p:cNvPicPr>
            <a:picLocks noChangeAspect="1"/>
          </p:cNvPicPr>
          <p:nvPr/>
        </p:nvPicPr>
        <p:blipFill>
          <a:blip r:embed="rId3"/>
          <a:stretch>
            <a:fillRect/>
          </a:stretch>
        </p:blipFill>
        <p:spPr>
          <a:xfrm>
            <a:off x="2300287" y="1240878"/>
            <a:ext cx="4543425" cy="3619500"/>
          </a:xfrm>
          <a:prstGeom prst="rect">
            <a:avLst/>
          </a:prstGeom>
        </p:spPr>
      </p:pic>
      <p:pic>
        <p:nvPicPr>
          <p:cNvPr id="5" name="Picture 4">
            <a:extLst>
              <a:ext uri="{FF2B5EF4-FFF2-40B4-BE49-F238E27FC236}">
                <a16:creationId xmlns:a16="http://schemas.microsoft.com/office/drawing/2014/main" id="{F8679BC1-0ECC-4135-A467-EE3E9E63095E}"/>
              </a:ext>
            </a:extLst>
          </p:cNvPr>
          <p:cNvPicPr>
            <a:picLocks noChangeAspect="1"/>
          </p:cNvPicPr>
          <p:nvPr/>
        </p:nvPicPr>
        <p:blipFill>
          <a:blip r:embed="rId4"/>
          <a:stretch>
            <a:fillRect/>
          </a:stretch>
        </p:blipFill>
        <p:spPr>
          <a:xfrm>
            <a:off x="2300287" y="4958256"/>
            <a:ext cx="3086100" cy="790575"/>
          </a:xfrm>
          <a:prstGeom prst="rect">
            <a:avLst/>
          </a:prstGeom>
        </p:spPr>
      </p:pic>
    </p:spTree>
    <p:extLst>
      <p:ext uri="{BB962C8B-B14F-4D97-AF65-F5344CB8AC3E}">
        <p14:creationId xmlns:p14="http://schemas.microsoft.com/office/powerpoint/2010/main" val="2131684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799A-2C71-4EB8-9F71-6E69432320CF}"/>
              </a:ext>
            </a:extLst>
          </p:cNvPr>
          <p:cNvSpPr>
            <a:spLocks noGrp="1"/>
          </p:cNvSpPr>
          <p:nvPr>
            <p:ph type="title"/>
          </p:nvPr>
        </p:nvSpPr>
        <p:spPr/>
        <p:txBody>
          <a:bodyPr/>
          <a:lstStyle/>
          <a:p>
            <a:r>
              <a:rPr lang="en-US" dirty="0"/>
              <a:t>Campaign Spend Effect on CYM</a:t>
            </a:r>
          </a:p>
        </p:txBody>
      </p:sp>
      <p:sp>
        <p:nvSpPr>
          <p:cNvPr id="4" name="TextBox 3">
            <a:extLst>
              <a:ext uri="{FF2B5EF4-FFF2-40B4-BE49-F238E27FC236}">
                <a16:creationId xmlns:a16="http://schemas.microsoft.com/office/drawing/2014/main" id="{C7B88AB2-3A39-4D9A-A032-C12DB7F17773}"/>
              </a:ext>
            </a:extLst>
          </p:cNvPr>
          <p:cNvSpPr txBox="1"/>
          <p:nvPr/>
        </p:nvSpPr>
        <p:spPr>
          <a:xfrm>
            <a:off x="685800" y="3831042"/>
            <a:ext cx="7086021" cy="2215991"/>
          </a:xfrm>
          <a:prstGeom prst="rect">
            <a:avLst/>
          </a:prstGeom>
          <a:noFill/>
        </p:spPr>
        <p:txBody>
          <a:bodyPr wrap="square" rtlCol="0">
            <a:spAutoFit/>
          </a:bodyPr>
          <a:lstStyle/>
          <a:p>
            <a:r>
              <a:rPr lang="en-US" sz="1800" b="1" dirty="0"/>
              <a:t>Total New </a:t>
            </a:r>
            <a:r>
              <a:rPr lang="en-US" sz="1800" b="1" dirty="0" err="1"/>
              <a:t>Cym</a:t>
            </a:r>
            <a:r>
              <a:rPr lang="en-US" sz="1800" b="1" dirty="0"/>
              <a:t> Memberships since campaign began , 113</a:t>
            </a:r>
          </a:p>
          <a:p>
            <a:r>
              <a:rPr lang="en-US" sz="1800" b="1" dirty="0"/>
              <a:t>Total Single Memberships, 71</a:t>
            </a:r>
          </a:p>
          <a:p>
            <a:r>
              <a:rPr lang="en-US" sz="1800" b="1" dirty="0"/>
              <a:t>Total Family Memberships, 42</a:t>
            </a:r>
          </a:p>
          <a:p>
            <a:r>
              <a:rPr lang="en-US" sz="1800" b="1" dirty="0"/>
              <a:t>Total</a:t>
            </a:r>
            <a:r>
              <a:rPr lang="en-US" b="1" dirty="0"/>
              <a:t> </a:t>
            </a:r>
            <a:r>
              <a:rPr lang="en-US" sz="1800" b="1" dirty="0"/>
              <a:t>New Members, 158</a:t>
            </a:r>
          </a:p>
          <a:p>
            <a:endParaRPr lang="en-US" sz="1800" b="1" dirty="0"/>
          </a:p>
          <a:p>
            <a:r>
              <a:rPr lang="en-US" sz="1400" b="1" dirty="0"/>
              <a:t>Simultaneous Hispanic and Phase II Ad Campaigns going on.</a:t>
            </a:r>
          </a:p>
          <a:p>
            <a:r>
              <a:rPr lang="en-US" sz="1400" b="1" dirty="0"/>
              <a:t>Direct correlation of spike in Cyber Memberships on days on or around Phase II advertising pushes</a:t>
            </a:r>
          </a:p>
        </p:txBody>
      </p:sp>
      <p:graphicFrame>
        <p:nvGraphicFramePr>
          <p:cNvPr id="6" name="Chart 5">
            <a:extLst>
              <a:ext uri="{FF2B5EF4-FFF2-40B4-BE49-F238E27FC236}">
                <a16:creationId xmlns:a16="http://schemas.microsoft.com/office/drawing/2014/main" id="{946A1F8C-13E2-4E06-9A8B-B49FFEC78EE8}"/>
              </a:ext>
            </a:extLst>
          </p:cNvPr>
          <p:cNvGraphicFramePr>
            <a:graphicFrameLocks/>
          </p:cNvGraphicFramePr>
          <p:nvPr/>
        </p:nvGraphicFramePr>
        <p:xfrm>
          <a:off x="685800" y="1087842"/>
          <a:ext cx="77724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313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92D39-F922-4B7B-AF5B-54B4D9CF64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4300" y="2000176"/>
            <a:ext cx="3810196" cy="3175163"/>
          </a:xfrm>
          <a:prstGeom prst="rect">
            <a:avLst/>
          </a:prstGeom>
        </p:spPr>
      </p:pic>
      <p:pic>
        <p:nvPicPr>
          <p:cNvPr id="5" name="Picture 4">
            <a:extLst>
              <a:ext uri="{FF2B5EF4-FFF2-40B4-BE49-F238E27FC236}">
                <a16:creationId xmlns:a16="http://schemas.microsoft.com/office/drawing/2014/main" id="{44961E30-C4AD-472A-A63F-93373BF23D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24300" y="2000176"/>
            <a:ext cx="3810196" cy="3175163"/>
          </a:xfrm>
          <a:prstGeom prst="rect">
            <a:avLst/>
          </a:prstGeom>
        </p:spPr>
      </p:pic>
      <p:pic>
        <p:nvPicPr>
          <p:cNvPr id="6" name="Picture 5">
            <a:extLst>
              <a:ext uri="{FF2B5EF4-FFF2-40B4-BE49-F238E27FC236}">
                <a16:creationId xmlns:a16="http://schemas.microsoft.com/office/drawing/2014/main" id="{E2AD0C4F-A0E0-4587-973A-28E03BB363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504" y="2000176"/>
            <a:ext cx="3810196" cy="3175163"/>
          </a:xfrm>
          <a:prstGeom prst="rect">
            <a:avLst/>
          </a:prstGeom>
        </p:spPr>
      </p:pic>
      <p:pic>
        <p:nvPicPr>
          <p:cNvPr id="7" name="Picture 6">
            <a:extLst>
              <a:ext uri="{FF2B5EF4-FFF2-40B4-BE49-F238E27FC236}">
                <a16:creationId xmlns:a16="http://schemas.microsoft.com/office/drawing/2014/main" id="{AF60D92F-BCCC-4841-8794-1D3EF9A3143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504" y="2000176"/>
            <a:ext cx="3810196" cy="3175163"/>
          </a:xfrm>
          <a:prstGeom prst="rect">
            <a:avLst/>
          </a:prstGeom>
        </p:spPr>
      </p:pic>
      <p:sp>
        <p:nvSpPr>
          <p:cNvPr id="2" name="Title 1">
            <a:extLst>
              <a:ext uri="{FF2B5EF4-FFF2-40B4-BE49-F238E27FC236}">
                <a16:creationId xmlns:a16="http://schemas.microsoft.com/office/drawing/2014/main" id="{2BDEAF9C-97E5-4EDD-AC88-55455CCA2010}"/>
              </a:ext>
            </a:extLst>
          </p:cNvPr>
          <p:cNvSpPr>
            <a:spLocks noGrp="1"/>
          </p:cNvSpPr>
          <p:nvPr>
            <p:ph type="title"/>
          </p:nvPr>
        </p:nvSpPr>
        <p:spPr/>
        <p:txBody>
          <a:bodyPr/>
          <a:lstStyle/>
          <a:p>
            <a:r>
              <a:rPr lang="en-US" dirty="0"/>
              <a:t>Spanish Ad Campaign – Carmen</a:t>
            </a:r>
          </a:p>
        </p:txBody>
      </p:sp>
    </p:spTree>
    <p:extLst>
      <p:ext uri="{BB962C8B-B14F-4D97-AF65-F5344CB8AC3E}">
        <p14:creationId xmlns:p14="http://schemas.microsoft.com/office/powerpoint/2010/main" val="19888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xit" presetSubtype="0" fill="hold" nodeType="withEffect">
                                  <p:stCondLst>
                                    <p:cond delay="5000"/>
                                  </p:stCondLst>
                                  <p:childTnLst>
                                    <p:set>
                                      <p:cBhvr>
                                        <p:cTn id="13" dur="1" fill="hold">
                                          <p:stCondLst>
                                            <p:cond delay="0"/>
                                          </p:stCondLst>
                                        </p:cTn>
                                        <p:tgtEl>
                                          <p:spTgt spid="4"/>
                                        </p:tgtEl>
                                        <p:attrNameLst>
                                          <p:attrName>style.visibility</p:attrName>
                                        </p:attrNameLst>
                                      </p:cBhvr>
                                      <p:to>
                                        <p:strVal val="hidden"/>
                                      </p:to>
                                    </p:set>
                                  </p:childTnLst>
                                </p:cTn>
                              </p:par>
                            </p:childTnLst>
                          </p:cTn>
                        </p:par>
                        <p:par>
                          <p:cTn id="14" fill="hold">
                            <p:stCondLst>
                              <p:cond delay="500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p:stCondLst>
                              <p:cond delay="5000"/>
                            </p:stCondLst>
                            <p:childTnLst>
                              <p:par>
                                <p:cTn id="20" presetID="1" presetClass="entr" presetSubtype="0" fill="hold" nodeType="afterEffect">
                                  <p:stCondLst>
                                    <p:cond delay="500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xit" presetSubtype="0" fill="hold" nodeType="withEffect">
                                  <p:stCondLst>
                                    <p:cond delay="500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10000"/>
                            </p:stCondLst>
                            <p:childTnLst>
                              <p:par>
                                <p:cTn id="25" presetID="1"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par>
                          <p:cTn id="29" fill="hold">
                            <p:stCondLst>
                              <p:cond delay="10000"/>
                            </p:stCondLst>
                            <p:childTnLst>
                              <p:par>
                                <p:cTn id="30" presetID="1" presetClass="entr" presetSubtype="0" fill="hold" nodeType="afterEffect">
                                  <p:stCondLst>
                                    <p:cond delay="500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xit" presetSubtype="0" fill="hold" nodeType="withEffect">
                                  <p:stCondLst>
                                    <p:cond delay="500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ntr" presetSubtype="0" fill="hold" nodeType="withEffect">
                                  <p:stCondLst>
                                    <p:cond delay="500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xit" presetSubtype="0" fill="hold" nodeType="withEffect">
                                  <p:stCondLst>
                                    <p:cond delay="5000"/>
                                  </p:stCondLst>
                                  <p:childTnLst>
                                    <p:set>
                                      <p:cBhvr>
                                        <p:cTn id="3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1371600" y="1989989"/>
            <a:ext cx="6400800" cy="1752600"/>
          </a:xfrm>
        </p:spPr>
        <p:txBody>
          <a:bodyPr/>
          <a:lstStyle/>
          <a:p>
            <a:r>
              <a:rPr lang="en-US" dirty="0"/>
              <a:t>Considerations from </a:t>
            </a:r>
          </a:p>
          <a:p>
            <a:r>
              <a:rPr lang="en-US" dirty="0" err="1"/>
              <a:t>MarCom</a:t>
            </a:r>
            <a:r>
              <a:rPr lang="en-US" dirty="0"/>
              <a:t> and </a:t>
            </a:r>
            <a:r>
              <a:rPr lang="en-US" dirty="0" err="1"/>
              <a:t>LawCom</a:t>
            </a:r>
            <a:endParaRPr lang="en-US" dirty="0"/>
          </a:p>
        </p:txBody>
      </p:sp>
    </p:spTree>
    <p:extLst>
      <p:ext uri="{BB962C8B-B14F-4D97-AF65-F5344CB8AC3E}">
        <p14:creationId xmlns:p14="http://schemas.microsoft.com/office/powerpoint/2010/main" val="2262532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92D39-F922-4B7B-AF5B-54B4D9CF64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4300" y="2000176"/>
            <a:ext cx="3810196" cy="3175163"/>
          </a:xfrm>
          <a:prstGeom prst="rect">
            <a:avLst/>
          </a:prstGeom>
        </p:spPr>
      </p:pic>
      <p:pic>
        <p:nvPicPr>
          <p:cNvPr id="5" name="Picture 4">
            <a:extLst>
              <a:ext uri="{FF2B5EF4-FFF2-40B4-BE49-F238E27FC236}">
                <a16:creationId xmlns:a16="http://schemas.microsoft.com/office/drawing/2014/main" id="{44961E30-C4AD-472A-A63F-93373BF23D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24300" y="2000176"/>
            <a:ext cx="3810196" cy="3175163"/>
          </a:xfrm>
          <a:prstGeom prst="rect">
            <a:avLst/>
          </a:prstGeom>
        </p:spPr>
      </p:pic>
      <p:pic>
        <p:nvPicPr>
          <p:cNvPr id="6" name="Picture 5">
            <a:extLst>
              <a:ext uri="{FF2B5EF4-FFF2-40B4-BE49-F238E27FC236}">
                <a16:creationId xmlns:a16="http://schemas.microsoft.com/office/drawing/2014/main" id="{E2AD0C4F-A0E0-4587-973A-28E03BB363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503" y="2000176"/>
            <a:ext cx="3810196" cy="3175163"/>
          </a:xfrm>
          <a:prstGeom prst="rect">
            <a:avLst/>
          </a:prstGeom>
        </p:spPr>
      </p:pic>
      <p:pic>
        <p:nvPicPr>
          <p:cNvPr id="7" name="Picture 6">
            <a:extLst>
              <a:ext uri="{FF2B5EF4-FFF2-40B4-BE49-F238E27FC236}">
                <a16:creationId xmlns:a16="http://schemas.microsoft.com/office/drawing/2014/main" id="{AF60D92F-BCCC-4841-8794-1D3EF9A3143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504" y="2000176"/>
            <a:ext cx="3810196" cy="3175163"/>
          </a:xfrm>
          <a:prstGeom prst="rect">
            <a:avLst/>
          </a:prstGeom>
        </p:spPr>
      </p:pic>
      <p:sp>
        <p:nvSpPr>
          <p:cNvPr id="2" name="Title 1">
            <a:extLst>
              <a:ext uri="{FF2B5EF4-FFF2-40B4-BE49-F238E27FC236}">
                <a16:creationId xmlns:a16="http://schemas.microsoft.com/office/drawing/2014/main" id="{2BDEAF9C-97E5-4EDD-AC88-55455CCA2010}"/>
              </a:ext>
            </a:extLst>
          </p:cNvPr>
          <p:cNvSpPr>
            <a:spLocks noGrp="1"/>
          </p:cNvSpPr>
          <p:nvPr>
            <p:ph type="title"/>
          </p:nvPr>
        </p:nvSpPr>
        <p:spPr/>
        <p:txBody>
          <a:bodyPr/>
          <a:lstStyle/>
          <a:p>
            <a:r>
              <a:rPr lang="en-US" dirty="0"/>
              <a:t>Spanish Ad Campaign – Diego</a:t>
            </a:r>
          </a:p>
        </p:txBody>
      </p:sp>
    </p:spTree>
    <p:extLst>
      <p:ext uri="{BB962C8B-B14F-4D97-AF65-F5344CB8AC3E}">
        <p14:creationId xmlns:p14="http://schemas.microsoft.com/office/powerpoint/2010/main" val="244316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xit" presetSubtype="0" fill="hold" nodeType="withEffect">
                                  <p:stCondLst>
                                    <p:cond delay="5000"/>
                                  </p:stCondLst>
                                  <p:childTnLst>
                                    <p:set>
                                      <p:cBhvr>
                                        <p:cTn id="13" dur="1" fill="hold">
                                          <p:stCondLst>
                                            <p:cond delay="0"/>
                                          </p:stCondLst>
                                        </p:cTn>
                                        <p:tgtEl>
                                          <p:spTgt spid="4"/>
                                        </p:tgtEl>
                                        <p:attrNameLst>
                                          <p:attrName>style.visibility</p:attrName>
                                        </p:attrNameLst>
                                      </p:cBhvr>
                                      <p:to>
                                        <p:strVal val="hidden"/>
                                      </p:to>
                                    </p:set>
                                  </p:childTnLst>
                                </p:cTn>
                              </p:par>
                            </p:childTnLst>
                          </p:cTn>
                        </p:par>
                        <p:par>
                          <p:cTn id="14" fill="hold">
                            <p:stCondLst>
                              <p:cond delay="500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p:stCondLst>
                              <p:cond delay="5000"/>
                            </p:stCondLst>
                            <p:childTnLst>
                              <p:par>
                                <p:cTn id="20" presetID="1" presetClass="entr" presetSubtype="0" fill="hold" nodeType="afterEffect">
                                  <p:stCondLst>
                                    <p:cond delay="500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xit" presetSubtype="0" fill="hold" nodeType="withEffect">
                                  <p:stCondLst>
                                    <p:cond delay="500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10000"/>
                            </p:stCondLst>
                            <p:childTnLst>
                              <p:par>
                                <p:cTn id="25" presetID="1"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par>
                          <p:cTn id="29" fill="hold">
                            <p:stCondLst>
                              <p:cond delay="10000"/>
                            </p:stCondLst>
                            <p:childTnLst>
                              <p:par>
                                <p:cTn id="30" presetID="1" presetClass="entr" presetSubtype="0" fill="hold" nodeType="afterEffect">
                                  <p:stCondLst>
                                    <p:cond delay="500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xit" presetSubtype="0" fill="hold" nodeType="withEffect">
                                  <p:stCondLst>
                                    <p:cond delay="500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ntr" presetSubtype="0" fill="hold" nodeType="withEffect">
                                  <p:stCondLst>
                                    <p:cond delay="500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xit" presetSubtype="0" fill="hold" nodeType="withEffect">
                                  <p:stCondLst>
                                    <p:cond delay="5000"/>
                                  </p:stCondLst>
                                  <p:childTnLst>
                                    <p:set>
                                      <p:cBhvr>
                                        <p:cTn id="3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64ED-C02B-41A6-9E0A-199CD632CCBE}"/>
              </a:ext>
            </a:extLst>
          </p:cNvPr>
          <p:cNvSpPr>
            <a:spLocks noGrp="1"/>
          </p:cNvSpPr>
          <p:nvPr>
            <p:ph type="title"/>
          </p:nvPr>
        </p:nvSpPr>
        <p:spPr/>
        <p:txBody>
          <a:bodyPr/>
          <a:lstStyle/>
          <a:p>
            <a:r>
              <a:rPr lang="en-US" dirty="0"/>
              <a:t>Spanish Campaign Target Audience</a:t>
            </a:r>
          </a:p>
        </p:txBody>
      </p:sp>
      <p:sp>
        <p:nvSpPr>
          <p:cNvPr id="3" name="Rectangle 2">
            <a:extLst>
              <a:ext uri="{FF2B5EF4-FFF2-40B4-BE49-F238E27FC236}">
                <a16:creationId xmlns:a16="http://schemas.microsoft.com/office/drawing/2014/main" id="{E3422F02-D7CD-4513-BCBA-D302333A6C5E}"/>
              </a:ext>
            </a:extLst>
          </p:cNvPr>
          <p:cNvSpPr/>
          <p:nvPr/>
        </p:nvSpPr>
        <p:spPr>
          <a:xfrm>
            <a:off x="1444978" y="1530895"/>
            <a:ext cx="6863643" cy="3539430"/>
          </a:xfrm>
          <a:prstGeom prst="rect">
            <a:avLst/>
          </a:prstGeom>
        </p:spPr>
        <p:txBody>
          <a:bodyPr wrap="square">
            <a:spAutoFit/>
          </a:bodyPr>
          <a:lstStyle/>
          <a:p>
            <a:pPr marL="0" marR="0">
              <a:spcBef>
                <a:spcPts val="0"/>
              </a:spcBef>
              <a:spcAft>
                <a:spcPts val="0"/>
              </a:spcAft>
            </a:pPr>
            <a:r>
              <a:rPr lang="en-US" sz="2800" b="1" dirty="0">
                <a:latin typeface="Calibri" panose="020F0502020204030204" pitchFamily="34" charset="0"/>
                <a:ea typeface="Garamond" panose="02020404030301010803" pitchFamily="18" charset="0"/>
                <a:cs typeface="Garamond" panose="02020404030301010803" pitchFamily="18" charset="0"/>
              </a:rPr>
              <a:t>The campaign targeted individuals:</a:t>
            </a:r>
          </a:p>
          <a:p>
            <a:pPr marL="0" marR="0">
              <a:spcBef>
                <a:spcPts val="0"/>
              </a:spcBef>
              <a:spcAft>
                <a:spcPts val="0"/>
              </a:spcAft>
            </a:pPr>
            <a:endParaRPr lang="en-US" sz="2800" b="1" dirty="0">
              <a:latin typeface="Garamond" panose="02020404030301010803" pitchFamily="18" charset="0"/>
              <a:ea typeface="Garamond" panose="02020404030301010803" pitchFamily="18" charset="0"/>
              <a:cs typeface="Garamond" panose="02020404030301010803" pitchFamily="18" charset="0"/>
            </a:endParaRPr>
          </a:p>
          <a:p>
            <a:pPr marL="342900" marR="0" lvl="0" indent="-342900">
              <a:spcBef>
                <a:spcPts val="0"/>
              </a:spcBef>
              <a:spcAft>
                <a:spcPts val="0"/>
              </a:spcAft>
              <a:buFont typeface="Symbol" panose="05050102010706020507" pitchFamily="18" charset="2"/>
              <a:buChar char=""/>
            </a:pPr>
            <a:r>
              <a:rPr lang="en-US" dirty="0">
                <a:cs typeface="Calibri" panose="020F0502020204030204" pitchFamily="34" charset="0"/>
              </a:rPr>
              <a:t>With browsers set to Spanish</a:t>
            </a:r>
            <a:endParaRPr lang="en-US" dirty="0"/>
          </a:p>
          <a:p>
            <a:pPr marL="342900" marR="0" lvl="0" indent="-342900">
              <a:spcBef>
                <a:spcPts val="0"/>
              </a:spcBef>
              <a:spcAft>
                <a:spcPts val="0"/>
              </a:spcAft>
              <a:buFont typeface="Symbol" panose="05050102010706020507" pitchFamily="18" charset="2"/>
              <a:buChar char=""/>
            </a:pPr>
            <a:r>
              <a:rPr lang="en-US" dirty="0">
                <a:cs typeface="Calibri" panose="020F0502020204030204" pitchFamily="34" charset="0"/>
              </a:rPr>
              <a:t>Who have browsers set to English but have been identified as Hispanic</a:t>
            </a:r>
            <a:endParaRPr lang="en-US" dirty="0"/>
          </a:p>
          <a:p>
            <a:pPr marL="342900" marR="0" lvl="0" indent="-342900">
              <a:spcBef>
                <a:spcPts val="0"/>
              </a:spcBef>
              <a:spcAft>
                <a:spcPts val="0"/>
              </a:spcAft>
              <a:buFont typeface="Symbol" panose="05050102010706020507" pitchFamily="18" charset="2"/>
              <a:buChar char=""/>
            </a:pPr>
            <a:r>
              <a:rPr lang="en-US" dirty="0">
                <a:cs typeface="Calibri" panose="020F0502020204030204" pitchFamily="34" charset="0"/>
              </a:rPr>
              <a:t>Who exhibit similar browsing behaviors to people who visited the targeted URL /bienvenido</a:t>
            </a:r>
          </a:p>
          <a:p>
            <a:pPr marL="342900" marR="0" lvl="0" indent="-342900">
              <a:spcBef>
                <a:spcPts val="0"/>
              </a:spcBef>
              <a:spcAft>
                <a:spcPts val="0"/>
              </a:spcAft>
              <a:buFont typeface="Symbol" panose="05050102010706020507" pitchFamily="18" charset="2"/>
              <a:buChar char=""/>
            </a:pPr>
            <a:r>
              <a:rPr lang="en-US" dirty="0">
                <a:cs typeface="Calibri" panose="020F0502020204030204" pitchFamily="34" charset="0"/>
              </a:rPr>
              <a:t>H</a:t>
            </a:r>
            <a:r>
              <a:rPr lang="en-US" dirty="0">
                <a:effectLst/>
                <a:cs typeface="Calibri" panose="020F0502020204030204" pitchFamily="34" charset="0"/>
              </a:rPr>
              <a:t>igh </a:t>
            </a:r>
            <a:r>
              <a:rPr lang="en-US" dirty="0">
                <a:cs typeface="Calibri" panose="020F0502020204030204" pitchFamily="34" charset="0"/>
              </a:rPr>
              <a:t>Hispanic Demographic States, Fl, TX, </a:t>
            </a:r>
            <a:br>
              <a:rPr lang="en-US" dirty="0">
                <a:cs typeface="Calibri" panose="020F0502020204030204" pitchFamily="34" charset="0"/>
              </a:rPr>
            </a:br>
            <a:r>
              <a:rPr lang="en-US" dirty="0">
                <a:cs typeface="Calibri" panose="020F0502020204030204" pitchFamily="34" charset="0"/>
              </a:rPr>
              <a:t>CA, GA, NY Tri-State area, Chicago</a:t>
            </a:r>
            <a:endParaRPr lang="en-US" dirty="0">
              <a:effectLst/>
            </a:endParaRPr>
          </a:p>
        </p:txBody>
      </p:sp>
    </p:spTree>
    <p:extLst>
      <p:ext uri="{BB962C8B-B14F-4D97-AF65-F5344CB8AC3E}">
        <p14:creationId xmlns:p14="http://schemas.microsoft.com/office/powerpoint/2010/main" val="3582731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38AE-C3A7-403D-BBDA-F37D5276B554}"/>
              </a:ext>
            </a:extLst>
          </p:cNvPr>
          <p:cNvSpPr>
            <a:spLocks noGrp="1"/>
          </p:cNvSpPr>
          <p:nvPr>
            <p:ph type="title"/>
          </p:nvPr>
        </p:nvSpPr>
        <p:spPr/>
        <p:txBody>
          <a:bodyPr/>
          <a:lstStyle/>
          <a:p>
            <a:r>
              <a:rPr lang="en-US" dirty="0"/>
              <a:t>Spanish Campaign Results</a:t>
            </a:r>
          </a:p>
        </p:txBody>
      </p:sp>
      <p:sp>
        <p:nvSpPr>
          <p:cNvPr id="3" name="Rectangle 2">
            <a:extLst>
              <a:ext uri="{FF2B5EF4-FFF2-40B4-BE49-F238E27FC236}">
                <a16:creationId xmlns:a16="http://schemas.microsoft.com/office/drawing/2014/main" id="{DAFDE1D1-B1F2-45AA-96FC-D74A3457301A}"/>
              </a:ext>
            </a:extLst>
          </p:cNvPr>
          <p:cNvSpPr/>
          <p:nvPr/>
        </p:nvSpPr>
        <p:spPr>
          <a:xfrm>
            <a:off x="685800" y="1143000"/>
            <a:ext cx="7213600" cy="4893647"/>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000" dirty="0"/>
              <a:t>The campaign</a:t>
            </a:r>
          </a:p>
          <a:p>
            <a:pPr marL="742950" marR="0" lvl="1" indent="-285750">
              <a:spcBef>
                <a:spcPts val="0"/>
              </a:spcBef>
              <a:spcAft>
                <a:spcPts val="0"/>
              </a:spcAft>
              <a:buFont typeface="Courier New" panose="02070309020205020404" pitchFamily="49" charset="0"/>
              <a:buChar char="o"/>
            </a:pPr>
            <a:r>
              <a:rPr lang="en-US" sz="2000" dirty="0"/>
              <a:t> generated 17,256 sessions to the /bienvenido page since Feb</a:t>
            </a:r>
          </a:p>
          <a:p>
            <a:pPr marR="0" lvl="1">
              <a:spcBef>
                <a:spcPts val="0"/>
              </a:spcBef>
              <a:spcAft>
                <a:spcPts val="0"/>
              </a:spcAft>
            </a:pPr>
            <a:endParaRPr lang="en-US" sz="2000" dirty="0"/>
          </a:p>
          <a:p>
            <a:pPr marL="342900" marR="0" lvl="0" indent="-342900">
              <a:spcBef>
                <a:spcPts val="0"/>
              </a:spcBef>
              <a:spcAft>
                <a:spcPts val="0"/>
              </a:spcAft>
              <a:buFont typeface="Symbol" panose="05050102010706020507" pitchFamily="18" charset="2"/>
              <a:buChar char=""/>
            </a:pPr>
            <a:r>
              <a:rPr lang="en-US" sz="2000" dirty="0"/>
              <a:t>Campaign Traffic to /bienvenido</a:t>
            </a:r>
          </a:p>
          <a:p>
            <a:pPr marL="742950" marR="0" lvl="1" indent="-285750">
              <a:spcBef>
                <a:spcPts val="0"/>
              </a:spcBef>
              <a:spcAft>
                <a:spcPts val="0"/>
              </a:spcAft>
              <a:buFont typeface="Courier New" panose="02070309020205020404" pitchFamily="49" charset="0"/>
              <a:buChar char="o"/>
            </a:pPr>
            <a:r>
              <a:rPr lang="en-US" sz="2000" dirty="0"/>
              <a:t>99.9% of the traffic to the Spanish page was generated by the ad campaign </a:t>
            </a:r>
          </a:p>
          <a:p>
            <a:pPr marL="742950" marR="0" lvl="1" indent="-285750">
              <a:spcBef>
                <a:spcPts val="0"/>
              </a:spcBef>
              <a:spcAft>
                <a:spcPts val="0"/>
              </a:spcAft>
              <a:buFont typeface="Courier New" panose="02070309020205020404" pitchFamily="49" charset="0"/>
              <a:buChar char="o"/>
            </a:pPr>
            <a:r>
              <a:rPr lang="en-US" sz="2000" dirty="0"/>
              <a:t>Only 16 people came in organically (via Search engines).</a:t>
            </a:r>
          </a:p>
          <a:p>
            <a:pPr marL="742950" marR="0" lvl="1" indent="-285750">
              <a:spcBef>
                <a:spcPts val="0"/>
              </a:spcBef>
              <a:spcAft>
                <a:spcPts val="0"/>
              </a:spcAft>
              <a:buFont typeface="Courier New" panose="02070309020205020404" pitchFamily="49" charset="0"/>
              <a:buChar char="o"/>
            </a:pPr>
            <a:endParaRPr lang="en-US" sz="2000" dirty="0"/>
          </a:p>
          <a:p>
            <a:pPr marL="342900" marR="0" lvl="0" indent="-342900">
              <a:spcBef>
                <a:spcPts val="0"/>
              </a:spcBef>
              <a:spcAft>
                <a:spcPts val="0"/>
              </a:spcAft>
              <a:buFont typeface="Symbol" panose="05050102010706020507" pitchFamily="18" charset="2"/>
              <a:buChar char=""/>
            </a:pPr>
            <a:r>
              <a:rPr lang="en-US" sz="2000" dirty="0"/>
              <a:t>The campaign has generated:</a:t>
            </a:r>
          </a:p>
          <a:p>
            <a:pPr marL="742950" marR="0" lvl="1" indent="-285750">
              <a:spcBef>
                <a:spcPts val="0"/>
              </a:spcBef>
              <a:spcAft>
                <a:spcPts val="0"/>
              </a:spcAft>
              <a:buFont typeface="Courier New" panose="02070309020205020404" pitchFamily="49" charset="0"/>
              <a:buChar char="o"/>
            </a:pPr>
            <a:r>
              <a:rPr lang="en-US" sz="2000" dirty="0"/>
              <a:t>270 visited Spanish online ABC3 course.</a:t>
            </a:r>
          </a:p>
          <a:p>
            <a:pPr marL="742950" marR="0" lvl="1" indent="-285750">
              <a:spcBef>
                <a:spcPts val="0"/>
              </a:spcBef>
              <a:spcAft>
                <a:spcPts val="0"/>
              </a:spcAft>
              <a:buFont typeface="Courier New" panose="02070309020205020404" pitchFamily="49" charset="0"/>
              <a:buChar char="o"/>
            </a:pPr>
            <a:r>
              <a:rPr lang="en-US" sz="2000" dirty="0"/>
              <a:t>108 visited the Spanish contact page with 15 of those visits coming after viewing 3 or more pages</a:t>
            </a:r>
          </a:p>
          <a:p>
            <a:pPr marL="742950" marR="0" lvl="1" indent="-285750">
              <a:spcBef>
                <a:spcPts val="0"/>
              </a:spcBef>
              <a:spcAft>
                <a:spcPts val="0"/>
              </a:spcAft>
              <a:buFont typeface="Courier New" panose="02070309020205020404" pitchFamily="49" charset="0"/>
              <a:buChar char="o"/>
            </a:pPr>
            <a:r>
              <a:rPr lang="en-US" sz="2000" dirty="0"/>
              <a:t>25 looked for local squadrons near them</a:t>
            </a:r>
          </a:p>
          <a:p>
            <a:pPr marL="742950" marR="0" lvl="1" indent="-285750">
              <a:spcBef>
                <a:spcPts val="0"/>
              </a:spcBef>
              <a:spcAft>
                <a:spcPts val="0"/>
              </a:spcAft>
              <a:buFont typeface="Courier New" panose="02070309020205020404" pitchFamily="49" charset="0"/>
              <a:buChar char="o"/>
            </a:pPr>
            <a:r>
              <a:rPr lang="en-US" sz="2000" dirty="0"/>
              <a:t>215 visited America’s Boating Club home page as their first click from landing on  /bienvenido from the ad</a:t>
            </a:r>
          </a:p>
          <a:p>
            <a:pPr marL="742950" marR="0" lvl="1" indent="-285750">
              <a:spcBef>
                <a:spcPts val="0"/>
              </a:spcBef>
              <a:spcAft>
                <a:spcPts val="0"/>
              </a:spcAft>
              <a:buFont typeface="Courier New" panose="02070309020205020404" pitchFamily="49" charset="0"/>
              <a:buChar char="o"/>
            </a:pPr>
            <a:endParaRPr lang="en-US" sz="1200" dirty="0">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4095055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FB2-D554-44FB-B2ED-B3A1E7433C61}"/>
              </a:ext>
            </a:extLst>
          </p:cNvPr>
          <p:cNvSpPr>
            <a:spLocks noGrp="1"/>
          </p:cNvSpPr>
          <p:nvPr>
            <p:ph type="title"/>
          </p:nvPr>
        </p:nvSpPr>
        <p:spPr>
          <a:xfrm>
            <a:off x="439810" y="206715"/>
            <a:ext cx="4009097" cy="1745177"/>
          </a:xfrm>
        </p:spPr>
        <p:txBody>
          <a:bodyPr/>
          <a:lstStyle/>
          <a:p>
            <a:br>
              <a:rPr lang="en-US" sz="3600" dirty="0"/>
            </a:br>
            <a:r>
              <a:rPr lang="en-US" sz="3600" dirty="0"/>
              <a:t>America’s</a:t>
            </a:r>
            <a:br>
              <a:rPr lang="en-US" sz="3600" dirty="0"/>
            </a:br>
            <a:r>
              <a:rPr lang="en-US" sz="3600" dirty="0"/>
              <a:t>Boating  Club</a:t>
            </a:r>
            <a:br>
              <a:rPr lang="en-US" sz="3600" dirty="0"/>
            </a:br>
            <a:r>
              <a:rPr lang="en-US" sz="3600" dirty="0"/>
              <a:t>Mobile App!</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641" t="4872" r="25385" b="4872"/>
          <a:stretch/>
        </p:blipFill>
        <p:spPr>
          <a:xfrm>
            <a:off x="4397499" y="206715"/>
            <a:ext cx="3146303" cy="5798425"/>
          </a:xfrm>
          <a:prstGeom prst="rect">
            <a:avLst/>
          </a:prstGeom>
        </p:spPr>
      </p:pic>
      <p:cxnSp>
        <p:nvCxnSpPr>
          <p:cNvPr id="6" name="Straight Arrow Connector 5"/>
          <p:cNvCxnSpPr/>
          <p:nvPr/>
        </p:nvCxnSpPr>
        <p:spPr bwMode="auto">
          <a:xfrm flipH="1" flipV="1">
            <a:off x="7543802" y="4440116"/>
            <a:ext cx="940775" cy="2637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722801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7136" t="20454"/>
          <a:stretch/>
        </p:blipFill>
        <p:spPr>
          <a:xfrm>
            <a:off x="4026877" y="606669"/>
            <a:ext cx="3231479" cy="5168266"/>
          </a:xfrm>
          <a:prstGeom prst="rect">
            <a:avLst/>
          </a:prstGeom>
        </p:spPr>
      </p:pic>
      <p:sp>
        <p:nvSpPr>
          <p:cNvPr id="2" name="Title 1">
            <a:extLst>
              <a:ext uri="{FF2B5EF4-FFF2-40B4-BE49-F238E27FC236}">
                <a16:creationId xmlns:a16="http://schemas.microsoft.com/office/drawing/2014/main" id="{DC48DFB2-D554-44FB-B2ED-B3A1E7433C61}"/>
              </a:ext>
            </a:extLst>
          </p:cNvPr>
          <p:cNvSpPr>
            <a:spLocks noGrp="1"/>
          </p:cNvSpPr>
          <p:nvPr>
            <p:ph type="title"/>
          </p:nvPr>
        </p:nvSpPr>
        <p:spPr>
          <a:xfrm>
            <a:off x="439810" y="206715"/>
            <a:ext cx="4009097" cy="1745177"/>
          </a:xfrm>
        </p:spPr>
        <p:txBody>
          <a:bodyPr/>
          <a:lstStyle/>
          <a:p>
            <a:br>
              <a:rPr lang="en-US" sz="3600" dirty="0"/>
            </a:br>
            <a:r>
              <a:rPr lang="en-US" sz="3600" dirty="0"/>
              <a:t>America’s</a:t>
            </a:r>
            <a:br>
              <a:rPr lang="en-US" sz="3600" dirty="0"/>
            </a:br>
            <a:r>
              <a:rPr lang="en-US" sz="3600" dirty="0"/>
              <a:t>Boating  Club</a:t>
            </a:r>
            <a:br>
              <a:rPr lang="en-US" sz="3600" dirty="0"/>
            </a:br>
            <a:r>
              <a:rPr lang="en-US" sz="3600" dirty="0"/>
              <a:t>Mobile App!</a:t>
            </a:r>
          </a:p>
        </p:txBody>
      </p:sp>
      <p:pic>
        <p:nvPicPr>
          <p:cNvPr id="4" name="Picture 3"/>
          <p:cNvPicPr>
            <a:picLocks noChangeAspect="1"/>
          </p:cNvPicPr>
          <p:nvPr/>
        </p:nvPicPr>
        <p:blipFill rotWithShape="1">
          <a:blip r:embed="rId3"/>
          <a:srcRect l="1" r="-37520" b="18684"/>
          <a:stretch/>
        </p:blipFill>
        <p:spPr>
          <a:xfrm>
            <a:off x="4725402" y="475664"/>
            <a:ext cx="3495406" cy="5283298"/>
          </a:xfrm>
          <a:prstGeom prst="rect">
            <a:avLst/>
          </a:prstGeom>
        </p:spPr>
      </p:pic>
      <p:sp>
        <p:nvSpPr>
          <p:cNvPr id="10" name="Rectangle 9"/>
          <p:cNvSpPr/>
          <p:nvPr/>
        </p:nvSpPr>
        <p:spPr bwMode="auto">
          <a:xfrm>
            <a:off x="3798278" y="39643"/>
            <a:ext cx="4545623" cy="672534"/>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8" name="Picture 7"/>
          <p:cNvPicPr>
            <a:picLocks noChangeAspect="1"/>
          </p:cNvPicPr>
          <p:nvPr/>
        </p:nvPicPr>
        <p:blipFill rotWithShape="1">
          <a:blip r:embed="rId3"/>
          <a:srcRect t="-6238" b="95412"/>
          <a:stretch/>
        </p:blipFill>
        <p:spPr>
          <a:xfrm>
            <a:off x="4707817" y="70338"/>
            <a:ext cx="2541747" cy="7033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737" y="246029"/>
            <a:ext cx="3129908" cy="5758541"/>
          </a:xfrm>
          <a:prstGeom prst="rect">
            <a:avLst/>
          </a:prstGeom>
        </p:spPr>
      </p:pic>
    </p:spTree>
    <p:extLst>
      <p:ext uri="{BB962C8B-B14F-4D97-AF65-F5344CB8AC3E}">
        <p14:creationId xmlns:p14="http://schemas.microsoft.com/office/powerpoint/2010/main" val="10659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ppt_x"/>
                                          </p:val>
                                        </p:tav>
                                      </p:tavLst>
                                    </p:anim>
                                    <p:anim calcmode="lin" valueType="num">
                                      <p:cBhvr additive="base">
                                        <p:cTn id="7" dur="1000"/>
                                        <p:tgtEl>
                                          <p:spTgt spid="4"/>
                                        </p:tgtEl>
                                        <p:attrNameLst>
                                          <p:attrName>ppt_y</p:attrName>
                                        </p:attrNameLst>
                                      </p:cBhvr>
                                      <p:tavLst>
                                        <p:tav tm="0">
                                          <p:val>
                                            <p:strVal val="ppt_y"/>
                                          </p:val>
                                        </p:tav>
                                        <p:tav tm="100000">
                                          <p:val>
                                            <p:strVal val="0-ppt_h/2"/>
                                          </p:val>
                                        </p:tav>
                                      </p:tavLst>
                                    </p:anim>
                                    <p:set>
                                      <p:cBhvr>
                                        <p:cTn id="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FB2-D554-44FB-B2ED-B3A1E7433C61}"/>
              </a:ext>
            </a:extLst>
          </p:cNvPr>
          <p:cNvSpPr>
            <a:spLocks noGrp="1"/>
          </p:cNvSpPr>
          <p:nvPr>
            <p:ph type="title"/>
          </p:nvPr>
        </p:nvSpPr>
        <p:spPr>
          <a:xfrm>
            <a:off x="439810" y="206715"/>
            <a:ext cx="4009097" cy="1745177"/>
          </a:xfrm>
        </p:spPr>
        <p:txBody>
          <a:bodyPr/>
          <a:lstStyle/>
          <a:p>
            <a:br>
              <a:rPr lang="en-US" sz="3600" dirty="0"/>
            </a:br>
            <a:r>
              <a:rPr lang="en-US" sz="3600" dirty="0"/>
              <a:t>America’s</a:t>
            </a:r>
            <a:br>
              <a:rPr lang="en-US" sz="3600" dirty="0"/>
            </a:br>
            <a:r>
              <a:rPr lang="en-US" sz="3600" dirty="0"/>
              <a:t>Boating  Club</a:t>
            </a:r>
            <a:br>
              <a:rPr lang="en-US" sz="3600" dirty="0"/>
            </a:br>
            <a:r>
              <a:rPr lang="en-US" sz="3600" dirty="0"/>
              <a:t>Mobile App!</a:t>
            </a:r>
          </a:p>
        </p:txBody>
      </p:sp>
      <p:pic>
        <p:nvPicPr>
          <p:cNvPr id="3" name="Picture 2"/>
          <p:cNvPicPr>
            <a:picLocks noChangeAspect="1"/>
          </p:cNvPicPr>
          <p:nvPr/>
        </p:nvPicPr>
        <p:blipFill>
          <a:blip r:embed="rId3"/>
          <a:stretch>
            <a:fillRect/>
          </a:stretch>
        </p:blipFill>
        <p:spPr>
          <a:xfrm>
            <a:off x="4751778" y="528416"/>
            <a:ext cx="2448135" cy="51689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737" y="246029"/>
            <a:ext cx="3129908" cy="5758541"/>
          </a:xfrm>
          <a:prstGeom prst="rect">
            <a:avLst/>
          </a:prstGeom>
        </p:spPr>
      </p:pic>
    </p:spTree>
    <p:extLst>
      <p:ext uri="{BB962C8B-B14F-4D97-AF65-F5344CB8AC3E}">
        <p14:creationId xmlns:p14="http://schemas.microsoft.com/office/powerpoint/2010/main" val="70973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A59CF-47E0-4290-AEAF-623BEE4E0B6A}"/>
              </a:ext>
            </a:extLst>
          </p:cNvPr>
          <p:cNvSpPr>
            <a:spLocks noGrp="1"/>
          </p:cNvSpPr>
          <p:nvPr>
            <p:ph type="title"/>
          </p:nvPr>
        </p:nvSpPr>
        <p:spPr/>
        <p:txBody>
          <a:bodyPr/>
          <a:lstStyle/>
          <a:p>
            <a:r>
              <a:rPr lang="en-US" dirty="0"/>
              <a:t>DAN BOATER </a:t>
            </a:r>
          </a:p>
        </p:txBody>
      </p:sp>
      <p:pic>
        <p:nvPicPr>
          <p:cNvPr id="1026" name="Picture 2">
            <a:extLst>
              <a:ext uri="{FF2B5EF4-FFF2-40B4-BE49-F238E27FC236}">
                <a16:creationId xmlns:a16="http://schemas.microsoft.com/office/drawing/2014/main" id="{4C673187-1F1F-4BA2-A65E-A6A8EAB4B34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56760" y="2161079"/>
            <a:ext cx="4904789" cy="2758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7CCFC9B-68BB-4EED-A7E7-B5C9EFC4B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50" y="1106862"/>
            <a:ext cx="7984504" cy="133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20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the Two Trifold Brochures</a:t>
            </a:r>
          </a:p>
        </p:txBody>
      </p:sp>
      <p:sp>
        <p:nvSpPr>
          <p:cNvPr id="6" name="Content Placeholder 5"/>
          <p:cNvSpPr>
            <a:spLocks noGrp="1"/>
          </p:cNvSpPr>
          <p:nvPr>
            <p:ph idx="1"/>
          </p:nvPr>
        </p:nvSpPr>
        <p:spPr>
          <a:xfrm>
            <a:off x="5494564" y="1143000"/>
            <a:ext cx="3404508" cy="4823155"/>
          </a:xfrm>
        </p:spPr>
        <p:txBody>
          <a:bodyPr/>
          <a:lstStyle/>
          <a:p>
            <a:r>
              <a:rPr lang="en-US" sz="2000" dirty="0"/>
              <a:t>One general &amp; one education-specific</a:t>
            </a:r>
          </a:p>
          <a:p>
            <a:r>
              <a:rPr lang="en-US" sz="2000" dirty="0"/>
              <a:t>New and improved</a:t>
            </a:r>
          </a:p>
          <a:p>
            <a:r>
              <a:rPr lang="en-US" sz="2000" dirty="0"/>
              <a:t>Consistent message</a:t>
            </a:r>
          </a:p>
          <a:p>
            <a:r>
              <a:rPr lang="en-US" sz="2000" dirty="0"/>
              <a:t>Designed to work together</a:t>
            </a:r>
          </a:p>
          <a:p>
            <a:pPr lvl="1"/>
            <a:r>
              <a:rPr lang="en-US" sz="2000" dirty="0"/>
              <a:t>Who we are</a:t>
            </a:r>
          </a:p>
          <a:p>
            <a:pPr lvl="1"/>
            <a:r>
              <a:rPr lang="en-US" sz="2000" dirty="0"/>
              <a:t>What we do</a:t>
            </a:r>
          </a:p>
          <a:p>
            <a:pPr lvl="1"/>
            <a:r>
              <a:rPr lang="en-US" sz="2000" dirty="0"/>
              <a:t>Educational offerings</a:t>
            </a:r>
          </a:p>
          <a:p>
            <a:r>
              <a:rPr lang="en-US" sz="2000" dirty="0"/>
              <a:t>Avery 5160 labels for local branding</a:t>
            </a:r>
          </a:p>
          <a:p>
            <a:pPr lvl="1"/>
            <a:endParaRPr lang="en-US" sz="2400" dirty="0"/>
          </a:p>
        </p:txBody>
      </p:sp>
      <p:pic>
        <p:nvPicPr>
          <p:cNvPr id="4" name="Picture 3"/>
          <p:cNvPicPr>
            <a:picLocks noChangeAspect="1"/>
          </p:cNvPicPr>
          <p:nvPr/>
        </p:nvPicPr>
        <p:blipFill>
          <a:blip r:embed="rId2"/>
          <a:stretch>
            <a:fillRect/>
          </a:stretch>
        </p:blipFill>
        <p:spPr>
          <a:xfrm>
            <a:off x="824263" y="1102180"/>
            <a:ext cx="2098300" cy="4841145"/>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3257332" y="1102180"/>
            <a:ext cx="2090279" cy="484114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344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fade">
                                      <p:cBhvr>
                                        <p:cTn id="3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D511-E468-4941-BED9-64E141E2317E}"/>
              </a:ext>
            </a:extLst>
          </p:cNvPr>
          <p:cNvSpPr>
            <a:spLocks noGrp="1"/>
          </p:cNvSpPr>
          <p:nvPr>
            <p:ph type="title"/>
          </p:nvPr>
        </p:nvSpPr>
        <p:spPr/>
        <p:txBody>
          <a:bodyPr/>
          <a:lstStyle/>
          <a:p>
            <a:r>
              <a:rPr lang="en-US" sz="2800" dirty="0"/>
              <a:t>Partnerships</a:t>
            </a:r>
          </a:p>
        </p:txBody>
      </p:sp>
      <p:sp>
        <p:nvSpPr>
          <p:cNvPr id="3" name="Content Placeholder 2">
            <a:extLst>
              <a:ext uri="{FF2B5EF4-FFF2-40B4-BE49-F238E27FC236}">
                <a16:creationId xmlns:a16="http://schemas.microsoft.com/office/drawing/2014/main" id="{CB36224E-0836-4FF4-A88B-C072BA629B2B}"/>
              </a:ext>
            </a:extLst>
          </p:cNvPr>
          <p:cNvSpPr>
            <a:spLocks noGrp="1"/>
          </p:cNvSpPr>
          <p:nvPr>
            <p:ph sz="quarter" idx="10"/>
          </p:nvPr>
        </p:nvSpPr>
        <p:spPr/>
        <p:txBody>
          <a:bodyPr/>
          <a:lstStyle/>
          <a:p>
            <a:pPr marL="0" indent="0">
              <a:buNone/>
            </a:pPr>
            <a:r>
              <a:rPr lang="en-US" sz="1600" b="1" dirty="0"/>
              <a:t>Corporate Sponsors</a:t>
            </a:r>
          </a:p>
          <a:p>
            <a:pPr marL="0" indent="0">
              <a:buNone/>
            </a:pPr>
            <a:endParaRPr lang="en-US" sz="1600" b="1" dirty="0"/>
          </a:p>
          <a:p>
            <a:pPr marL="0" indent="0">
              <a:buNone/>
            </a:pPr>
            <a:endParaRPr lang="en-US" sz="1600" b="1" dirty="0"/>
          </a:p>
          <a:p>
            <a:pPr marL="0" indent="0">
              <a:buNone/>
            </a:pPr>
            <a:r>
              <a:rPr lang="en-US" sz="1600" b="1" dirty="0"/>
              <a:t>Organizational Partnerships </a:t>
            </a:r>
            <a:endParaRPr lang="en-US" sz="1600" dirty="0"/>
          </a:p>
          <a:p>
            <a:pPr marL="0" indent="0">
              <a:buNone/>
            </a:pPr>
            <a:endParaRPr lang="en-US" sz="1600" dirty="0"/>
          </a:p>
          <a:p>
            <a:endParaRPr lang="en-US" sz="1600" dirty="0"/>
          </a:p>
          <a:p>
            <a:r>
              <a:rPr lang="en-US" sz="1600" b="1" dirty="0"/>
              <a:t>&lt; 25,000 members</a:t>
            </a:r>
            <a:endParaRPr lang="en-US" sz="1600" dirty="0"/>
          </a:p>
          <a:p>
            <a:endParaRPr lang="en-US" sz="1600" dirty="0"/>
          </a:p>
          <a:p>
            <a:r>
              <a:rPr lang="en-US" sz="1600" b="1" dirty="0"/>
              <a:t>25,000 – 100,000 members</a:t>
            </a:r>
            <a:endParaRPr lang="en-US" sz="1600" dirty="0"/>
          </a:p>
          <a:p>
            <a:endParaRPr lang="en-US" sz="1600" dirty="0"/>
          </a:p>
          <a:p>
            <a:r>
              <a:rPr lang="en-US" sz="1600" b="1" dirty="0"/>
              <a:t>&gt; 100,000 members</a:t>
            </a:r>
          </a:p>
          <a:p>
            <a:endParaRPr lang="en-US" sz="1600" b="1" dirty="0"/>
          </a:p>
          <a:p>
            <a:pPr marL="0" indent="0">
              <a:buNone/>
            </a:pPr>
            <a:r>
              <a:rPr lang="en-US" sz="1600" b="1" dirty="0"/>
              <a:t>MOUs</a:t>
            </a:r>
            <a:endParaRPr lang="en-US" sz="1600" dirty="0"/>
          </a:p>
          <a:p>
            <a:endParaRPr lang="en-US" dirty="0"/>
          </a:p>
        </p:txBody>
      </p:sp>
      <p:pic>
        <p:nvPicPr>
          <p:cNvPr id="5" name="Picture 2">
            <a:extLst>
              <a:ext uri="{FF2B5EF4-FFF2-40B4-BE49-F238E27FC236}">
                <a16:creationId xmlns:a16="http://schemas.microsoft.com/office/drawing/2014/main" id="{922A5E7A-277C-40A3-BB16-F40D15691F3E}"/>
              </a:ext>
            </a:extLst>
          </p:cNvPr>
          <p:cNvPicPr>
            <a:picLocks noGrp="1" noChangeAspect="1" noChangeArrowheads="1"/>
          </p:cNvPicPr>
          <p:nvPr>
            <p:ph sz="quarter" idx="11"/>
          </p:nvPr>
        </p:nvPicPr>
        <p:blipFill>
          <a:blip r:embed="rId2" cstate="print">
            <a:extLst>
              <a:ext uri="{28A0092B-C50C-407E-A947-70E740481C1C}">
                <a14:useLocalDpi xmlns:a14="http://schemas.microsoft.com/office/drawing/2010/main" val="0"/>
              </a:ext>
            </a:extLst>
          </a:blip>
          <a:srcRect/>
          <a:stretch>
            <a:fillRect/>
          </a:stretch>
        </p:blipFill>
        <p:spPr bwMode="auto">
          <a:xfrm>
            <a:off x="4675188" y="2564259"/>
            <a:ext cx="3783012" cy="21279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0935FFB-007B-4787-A2EA-91A810E4A28C}"/>
              </a:ext>
            </a:extLst>
          </p:cNvPr>
          <p:cNvSpPr/>
          <p:nvPr/>
        </p:nvSpPr>
        <p:spPr>
          <a:xfrm>
            <a:off x="5298799" y="1758251"/>
            <a:ext cx="2204001" cy="461665"/>
          </a:xfrm>
          <a:prstGeom prst="rect">
            <a:avLst/>
          </a:prstGeom>
        </p:spPr>
        <p:txBody>
          <a:bodyPr wrap="none">
            <a:spAutoFit/>
          </a:bodyPr>
          <a:lstStyle/>
          <a:p>
            <a:r>
              <a:rPr lang="en-US" dirty="0"/>
              <a:t>DAN BOATER </a:t>
            </a:r>
          </a:p>
        </p:txBody>
      </p:sp>
    </p:spTree>
    <p:extLst>
      <p:ext uri="{BB962C8B-B14F-4D97-AF65-F5344CB8AC3E}">
        <p14:creationId xmlns:p14="http://schemas.microsoft.com/office/powerpoint/2010/main" val="3995129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FFF8-2D1D-4234-B63A-BF9827F5F41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62275247-70F1-4140-BEF3-4D35059E3B09}"/>
              </a:ext>
            </a:extLst>
          </p:cNvPr>
          <p:cNvSpPr>
            <a:spLocks noGrp="1"/>
          </p:cNvSpPr>
          <p:nvPr>
            <p:ph sz="quarter" idx="11"/>
          </p:nvPr>
        </p:nvSpPr>
        <p:spPr/>
        <p:txBody>
          <a:bodyPr/>
          <a:lstStyle/>
          <a:p>
            <a:endParaRPr lang="en-US"/>
          </a:p>
        </p:txBody>
      </p:sp>
      <p:pic>
        <p:nvPicPr>
          <p:cNvPr id="1026" name="Picture 2" descr="America's Boating Club Learning Centers">
            <a:extLst>
              <a:ext uri="{FF2B5EF4-FFF2-40B4-BE49-F238E27FC236}">
                <a16:creationId xmlns:a16="http://schemas.microsoft.com/office/drawing/2014/main" id="{EBC0CAB6-EBE3-48D2-B909-E58F0DA16AA6}"/>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802791" y="1584349"/>
            <a:ext cx="3264644" cy="863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C8B0C0-6F07-41DF-A052-CC8B26123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588" y="2168545"/>
            <a:ext cx="4374037" cy="32805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30C0E38-64E0-435E-B417-CAAA4D15F119}"/>
              </a:ext>
            </a:extLst>
          </p:cNvPr>
          <p:cNvSpPr/>
          <p:nvPr/>
        </p:nvSpPr>
        <p:spPr>
          <a:xfrm>
            <a:off x="685800" y="2705493"/>
            <a:ext cx="3498626" cy="3046988"/>
          </a:xfrm>
          <a:prstGeom prst="rect">
            <a:avLst/>
          </a:prstGeom>
        </p:spPr>
        <p:txBody>
          <a:bodyPr wrap="square">
            <a:spAutoFit/>
          </a:bodyPr>
          <a:lstStyle/>
          <a:p>
            <a:r>
              <a:rPr lang="en-US" dirty="0">
                <a:latin typeface="Open Sans"/>
              </a:rPr>
              <a:t>Our Hands-on Training: Basic Powerboat program helps you develop boat handling skills. You will learn basic and advanced techniques that will last a lifetime. </a:t>
            </a:r>
            <a:endParaRPr lang="en-US" dirty="0"/>
          </a:p>
        </p:txBody>
      </p:sp>
    </p:spTree>
    <p:extLst>
      <p:ext uri="{BB962C8B-B14F-4D97-AF65-F5344CB8AC3E}">
        <p14:creationId xmlns:p14="http://schemas.microsoft.com/office/powerpoint/2010/main" val="3327383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Use the newest  versions off all logos.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3791" y="4961558"/>
            <a:ext cx="6376416" cy="6979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9" y="3596053"/>
            <a:ext cx="6858000" cy="1143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999" y="2489806"/>
            <a:ext cx="6858000" cy="1143000"/>
          </a:xfrm>
          <a:prstGeom prst="rect">
            <a:avLst/>
          </a:prstGeom>
        </p:spPr>
      </p:pic>
      <p:cxnSp>
        <p:nvCxnSpPr>
          <p:cNvPr id="10" name="Straight Arrow Connector 9"/>
          <p:cNvCxnSpPr/>
          <p:nvPr/>
        </p:nvCxnSpPr>
        <p:spPr bwMode="auto">
          <a:xfrm flipH="1" flipV="1">
            <a:off x="7760207" y="3297115"/>
            <a:ext cx="791308" cy="335691"/>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5" name="Straight Arrow Connector 14"/>
          <p:cNvCxnSpPr/>
          <p:nvPr/>
        </p:nvCxnSpPr>
        <p:spPr bwMode="auto">
          <a:xfrm flipH="1" flipV="1">
            <a:off x="7754346" y="4425463"/>
            <a:ext cx="791308" cy="335691"/>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6" name="Straight Arrow Connector 15"/>
          <p:cNvCxnSpPr/>
          <p:nvPr/>
        </p:nvCxnSpPr>
        <p:spPr bwMode="auto">
          <a:xfrm flipH="1" flipV="1">
            <a:off x="5521102" y="4346333"/>
            <a:ext cx="791308" cy="335691"/>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7" name="Straight Arrow Connector 16"/>
          <p:cNvCxnSpPr/>
          <p:nvPr/>
        </p:nvCxnSpPr>
        <p:spPr bwMode="auto">
          <a:xfrm flipH="1" flipV="1">
            <a:off x="5494726" y="5542089"/>
            <a:ext cx="791308" cy="335691"/>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
        <p:nvSpPr>
          <p:cNvPr id="4" name="Oval 3"/>
          <p:cNvSpPr/>
          <p:nvPr/>
        </p:nvSpPr>
        <p:spPr bwMode="auto">
          <a:xfrm>
            <a:off x="685800" y="4479806"/>
            <a:ext cx="7957038" cy="1481380"/>
          </a:xfrm>
          <a:prstGeom prst="ellipse">
            <a:avLst/>
          </a:prstGeom>
          <a:noFill/>
          <a:ln w="635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2392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1+ppt_w/2"/>
                                          </p:val>
                                        </p:tav>
                                      </p:tavLst>
                                    </p:anim>
                                    <p:anim calcmode="lin" valueType="num">
                                      <p:cBhvr additive="base">
                                        <p:cTn id="23" dur="500"/>
                                        <p:tgtEl>
                                          <p:spTgt spid="10"/>
                                        </p:tgtEl>
                                        <p:attrNameLst>
                                          <p:attrName>ppt_y</p:attrName>
                                        </p:attrNameLst>
                                      </p:cBhvr>
                                      <p:tavLst>
                                        <p:tav tm="0">
                                          <p:val>
                                            <p:strVal val="ppt_y"/>
                                          </p:val>
                                        </p:tav>
                                        <p:tav tm="100000">
                                          <p:val>
                                            <p:strVal val="ppt_y"/>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1+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1+#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2" fill="hold" nodeType="clickEffect">
                                  <p:stCondLst>
                                    <p:cond delay="0"/>
                                  </p:stCondLst>
                                  <p:childTnLst>
                                    <p:anim calcmode="lin" valueType="num">
                                      <p:cBhvr additive="base">
                                        <p:cTn id="47" dur="500"/>
                                        <p:tgtEl>
                                          <p:spTgt spid="16"/>
                                        </p:tgtEl>
                                        <p:attrNameLst>
                                          <p:attrName>ppt_x</p:attrName>
                                        </p:attrNameLst>
                                      </p:cBhvr>
                                      <p:tavLst>
                                        <p:tav tm="0">
                                          <p:val>
                                            <p:strVal val="ppt_x"/>
                                          </p:val>
                                        </p:tav>
                                        <p:tav tm="100000">
                                          <p:val>
                                            <p:strVal val="1+ppt_w/2"/>
                                          </p:val>
                                        </p:tav>
                                      </p:tavLst>
                                    </p:anim>
                                    <p:anim calcmode="lin" valueType="num">
                                      <p:cBhvr additive="base">
                                        <p:cTn id="48" dur="500"/>
                                        <p:tgtEl>
                                          <p:spTgt spid="16"/>
                                        </p:tgtEl>
                                        <p:attrNameLst>
                                          <p:attrName>ppt_y</p:attrName>
                                        </p:attrNameLst>
                                      </p:cBhvr>
                                      <p:tavLst>
                                        <p:tav tm="0">
                                          <p:val>
                                            <p:strVal val="ppt_y"/>
                                          </p:val>
                                        </p:tav>
                                        <p:tav tm="100000">
                                          <p:val>
                                            <p:strVal val="ppt_y"/>
                                          </p:val>
                                        </p:tav>
                                      </p:tavLst>
                                    </p:anim>
                                    <p:set>
                                      <p:cBhvr>
                                        <p:cTn id="49" dur="1" fill="hold">
                                          <p:stCondLst>
                                            <p:cond delay="499"/>
                                          </p:stCondLst>
                                        </p:cTn>
                                        <p:tgtEl>
                                          <p:spTgt spid="16"/>
                                        </p:tgtEl>
                                        <p:attrNameLst>
                                          <p:attrName>style.visibility</p:attrName>
                                        </p:attrNameLst>
                                      </p:cBhvr>
                                      <p:to>
                                        <p:strVal val="hidden"/>
                                      </p:to>
                                    </p:set>
                                  </p:childTnLst>
                                </p:cTn>
                              </p:par>
                              <p:par>
                                <p:cTn id="50" presetID="2" presetClass="exit" presetSubtype="2" fill="hold" nodeType="withEffect">
                                  <p:stCondLst>
                                    <p:cond delay="0"/>
                                  </p:stCondLst>
                                  <p:childTnLst>
                                    <p:anim calcmode="lin" valueType="num">
                                      <p:cBhvr additive="base">
                                        <p:cTn id="51" dur="500"/>
                                        <p:tgtEl>
                                          <p:spTgt spid="17"/>
                                        </p:tgtEl>
                                        <p:attrNameLst>
                                          <p:attrName>ppt_x</p:attrName>
                                        </p:attrNameLst>
                                      </p:cBhvr>
                                      <p:tavLst>
                                        <p:tav tm="0">
                                          <p:val>
                                            <p:strVal val="ppt_x"/>
                                          </p:val>
                                        </p:tav>
                                        <p:tav tm="100000">
                                          <p:val>
                                            <p:strVal val="1+ppt_w/2"/>
                                          </p:val>
                                        </p:tav>
                                      </p:tavLst>
                                    </p:anim>
                                    <p:anim calcmode="lin" valueType="num">
                                      <p:cBhvr additive="base">
                                        <p:cTn id="52" dur="500"/>
                                        <p:tgtEl>
                                          <p:spTgt spid="17"/>
                                        </p:tgtEl>
                                        <p:attrNameLst>
                                          <p:attrName>ppt_y</p:attrName>
                                        </p:attrNameLst>
                                      </p:cBhvr>
                                      <p:tavLst>
                                        <p:tav tm="0">
                                          <p:val>
                                            <p:strVal val="ppt_y"/>
                                          </p:val>
                                        </p:tav>
                                        <p:tav tm="100000">
                                          <p:val>
                                            <p:strVal val="ppt_y"/>
                                          </p:val>
                                        </p:tav>
                                      </p:tavLst>
                                    </p:anim>
                                    <p:set>
                                      <p:cBhvr>
                                        <p:cTn id="53" dur="1" fill="hold">
                                          <p:stCondLst>
                                            <p:cond delay="499"/>
                                          </p:stCondLst>
                                        </p:cTn>
                                        <p:tgtEl>
                                          <p:spTgt spid="17"/>
                                        </p:tgtEl>
                                        <p:attrNameLst>
                                          <p:attrName>style.visibility</p:attrName>
                                        </p:attrNameLst>
                                      </p:cBhvr>
                                      <p:to>
                                        <p:strVal val="hidden"/>
                                      </p:to>
                                    </p:set>
                                  </p:childTnLst>
                                </p:cTn>
                              </p:par>
                            </p:childTnLst>
                          </p:cTn>
                        </p:par>
                        <p:par>
                          <p:cTn id="54" fill="hold">
                            <p:stCondLst>
                              <p:cond delay="500"/>
                            </p:stCondLst>
                            <p:childTnLst>
                              <p:par>
                                <p:cTn id="55" presetID="21" presetClass="entr" presetSubtype="1"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heel(1)">
                                      <p:cBhvr>
                                        <p:cTn id="5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2438-C8F7-4BC0-8CB6-B7EFB7CC176E}"/>
              </a:ext>
            </a:extLst>
          </p:cNvPr>
          <p:cNvSpPr>
            <a:spLocks noGrp="1"/>
          </p:cNvSpPr>
          <p:nvPr>
            <p:ph type="title"/>
          </p:nvPr>
        </p:nvSpPr>
        <p:spPr/>
        <p:txBody>
          <a:bodyPr/>
          <a:lstStyle/>
          <a:p>
            <a:r>
              <a:rPr lang="en-US" dirty="0"/>
              <a:t>Updates to Marketing Committee web site</a:t>
            </a:r>
          </a:p>
        </p:txBody>
      </p:sp>
      <p:pic>
        <p:nvPicPr>
          <p:cNvPr id="4" name="Picture 3">
            <a:extLst>
              <a:ext uri="{FF2B5EF4-FFF2-40B4-BE49-F238E27FC236}">
                <a16:creationId xmlns:a16="http://schemas.microsoft.com/office/drawing/2014/main" id="{D8B6E34E-E6DC-4A0D-8CA1-7B150A14870F}"/>
              </a:ext>
            </a:extLst>
          </p:cNvPr>
          <p:cNvPicPr>
            <a:picLocks noChangeAspect="1"/>
          </p:cNvPicPr>
          <p:nvPr/>
        </p:nvPicPr>
        <p:blipFill>
          <a:blip r:embed="rId2"/>
          <a:stretch>
            <a:fillRect/>
          </a:stretch>
        </p:blipFill>
        <p:spPr>
          <a:xfrm>
            <a:off x="802672" y="1251041"/>
            <a:ext cx="7772400" cy="4531190"/>
          </a:xfrm>
          <a:prstGeom prst="rect">
            <a:avLst/>
          </a:prstGeom>
        </p:spPr>
      </p:pic>
    </p:spTree>
    <p:extLst>
      <p:ext uri="{BB962C8B-B14F-4D97-AF65-F5344CB8AC3E}">
        <p14:creationId xmlns:p14="http://schemas.microsoft.com/office/powerpoint/2010/main" val="3490055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84AD-E9F2-4C5B-99A0-E43F76E5CEEE}"/>
              </a:ext>
            </a:extLst>
          </p:cNvPr>
          <p:cNvSpPr>
            <a:spLocks noGrp="1"/>
          </p:cNvSpPr>
          <p:nvPr>
            <p:ph type="title"/>
          </p:nvPr>
        </p:nvSpPr>
        <p:spPr/>
        <p:txBody>
          <a:bodyPr/>
          <a:lstStyle/>
          <a:p>
            <a:r>
              <a:rPr lang="en-US" dirty="0"/>
              <a:t>Left navigation</a:t>
            </a:r>
          </a:p>
        </p:txBody>
      </p:sp>
      <p:pic>
        <p:nvPicPr>
          <p:cNvPr id="9" name="Content Placeholder 8">
            <a:extLst>
              <a:ext uri="{FF2B5EF4-FFF2-40B4-BE49-F238E27FC236}">
                <a16:creationId xmlns:a16="http://schemas.microsoft.com/office/drawing/2014/main" id="{C8F4BB27-E36A-4AB9-9861-86DAB9E05C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033540"/>
            <a:ext cx="7772400" cy="3346544"/>
          </a:xfrm>
        </p:spPr>
      </p:pic>
    </p:spTree>
    <p:extLst>
      <p:ext uri="{BB962C8B-B14F-4D97-AF65-F5344CB8AC3E}">
        <p14:creationId xmlns:p14="http://schemas.microsoft.com/office/powerpoint/2010/main" val="1728135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2815E6-4DB2-47E3-9A6A-BBD1512B6526}"/>
              </a:ext>
            </a:extLst>
          </p:cNvPr>
          <p:cNvPicPr>
            <a:picLocks noGrp="1" noChangeAspect="1"/>
          </p:cNvPicPr>
          <p:nvPr>
            <p:ph idx="1"/>
          </p:nvPr>
        </p:nvPicPr>
        <p:blipFill rotWithShape="1">
          <a:blip r:embed="rId2"/>
          <a:srcRect l="-11715" r="1"/>
          <a:stretch/>
        </p:blipFill>
        <p:spPr>
          <a:xfrm>
            <a:off x="70338" y="1028270"/>
            <a:ext cx="8132703" cy="4981520"/>
          </a:xfrm>
          <a:prstGeom prst="rect">
            <a:avLst/>
          </a:prstGeom>
        </p:spPr>
      </p:pic>
      <p:pic>
        <p:nvPicPr>
          <p:cNvPr id="5" name="Content Placeholder 3">
            <a:extLst>
              <a:ext uri="{FF2B5EF4-FFF2-40B4-BE49-F238E27FC236}">
                <a16:creationId xmlns:a16="http://schemas.microsoft.com/office/drawing/2014/main" id="{85F01C15-6A15-486E-88FB-526E40BC371E}"/>
              </a:ext>
            </a:extLst>
          </p:cNvPr>
          <p:cNvPicPr>
            <a:picLocks noChangeAspect="1"/>
          </p:cNvPicPr>
          <p:nvPr/>
        </p:nvPicPr>
        <p:blipFill rotWithShape="1">
          <a:blip r:embed="rId3"/>
          <a:srcRect l="-5122"/>
          <a:stretch/>
        </p:blipFill>
        <p:spPr bwMode="auto">
          <a:xfrm>
            <a:off x="659424" y="1017395"/>
            <a:ext cx="7536502" cy="4983600"/>
          </a:xfrm>
          <a:prstGeom prst="rect">
            <a:avLst/>
          </a:prstGeom>
          <a:noFill/>
          <a:ln w="9525">
            <a:noFill/>
            <a:miter lim="800000"/>
            <a:headEnd/>
            <a:tailEnd/>
          </a:ln>
          <a:effectLst/>
        </p:spPr>
      </p:pic>
      <p:pic>
        <p:nvPicPr>
          <p:cNvPr id="6" name="Content Placeholder 3">
            <a:extLst>
              <a:ext uri="{FF2B5EF4-FFF2-40B4-BE49-F238E27FC236}">
                <a16:creationId xmlns:a16="http://schemas.microsoft.com/office/drawing/2014/main" id="{F8E7863D-D6DE-4D46-8D11-B6C4E756923B}"/>
              </a:ext>
            </a:extLst>
          </p:cNvPr>
          <p:cNvPicPr>
            <a:picLocks noChangeAspect="1"/>
          </p:cNvPicPr>
          <p:nvPr/>
        </p:nvPicPr>
        <p:blipFill rotWithShape="1">
          <a:blip r:embed="rId4"/>
          <a:srcRect r="-11282"/>
          <a:stretch/>
        </p:blipFill>
        <p:spPr bwMode="auto">
          <a:xfrm>
            <a:off x="1066698" y="1518557"/>
            <a:ext cx="7954210" cy="4161274"/>
          </a:xfrm>
          <a:prstGeom prst="rect">
            <a:avLst/>
          </a:prstGeom>
          <a:noFill/>
          <a:ln w="9525">
            <a:noFill/>
            <a:miter lim="800000"/>
            <a:headEnd/>
            <a:tailEnd/>
          </a:ln>
          <a:effectLst/>
        </p:spPr>
      </p:pic>
      <p:pic>
        <p:nvPicPr>
          <p:cNvPr id="7" name="Content Placeholder 3">
            <a:extLst>
              <a:ext uri="{FF2B5EF4-FFF2-40B4-BE49-F238E27FC236}">
                <a16:creationId xmlns:a16="http://schemas.microsoft.com/office/drawing/2014/main" id="{C0E71161-F673-4B93-972B-F6E2DD38EE26}"/>
              </a:ext>
            </a:extLst>
          </p:cNvPr>
          <p:cNvPicPr>
            <a:picLocks noChangeAspect="1"/>
          </p:cNvPicPr>
          <p:nvPr/>
        </p:nvPicPr>
        <p:blipFill rotWithShape="1">
          <a:blip r:embed="rId5"/>
          <a:srcRect l="-1" r="-4807"/>
          <a:stretch/>
        </p:blipFill>
        <p:spPr bwMode="auto">
          <a:xfrm>
            <a:off x="1066697" y="1078939"/>
            <a:ext cx="7479426" cy="4893003"/>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30859CDF-B89F-4C15-A64B-48C9F9FC5408}"/>
              </a:ext>
            </a:extLst>
          </p:cNvPr>
          <p:cNvSpPr>
            <a:spLocks noGrp="1"/>
          </p:cNvSpPr>
          <p:nvPr>
            <p:ph type="title"/>
          </p:nvPr>
        </p:nvSpPr>
        <p:spPr>
          <a:xfrm>
            <a:off x="685800" y="0"/>
            <a:ext cx="7772400" cy="1143000"/>
          </a:xfrm>
          <a:solidFill>
            <a:schemeClr val="bg1"/>
          </a:solidFill>
        </p:spPr>
        <p:txBody>
          <a:bodyPr/>
          <a:lstStyle/>
          <a:p>
            <a:r>
              <a:rPr lang="en-US" dirty="0"/>
              <a:t>Social Toaster</a:t>
            </a:r>
          </a:p>
        </p:txBody>
      </p:sp>
    </p:spTree>
    <p:extLst>
      <p:ext uri="{BB962C8B-B14F-4D97-AF65-F5344CB8AC3E}">
        <p14:creationId xmlns:p14="http://schemas.microsoft.com/office/powerpoint/2010/main" val="3020584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ppt_x"/>
                                          </p:val>
                                        </p:tav>
                                      </p:tavLst>
                                    </p:anim>
                                    <p:anim calcmode="lin" valueType="num">
                                      <p:cBhvr additive="base">
                                        <p:cTn id="7" dur="1000"/>
                                        <p:tgtEl>
                                          <p:spTgt spid="4"/>
                                        </p:tgtEl>
                                        <p:attrNameLst>
                                          <p:attrName>ppt_y</p:attrName>
                                        </p:attrNameLst>
                                      </p:cBhvr>
                                      <p:tavLst>
                                        <p:tav tm="0">
                                          <p:val>
                                            <p:strVal val="ppt_y"/>
                                          </p:val>
                                        </p:tav>
                                        <p:tav tm="100000">
                                          <p:val>
                                            <p:strVal val="0-ppt_h/2"/>
                                          </p:val>
                                        </p:tav>
                                      </p:tavLst>
                                    </p:anim>
                                    <p:set>
                                      <p:cBhvr>
                                        <p:cTn id="8" dur="1" fill="hold">
                                          <p:stCondLst>
                                            <p:cond delay="999"/>
                                          </p:stCondLst>
                                        </p:cTn>
                                        <p:tgtEl>
                                          <p:spTgt spid="4"/>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1" fill="hold" nodeType="clickEffect">
                                  <p:stCondLst>
                                    <p:cond delay="0"/>
                                  </p:stCondLst>
                                  <p:childTnLst>
                                    <p:anim calcmode="lin" valueType="num">
                                      <p:cBhvr additive="base">
                                        <p:cTn id="16" dur="1000"/>
                                        <p:tgtEl>
                                          <p:spTgt spid="5"/>
                                        </p:tgtEl>
                                        <p:attrNameLst>
                                          <p:attrName>ppt_x</p:attrName>
                                        </p:attrNameLst>
                                      </p:cBhvr>
                                      <p:tavLst>
                                        <p:tav tm="0">
                                          <p:val>
                                            <p:strVal val="ppt_x"/>
                                          </p:val>
                                        </p:tav>
                                        <p:tav tm="100000">
                                          <p:val>
                                            <p:strVal val="ppt_x"/>
                                          </p:val>
                                        </p:tav>
                                      </p:tavLst>
                                    </p:anim>
                                    <p:anim calcmode="lin" valueType="num">
                                      <p:cBhvr additive="base">
                                        <p:cTn id="17" dur="1000"/>
                                        <p:tgtEl>
                                          <p:spTgt spid="5"/>
                                        </p:tgtEl>
                                        <p:attrNameLst>
                                          <p:attrName>ppt_y</p:attrName>
                                        </p:attrNameLst>
                                      </p:cBhvr>
                                      <p:tavLst>
                                        <p:tav tm="0">
                                          <p:val>
                                            <p:strVal val="ppt_y"/>
                                          </p:val>
                                        </p:tav>
                                        <p:tav tm="100000">
                                          <p:val>
                                            <p:strVal val="0-ppt_h/2"/>
                                          </p:val>
                                        </p:tav>
                                      </p:tavLst>
                                    </p:anim>
                                    <p:set>
                                      <p:cBhvr>
                                        <p:cTn id="18" dur="1" fill="hold">
                                          <p:stCondLst>
                                            <p:cond delay="999"/>
                                          </p:stCondLst>
                                        </p:cTn>
                                        <p:tgtEl>
                                          <p:spTgt spid="5"/>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1" fill="hold" nodeType="clickEffect">
                                  <p:stCondLst>
                                    <p:cond delay="0"/>
                                  </p:stCondLst>
                                  <p:childTnLst>
                                    <p:anim calcmode="lin" valueType="num">
                                      <p:cBhvr additive="base">
                                        <p:cTn id="26" dur="1000"/>
                                        <p:tgtEl>
                                          <p:spTgt spid="6"/>
                                        </p:tgtEl>
                                        <p:attrNameLst>
                                          <p:attrName>ppt_x</p:attrName>
                                        </p:attrNameLst>
                                      </p:cBhvr>
                                      <p:tavLst>
                                        <p:tav tm="0">
                                          <p:val>
                                            <p:strVal val="ppt_x"/>
                                          </p:val>
                                        </p:tav>
                                        <p:tav tm="100000">
                                          <p:val>
                                            <p:strVal val="ppt_x"/>
                                          </p:val>
                                        </p:tav>
                                      </p:tavLst>
                                    </p:anim>
                                    <p:anim calcmode="lin" valueType="num">
                                      <p:cBhvr additive="base">
                                        <p:cTn id="27" dur="1000"/>
                                        <p:tgtEl>
                                          <p:spTgt spid="6"/>
                                        </p:tgtEl>
                                        <p:attrNameLst>
                                          <p:attrName>ppt_y</p:attrName>
                                        </p:attrNameLst>
                                      </p:cBhvr>
                                      <p:tavLst>
                                        <p:tav tm="0">
                                          <p:val>
                                            <p:strVal val="ppt_y"/>
                                          </p:val>
                                        </p:tav>
                                        <p:tav tm="100000">
                                          <p:val>
                                            <p:strVal val="0-ppt_h/2"/>
                                          </p:val>
                                        </p:tav>
                                      </p:tavLst>
                                    </p:anim>
                                    <p:set>
                                      <p:cBhvr>
                                        <p:cTn id="28" dur="1" fill="hold">
                                          <p:stCondLst>
                                            <p:cond delay="999"/>
                                          </p:stCondLst>
                                        </p:cTn>
                                        <p:tgtEl>
                                          <p:spTgt spid="6"/>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671513" y="1585912"/>
            <a:ext cx="7772400" cy="3429001"/>
          </a:xfrm>
        </p:spPr>
        <p:txBody>
          <a:bodyPr/>
          <a:lstStyle/>
          <a:p>
            <a:r>
              <a:rPr lang="en-US" altLang="en-US" b="1" dirty="0"/>
              <a:t>New Educational Products</a:t>
            </a:r>
            <a:br>
              <a:rPr lang="en-US" altLang="en-US" dirty="0"/>
            </a:br>
            <a:r>
              <a:rPr lang="en-US" altLang="en-US" sz="3200" b="1" dirty="0"/>
              <a:t>Reflecting Our Brand, </a:t>
            </a:r>
            <a:br>
              <a:rPr lang="en-US" altLang="en-US" sz="3200" b="1" dirty="0"/>
            </a:br>
            <a:r>
              <a:rPr lang="en-US" altLang="en-US" sz="3200" b="1" dirty="0"/>
              <a:t>Appealing to Our Target Market</a:t>
            </a:r>
            <a:br>
              <a:rPr lang="en-US" altLang="en-US" sz="3200" b="1" dirty="0"/>
            </a:br>
            <a:br>
              <a:rPr lang="en-US" altLang="en-US" sz="3200" b="1" dirty="0"/>
            </a:br>
            <a:r>
              <a:rPr lang="en-US" altLang="en-US" sz="2400" dirty="0"/>
              <a:t>R/C Jan Wright, SN-IN</a:t>
            </a:r>
            <a:br>
              <a:rPr lang="en-US" altLang="en-US" sz="2400" dirty="0"/>
            </a:br>
            <a:r>
              <a:rPr lang="en-US" altLang="en-US" sz="2400" dirty="0"/>
              <a:t>Chair, Publishing Committee</a:t>
            </a:r>
            <a:endParaRPr lang="en-US" altLang="en-US" dirty="0"/>
          </a:p>
        </p:txBody>
      </p:sp>
    </p:spTree>
    <p:custDataLst>
      <p:tags r:id="rId1"/>
    </p:custDataLst>
    <p:extLst>
      <p:ext uri="{BB962C8B-B14F-4D97-AF65-F5344CB8AC3E}">
        <p14:creationId xmlns:p14="http://schemas.microsoft.com/office/powerpoint/2010/main" val="1775803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D6F0-7C8C-0344-A54C-3719011A245B}"/>
              </a:ext>
            </a:extLst>
          </p:cNvPr>
          <p:cNvSpPr>
            <a:spLocks noGrp="1"/>
          </p:cNvSpPr>
          <p:nvPr>
            <p:ph type="title"/>
          </p:nvPr>
        </p:nvSpPr>
        <p:spPr/>
        <p:txBody>
          <a:bodyPr/>
          <a:lstStyle/>
          <a:p>
            <a:r>
              <a:rPr lang="en-US" b="1" dirty="0"/>
              <a:t>Our New Book Covers</a:t>
            </a:r>
          </a:p>
        </p:txBody>
      </p:sp>
      <p:sp>
        <p:nvSpPr>
          <p:cNvPr id="3" name="Content Placeholder 2">
            <a:extLst>
              <a:ext uri="{FF2B5EF4-FFF2-40B4-BE49-F238E27FC236}">
                <a16:creationId xmlns:a16="http://schemas.microsoft.com/office/drawing/2014/main" id="{3892FE1C-40EF-4B4D-8BF1-0A3957F61CFF}"/>
              </a:ext>
            </a:extLst>
          </p:cNvPr>
          <p:cNvSpPr>
            <a:spLocks noGrp="1"/>
          </p:cNvSpPr>
          <p:nvPr>
            <p:ph idx="1"/>
          </p:nvPr>
        </p:nvSpPr>
        <p:spPr>
          <a:xfrm>
            <a:off x="685800" y="1362074"/>
            <a:ext cx="7772400" cy="4518356"/>
          </a:xfrm>
        </p:spPr>
        <p:txBody>
          <a:bodyPr/>
          <a:lstStyle/>
          <a:p>
            <a:r>
              <a:rPr lang="en-US" sz="2800" b="1" dirty="0"/>
              <a:t>Brand</a:t>
            </a:r>
            <a:r>
              <a:rPr lang="en-US" sz="2800" dirty="0"/>
              <a:t> recognition is exactly what it sounds like: the ability of a consumer to </a:t>
            </a:r>
            <a:r>
              <a:rPr lang="en-US" sz="2800" b="1" dirty="0"/>
              <a:t>recognize</a:t>
            </a:r>
            <a:r>
              <a:rPr lang="en-US" sz="2800" dirty="0"/>
              <a:t> one </a:t>
            </a:r>
            <a:r>
              <a:rPr lang="en-US" sz="2800" b="1" dirty="0"/>
              <a:t>brand</a:t>
            </a:r>
            <a:r>
              <a:rPr lang="en-US" sz="2800" dirty="0"/>
              <a:t> over other </a:t>
            </a:r>
            <a:r>
              <a:rPr lang="en-US" sz="2800" b="1" dirty="0"/>
              <a:t>brands</a:t>
            </a:r>
            <a:r>
              <a:rPr lang="en-US" sz="2800" dirty="0"/>
              <a:t>. </a:t>
            </a:r>
          </a:p>
          <a:p>
            <a:r>
              <a:rPr lang="en-US" sz="2800" dirty="0"/>
              <a:t>In other words, it's the ability of consumers to identify your product by its attributes and design elements. </a:t>
            </a:r>
          </a:p>
          <a:p>
            <a:pPr lvl="1"/>
            <a:r>
              <a:rPr lang="en-US" dirty="0"/>
              <a:t>Design elements include such things as:</a:t>
            </a:r>
            <a:br>
              <a:rPr lang="en-US" dirty="0"/>
            </a:br>
            <a:r>
              <a:rPr lang="en-US" dirty="0"/>
              <a:t>shape, color, illustrations, and graphics.</a:t>
            </a:r>
          </a:p>
        </p:txBody>
      </p:sp>
    </p:spTree>
    <p:extLst>
      <p:ext uri="{BB962C8B-B14F-4D97-AF65-F5344CB8AC3E}">
        <p14:creationId xmlns:p14="http://schemas.microsoft.com/office/powerpoint/2010/main" val="3991935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A210-ADBD-2040-836B-86E181B01DD8}"/>
              </a:ext>
            </a:extLst>
          </p:cNvPr>
          <p:cNvSpPr>
            <a:spLocks noGrp="1"/>
          </p:cNvSpPr>
          <p:nvPr>
            <p:ph type="title"/>
          </p:nvPr>
        </p:nvSpPr>
        <p:spPr/>
        <p:txBody>
          <a:bodyPr/>
          <a:lstStyle/>
          <a:p>
            <a:r>
              <a:rPr lang="en-US" b="1" dirty="0"/>
              <a:t>New Boat Handling Curriculum</a:t>
            </a:r>
          </a:p>
        </p:txBody>
      </p:sp>
      <p:sp>
        <p:nvSpPr>
          <p:cNvPr id="3" name="Content Placeholder 2">
            <a:extLst>
              <a:ext uri="{FF2B5EF4-FFF2-40B4-BE49-F238E27FC236}">
                <a16:creationId xmlns:a16="http://schemas.microsoft.com/office/drawing/2014/main" id="{FEB68E2C-5A86-784B-9CD1-0295E8C27D36}"/>
              </a:ext>
            </a:extLst>
          </p:cNvPr>
          <p:cNvSpPr>
            <a:spLocks noGrp="1"/>
          </p:cNvSpPr>
          <p:nvPr>
            <p:ph sz="quarter" idx="10"/>
          </p:nvPr>
        </p:nvSpPr>
        <p:spPr>
          <a:xfrm>
            <a:off x="746125" y="1338263"/>
            <a:ext cx="3781983" cy="4579937"/>
          </a:xfrm>
        </p:spPr>
        <p:txBody>
          <a:bodyPr/>
          <a:lstStyle/>
          <a:p>
            <a:r>
              <a:rPr lang="en-US" sz="2800" b="1" dirty="0"/>
              <a:t>Branding Elements</a:t>
            </a:r>
          </a:p>
          <a:p>
            <a:pPr lvl="1"/>
            <a:r>
              <a:rPr lang="en-US" sz="2400" dirty="0"/>
              <a:t>Teal stripe</a:t>
            </a:r>
          </a:p>
          <a:p>
            <a:pPr lvl="1"/>
            <a:r>
              <a:rPr lang="en-US" sz="2400" dirty="0"/>
              <a:t>Prominent ABClub logo</a:t>
            </a:r>
          </a:p>
          <a:p>
            <a:pPr lvl="1"/>
            <a:r>
              <a:rPr lang="en-US" sz="2400" dirty="0"/>
              <a:t>USPS affiliation</a:t>
            </a:r>
          </a:p>
          <a:p>
            <a:r>
              <a:rPr lang="en-US" sz="2800" b="1" dirty="0"/>
              <a:t>Market Appeal</a:t>
            </a:r>
          </a:p>
          <a:p>
            <a:pPr lvl="1"/>
            <a:r>
              <a:rPr lang="en-US" sz="2400" dirty="0"/>
              <a:t>Focus on skill competence</a:t>
            </a:r>
          </a:p>
          <a:p>
            <a:pPr lvl="1"/>
            <a:r>
              <a:rPr lang="en-US" sz="2400" dirty="0"/>
              <a:t>Inclusive representation</a:t>
            </a:r>
          </a:p>
        </p:txBody>
      </p:sp>
      <p:pic>
        <p:nvPicPr>
          <p:cNvPr id="10" name="Content Placeholder 9">
            <a:extLst>
              <a:ext uri="{FF2B5EF4-FFF2-40B4-BE49-F238E27FC236}">
                <a16:creationId xmlns:a16="http://schemas.microsoft.com/office/drawing/2014/main" id="{63E8FE21-9A14-3A4A-85DA-BAD7E7FDADFD}"/>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tretch>
            <a:fillRect/>
          </a:stretch>
        </p:blipFill>
        <p:spPr>
          <a:xfrm>
            <a:off x="4797173" y="1338263"/>
            <a:ext cx="3539042" cy="4579937"/>
          </a:xfrm>
          <a:ln w="3175">
            <a:solidFill>
              <a:schemeClr val="tx1"/>
            </a:solidFill>
          </a:ln>
        </p:spPr>
      </p:pic>
    </p:spTree>
    <p:extLst>
      <p:ext uri="{BB962C8B-B14F-4D97-AF65-F5344CB8AC3E}">
        <p14:creationId xmlns:p14="http://schemas.microsoft.com/office/powerpoint/2010/main" val="1763766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78AF-B978-7447-8296-18304BBBA41B}"/>
              </a:ext>
            </a:extLst>
          </p:cNvPr>
          <p:cNvSpPr>
            <a:spLocks noGrp="1"/>
          </p:cNvSpPr>
          <p:nvPr>
            <p:ph type="title"/>
          </p:nvPr>
        </p:nvSpPr>
        <p:spPr/>
        <p:txBody>
          <a:bodyPr/>
          <a:lstStyle/>
          <a:p>
            <a:r>
              <a:rPr lang="en-US" b="1" dirty="0"/>
              <a:t>Docking, Boating</a:t>
            </a:r>
          </a:p>
        </p:txBody>
      </p:sp>
      <p:pic>
        <p:nvPicPr>
          <p:cNvPr id="6" name="Content Placeholder 5">
            <a:extLst>
              <a:ext uri="{FF2B5EF4-FFF2-40B4-BE49-F238E27FC236}">
                <a16:creationId xmlns:a16="http://schemas.microsoft.com/office/drawing/2014/main" id="{8EB1294D-5697-2E44-A4CF-C36CF5CD699F}"/>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867316" y="1338263"/>
            <a:ext cx="3539042" cy="4579937"/>
          </a:xfrm>
          <a:ln w="3175">
            <a:solidFill>
              <a:schemeClr val="tx1"/>
            </a:solidFill>
          </a:ln>
        </p:spPr>
      </p:pic>
      <p:pic>
        <p:nvPicPr>
          <p:cNvPr id="8" name="Content Placeholder 7">
            <a:extLst>
              <a:ext uri="{FF2B5EF4-FFF2-40B4-BE49-F238E27FC236}">
                <a16:creationId xmlns:a16="http://schemas.microsoft.com/office/drawing/2014/main" id="{4D87EE72-B639-5841-8DAA-6FEA3A30B0B1}"/>
              </a:ext>
            </a:extLst>
          </p:cNvPr>
          <p:cNvPicPr>
            <a:picLocks noGrp="1" noChangeAspect="1"/>
          </p:cNvPicPr>
          <p:nvPr>
            <p:ph sz="quarter" idx="11"/>
          </p:nvPr>
        </p:nvPicPr>
        <p:blipFill>
          <a:blip r:embed="rId4" cstate="screen">
            <a:extLst>
              <a:ext uri="{28A0092B-C50C-407E-A947-70E740481C1C}">
                <a14:useLocalDpi xmlns:a14="http://schemas.microsoft.com/office/drawing/2010/main"/>
              </a:ext>
            </a:extLst>
          </a:blip>
          <a:stretch>
            <a:fillRect/>
          </a:stretch>
        </p:blipFill>
        <p:spPr>
          <a:xfrm>
            <a:off x="4797173" y="1338263"/>
            <a:ext cx="3539042" cy="4579937"/>
          </a:xfrm>
          <a:ln w="3175">
            <a:solidFill>
              <a:schemeClr val="tx1"/>
            </a:solidFill>
          </a:ln>
        </p:spPr>
      </p:pic>
    </p:spTree>
    <p:extLst>
      <p:ext uri="{BB962C8B-B14F-4D97-AF65-F5344CB8AC3E}">
        <p14:creationId xmlns:p14="http://schemas.microsoft.com/office/powerpoint/2010/main" val="1219009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0DA4-5B79-6F48-B4C1-099B387AF0F4}"/>
              </a:ext>
            </a:extLst>
          </p:cNvPr>
          <p:cNvSpPr>
            <a:spLocks noGrp="1"/>
          </p:cNvSpPr>
          <p:nvPr>
            <p:ph type="title"/>
          </p:nvPr>
        </p:nvSpPr>
        <p:spPr/>
        <p:txBody>
          <a:bodyPr/>
          <a:lstStyle/>
          <a:p>
            <a:r>
              <a:rPr lang="en-US" b="1" dirty="0"/>
              <a:t>Anchoring, Emergencies</a:t>
            </a:r>
          </a:p>
        </p:txBody>
      </p:sp>
      <p:pic>
        <p:nvPicPr>
          <p:cNvPr id="6" name="Content Placeholder 5">
            <a:extLst>
              <a:ext uri="{FF2B5EF4-FFF2-40B4-BE49-F238E27FC236}">
                <a16:creationId xmlns:a16="http://schemas.microsoft.com/office/drawing/2014/main" id="{6C3940FA-BDDF-FF4A-88EF-DF56CC9044B6}"/>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867316" y="1338263"/>
            <a:ext cx="3539042" cy="4579937"/>
          </a:xfrm>
          <a:ln w="3175">
            <a:solidFill>
              <a:schemeClr val="tx1"/>
            </a:solidFill>
          </a:ln>
        </p:spPr>
      </p:pic>
      <p:pic>
        <p:nvPicPr>
          <p:cNvPr id="8" name="Content Placeholder 7">
            <a:extLst>
              <a:ext uri="{FF2B5EF4-FFF2-40B4-BE49-F238E27FC236}">
                <a16:creationId xmlns:a16="http://schemas.microsoft.com/office/drawing/2014/main" id="{E79E7F81-E444-CB45-A8CF-C7E29470522B}"/>
              </a:ext>
            </a:extLst>
          </p:cNvPr>
          <p:cNvPicPr>
            <a:picLocks noGrp="1" noChangeAspect="1"/>
          </p:cNvPicPr>
          <p:nvPr>
            <p:ph sz="quarter" idx="11"/>
          </p:nvPr>
        </p:nvPicPr>
        <p:blipFill>
          <a:blip r:embed="rId4" cstate="screen">
            <a:extLst>
              <a:ext uri="{28A0092B-C50C-407E-A947-70E740481C1C}">
                <a14:useLocalDpi xmlns:a14="http://schemas.microsoft.com/office/drawing/2010/main"/>
              </a:ext>
            </a:extLst>
          </a:blip>
          <a:stretch>
            <a:fillRect/>
          </a:stretch>
        </p:blipFill>
        <p:spPr>
          <a:xfrm>
            <a:off x="4797173" y="1338263"/>
            <a:ext cx="3539042" cy="4579937"/>
          </a:xfrm>
          <a:ln w="3175">
            <a:solidFill>
              <a:schemeClr val="tx1"/>
            </a:solidFill>
          </a:ln>
        </p:spPr>
      </p:pic>
    </p:spTree>
    <p:extLst>
      <p:ext uri="{BB962C8B-B14F-4D97-AF65-F5344CB8AC3E}">
        <p14:creationId xmlns:p14="http://schemas.microsoft.com/office/powerpoint/2010/main" val="52893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03A6-50E6-3146-8D85-90FCA362D66E}"/>
              </a:ext>
            </a:extLst>
          </p:cNvPr>
          <p:cNvSpPr>
            <a:spLocks noGrp="1"/>
          </p:cNvSpPr>
          <p:nvPr>
            <p:ph type="title"/>
          </p:nvPr>
        </p:nvSpPr>
        <p:spPr/>
        <p:txBody>
          <a:bodyPr/>
          <a:lstStyle/>
          <a:p>
            <a:r>
              <a:rPr lang="en-US" b="1" dirty="0"/>
              <a:t>Knots and Line Handling</a:t>
            </a:r>
          </a:p>
        </p:txBody>
      </p:sp>
      <p:pic>
        <p:nvPicPr>
          <p:cNvPr id="6" name="Content Placeholder 5">
            <a:extLst>
              <a:ext uri="{FF2B5EF4-FFF2-40B4-BE49-F238E27FC236}">
                <a16:creationId xmlns:a16="http://schemas.microsoft.com/office/drawing/2014/main" id="{DAE43B4C-F5AC-BE45-971E-6BD7945946DA}"/>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867316" y="1338263"/>
            <a:ext cx="3539042" cy="4579937"/>
          </a:xfrm>
          <a:ln w="3175">
            <a:solidFill>
              <a:schemeClr val="tx1"/>
            </a:solidFill>
          </a:ln>
        </p:spPr>
      </p:pic>
      <p:sp>
        <p:nvSpPr>
          <p:cNvPr id="13" name="Content Placeholder 12">
            <a:extLst>
              <a:ext uri="{FF2B5EF4-FFF2-40B4-BE49-F238E27FC236}">
                <a16:creationId xmlns:a16="http://schemas.microsoft.com/office/drawing/2014/main" id="{422B03A4-6AE0-D94B-A79A-C0BE44F77A14}"/>
              </a:ext>
            </a:extLst>
          </p:cNvPr>
          <p:cNvSpPr>
            <a:spLocks noGrp="1"/>
          </p:cNvSpPr>
          <p:nvPr>
            <p:ph sz="quarter" idx="11"/>
          </p:nvPr>
        </p:nvSpPr>
        <p:spPr/>
        <p:txBody>
          <a:bodyPr/>
          <a:lstStyle/>
          <a:p>
            <a:endParaRPr lang="en-US" dirty="0"/>
          </a:p>
        </p:txBody>
      </p:sp>
    </p:spTree>
    <p:extLst>
      <p:ext uri="{BB962C8B-B14F-4D97-AF65-F5344CB8AC3E}">
        <p14:creationId xmlns:p14="http://schemas.microsoft.com/office/powerpoint/2010/main" val="2843279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47625-8E83-EF4C-976E-9F7484955501}"/>
              </a:ext>
            </a:extLst>
          </p:cNvPr>
          <p:cNvSpPr>
            <a:spLocks noGrp="1"/>
          </p:cNvSpPr>
          <p:nvPr>
            <p:ph type="title"/>
          </p:nvPr>
        </p:nvSpPr>
        <p:spPr/>
        <p:txBody>
          <a:bodyPr/>
          <a:lstStyle/>
          <a:p>
            <a:r>
              <a:rPr lang="en-US" b="1" dirty="0"/>
              <a:t>Seminar Back Covers</a:t>
            </a:r>
          </a:p>
        </p:txBody>
      </p:sp>
      <p:sp>
        <p:nvSpPr>
          <p:cNvPr id="3" name="Content Placeholder 2">
            <a:extLst>
              <a:ext uri="{FF2B5EF4-FFF2-40B4-BE49-F238E27FC236}">
                <a16:creationId xmlns:a16="http://schemas.microsoft.com/office/drawing/2014/main" id="{8EC7FADC-54CF-0646-8C00-C1A4B162A5E9}"/>
              </a:ext>
            </a:extLst>
          </p:cNvPr>
          <p:cNvSpPr>
            <a:spLocks noGrp="1"/>
          </p:cNvSpPr>
          <p:nvPr>
            <p:ph sz="quarter" idx="10"/>
          </p:nvPr>
        </p:nvSpPr>
        <p:spPr>
          <a:xfrm>
            <a:off x="800100" y="1338263"/>
            <a:ext cx="3728008" cy="4579937"/>
          </a:xfrm>
        </p:spPr>
        <p:txBody>
          <a:bodyPr/>
          <a:lstStyle/>
          <a:p>
            <a:r>
              <a:rPr lang="en-US" sz="3200" b="1" dirty="0"/>
              <a:t>Branding Elements</a:t>
            </a:r>
          </a:p>
          <a:p>
            <a:pPr lvl="1"/>
            <a:r>
              <a:rPr lang="en-US" sz="2800" dirty="0"/>
              <a:t>Our logo</a:t>
            </a:r>
          </a:p>
          <a:p>
            <a:r>
              <a:rPr lang="en-US" sz="3200" b="1" dirty="0"/>
              <a:t>Market Appeal</a:t>
            </a:r>
          </a:p>
          <a:p>
            <a:pPr lvl="1"/>
            <a:r>
              <a:rPr lang="en-US" sz="2800" dirty="0"/>
              <a:t>“You may also be interested in”</a:t>
            </a:r>
          </a:p>
          <a:p>
            <a:pPr lvl="1"/>
            <a:r>
              <a:rPr lang="en-US" sz="2800" dirty="0"/>
              <a:t>Contact info focuses on Membership and Boater Education</a:t>
            </a:r>
          </a:p>
        </p:txBody>
      </p:sp>
      <p:pic>
        <p:nvPicPr>
          <p:cNvPr id="6" name="Content Placeholder 5">
            <a:extLst>
              <a:ext uri="{FF2B5EF4-FFF2-40B4-BE49-F238E27FC236}">
                <a16:creationId xmlns:a16="http://schemas.microsoft.com/office/drawing/2014/main" id="{F0031E25-1FE7-6F4F-9461-3865C25945B3}"/>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tretch>
            <a:fillRect/>
          </a:stretch>
        </p:blipFill>
        <p:spPr>
          <a:xfrm>
            <a:off x="4797175" y="1362131"/>
            <a:ext cx="3518150" cy="4552900"/>
          </a:xfrm>
          <a:ln w="3175">
            <a:solidFill>
              <a:schemeClr val="tx1"/>
            </a:solidFill>
          </a:ln>
        </p:spPr>
      </p:pic>
    </p:spTree>
    <p:extLst>
      <p:ext uri="{BB962C8B-B14F-4D97-AF65-F5344CB8AC3E}">
        <p14:creationId xmlns:p14="http://schemas.microsoft.com/office/powerpoint/2010/main" val="3162353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Use the newest  versions off all logos.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393" y="3945498"/>
            <a:ext cx="2969306" cy="19088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2039150"/>
            <a:ext cx="2831124" cy="182000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1350" y="3041469"/>
            <a:ext cx="2831123" cy="1820008"/>
          </a:xfrm>
          <a:prstGeom prst="rect">
            <a:avLst/>
          </a:prstGeom>
        </p:spPr>
      </p:pic>
      <p:cxnSp>
        <p:nvCxnSpPr>
          <p:cNvPr id="16" name="Straight Arrow Connector 15"/>
          <p:cNvCxnSpPr/>
          <p:nvPr/>
        </p:nvCxnSpPr>
        <p:spPr bwMode="auto">
          <a:xfrm flipH="1">
            <a:off x="2672399" y="2811290"/>
            <a:ext cx="721435" cy="40083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8" name="Straight Arrow Connector 17"/>
          <p:cNvCxnSpPr/>
          <p:nvPr/>
        </p:nvCxnSpPr>
        <p:spPr bwMode="auto">
          <a:xfrm flipH="1">
            <a:off x="5682298" y="3834123"/>
            <a:ext cx="721435" cy="40083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9" name="Straight Arrow Connector 18"/>
          <p:cNvCxnSpPr/>
          <p:nvPr/>
        </p:nvCxnSpPr>
        <p:spPr bwMode="auto">
          <a:xfrm flipV="1">
            <a:off x="5125918" y="4660832"/>
            <a:ext cx="430823" cy="48266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21" name="Straight Arrow Connector 20"/>
          <p:cNvCxnSpPr/>
          <p:nvPr/>
        </p:nvCxnSpPr>
        <p:spPr bwMode="auto">
          <a:xfrm flipV="1">
            <a:off x="8170979" y="5630914"/>
            <a:ext cx="430823" cy="48266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
        <p:nvSpPr>
          <p:cNvPr id="4" name="Oval 3"/>
          <p:cNvSpPr/>
          <p:nvPr/>
        </p:nvSpPr>
        <p:spPr bwMode="auto">
          <a:xfrm>
            <a:off x="5682298" y="3834123"/>
            <a:ext cx="3461702" cy="2127062"/>
          </a:xfrm>
          <a:prstGeom prst="ellipse">
            <a:avLst/>
          </a:prstGeom>
          <a:noFill/>
          <a:ln w="635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0554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500"/>
                                        <p:tgtEl>
                                          <p:spTgt spid="16"/>
                                        </p:tgtEl>
                                        <p:attrNameLst>
                                          <p:attrName>ppt_x</p:attrName>
                                        </p:attrNameLst>
                                      </p:cBhvr>
                                      <p:tavLst>
                                        <p:tav tm="0">
                                          <p:val>
                                            <p:strVal val="ppt_x"/>
                                          </p:val>
                                        </p:tav>
                                        <p:tav tm="100000">
                                          <p:val>
                                            <p:strVal val="1+ppt_w/2"/>
                                          </p:val>
                                        </p:tav>
                                      </p:tavLst>
                                    </p:anim>
                                    <p:anim calcmode="lin" valueType="num">
                                      <p:cBhvr additive="base">
                                        <p:cTn id="23" dur="500"/>
                                        <p:tgtEl>
                                          <p:spTgt spid="16"/>
                                        </p:tgtEl>
                                        <p:attrNameLst>
                                          <p:attrName>ppt_y</p:attrName>
                                        </p:attrNameLst>
                                      </p:cBhvr>
                                      <p:tavLst>
                                        <p:tav tm="0">
                                          <p:val>
                                            <p:strVal val="ppt_y"/>
                                          </p:val>
                                        </p:tav>
                                        <p:tav tm="100000">
                                          <p:val>
                                            <p:strVal val="ppt_y"/>
                                          </p:val>
                                        </p:tav>
                                      </p:tavLst>
                                    </p:anim>
                                    <p:set>
                                      <p:cBhvr>
                                        <p:cTn id="24" dur="1" fill="hold">
                                          <p:stCondLst>
                                            <p:cond delay="499"/>
                                          </p:stCondLst>
                                        </p:cTn>
                                        <p:tgtEl>
                                          <p:spTgt spid="16"/>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500"/>
                                        <p:tgtEl>
                                          <p:spTgt spid="18"/>
                                        </p:tgtEl>
                                        <p:attrNameLst>
                                          <p:attrName>ppt_x</p:attrName>
                                        </p:attrNameLst>
                                      </p:cBhvr>
                                      <p:tavLst>
                                        <p:tav tm="0">
                                          <p:val>
                                            <p:strVal val="ppt_x"/>
                                          </p:val>
                                        </p:tav>
                                        <p:tav tm="100000">
                                          <p:val>
                                            <p:strVal val="1+ppt_w/2"/>
                                          </p:val>
                                        </p:tav>
                                      </p:tavLst>
                                    </p:anim>
                                    <p:anim calcmode="lin" valueType="num">
                                      <p:cBhvr additive="base">
                                        <p:cTn id="27" dur="500"/>
                                        <p:tgtEl>
                                          <p:spTgt spid="18"/>
                                        </p:tgtEl>
                                        <p:attrNameLst>
                                          <p:attrName>ppt_y</p:attrName>
                                        </p:attrNameLst>
                                      </p:cBhvr>
                                      <p:tavLst>
                                        <p:tav tm="0">
                                          <p:val>
                                            <p:strVal val="ppt_y"/>
                                          </p:val>
                                        </p:tav>
                                        <p:tav tm="100000">
                                          <p:val>
                                            <p:strVal val="ppt_y"/>
                                          </p:val>
                                        </p:tav>
                                      </p:tavLst>
                                    </p:anim>
                                    <p:set>
                                      <p:cBhvr>
                                        <p:cTn id="28" dur="1" fill="hold">
                                          <p:stCondLst>
                                            <p:cond delay="499"/>
                                          </p:stCondLst>
                                        </p:cTn>
                                        <p:tgtEl>
                                          <p:spTgt spid="18"/>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0-#ppt_w/2"/>
                                          </p:val>
                                        </p:tav>
                                        <p:tav tm="100000">
                                          <p:val>
                                            <p:strVal val="#ppt_x"/>
                                          </p:val>
                                        </p:tav>
                                      </p:tavLst>
                                    </p:anim>
                                    <p:anim calcmode="lin" valueType="num">
                                      <p:cBhvr additive="base">
                                        <p:cTn id="39" dur="500" fill="hold"/>
                                        <p:tgtEl>
                                          <p:spTgt spid="19"/>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0-#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8" fill="hold" nodeType="clickEffect">
                                  <p:stCondLst>
                                    <p:cond delay="0"/>
                                  </p:stCondLst>
                                  <p:childTnLst>
                                    <p:anim calcmode="lin" valueType="num">
                                      <p:cBhvr additive="base">
                                        <p:cTn id="47" dur="500"/>
                                        <p:tgtEl>
                                          <p:spTgt spid="19"/>
                                        </p:tgtEl>
                                        <p:attrNameLst>
                                          <p:attrName>ppt_x</p:attrName>
                                        </p:attrNameLst>
                                      </p:cBhvr>
                                      <p:tavLst>
                                        <p:tav tm="0">
                                          <p:val>
                                            <p:strVal val="ppt_x"/>
                                          </p:val>
                                        </p:tav>
                                        <p:tav tm="100000">
                                          <p:val>
                                            <p:strVal val="0-ppt_w/2"/>
                                          </p:val>
                                        </p:tav>
                                      </p:tavLst>
                                    </p:anim>
                                    <p:anim calcmode="lin" valueType="num">
                                      <p:cBhvr additive="base">
                                        <p:cTn id="48" dur="500"/>
                                        <p:tgtEl>
                                          <p:spTgt spid="19"/>
                                        </p:tgtEl>
                                        <p:attrNameLst>
                                          <p:attrName>ppt_y</p:attrName>
                                        </p:attrNameLst>
                                      </p:cBhvr>
                                      <p:tavLst>
                                        <p:tav tm="0">
                                          <p:val>
                                            <p:strVal val="ppt_y"/>
                                          </p:val>
                                        </p:tav>
                                        <p:tav tm="100000">
                                          <p:val>
                                            <p:strVal val="ppt_y"/>
                                          </p:val>
                                        </p:tav>
                                      </p:tavLst>
                                    </p:anim>
                                    <p:set>
                                      <p:cBhvr>
                                        <p:cTn id="49" dur="1" fill="hold">
                                          <p:stCondLst>
                                            <p:cond delay="499"/>
                                          </p:stCondLst>
                                        </p:cTn>
                                        <p:tgtEl>
                                          <p:spTgt spid="19"/>
                                        </p:tgtEl>
                                        <p:attrNameLst>
                                          <p:attrName>style.visibility</p:attrName>
                                        </p:attrNameLst>
                                      </p:cBhvr>
                                      <p:to>
                                        <p:strVal val="hidden"/>
                                      </p:to>
                                    </p:set>
                                  </p:childTnLst>
                                </p:cTn>
                              </p:par>
                              <p:par>
                                <p:cTn id="50" presetID="2" presetClass="exit" presetSubtype="8" fill="hold" nodeType="withEffect">
                                  <p:stCondLst>
                                    <p:cond delay="0"/>
                                  </p:stCondLst>
                                  <p:childTnLst>
                                    <p:anim calcmode="lin" valueType="num">
                                      <p:cBhvr additive="base">
                                        <p:cTn id="51" dur="500"/>
                                        <p:tgtEl>
                                          <p:spTgt spid="21"/>
                                        </p:tgtEl>
                                        <p:attrNameLst>
                                          <p:attrName>ppt_x</p:attrName>
                                        </p:attrNameLst>
                                      </p:cBhvr>
                                      <p:tavLst>
                                        <p:tav tm="0">
                                          <p:val>
                                            <p:strVal val="ppt_x"/>
                                          </p:val>
                                        </p:tav>
                                        <p:tav tm="100000">
                                          <p:val>
                                            <p:strVal val="0-ppt_w/2"/>
                                          </p:val>
                                        </p:tav>
                                      </p:tavLst>
                                    </p:anim>
                                    <p:anim calcmode="lin" valueType="num">
                                      <p:cBhvr additive="base">
                                        <p:cTn id="52" dur="500"/>
                                        <p:tgtEl>
                                          <p:spTgt spid="21"/>
                                        </p:tgtEl>
                                        <p:attrNameLst>
                                          <p:attrName>ppt_y</p:attrName>
                                        </p:attrNameLst>
                                      </p:cBhvr>
                                      <p:tavLst>
                                        <p:tav tm="0">
                                          <p:val>
                                            <p:strVal val="ppt_y"/>
                                          </p:val>
                                        </p:tav>
                                        <p:tav tm="100000">
                                          <p:val>
                                            <p:strVal val="ppt_y"/>
                                          </p:val>
                                        </p:tav>
                                      </p:tavLst>
                                    </p:anim>
                                    <p:set>
                                      <p:cBhvr>
                                        <p:cTn id="53" dur="1" fill="hold">
                                          <p:stCondLst>
                                            <p:cond delay="499"/>
                                          </p:stCondLst>
                                        </p:cTn>
                                        <p:tgtEl>
                                          <p:spTgt spid="21"/>
                                        </p:tgtEl>
                                        <p:attrNameLst>
                                          <p:attrName>style.visibility</p:attrName>
                                        </p:attrNameLst>
                                      </p:cBhvr>
                                      <p:to>
                                        <p:strVal val="hidden"/>
                                      </p:to>
                                    </p:set>
                                  </p:childTnLst>
                                </p:cTn>
                              </p:par>
                            </p:childTnLst>
                          </p:cTn>
                        </p:par>
                        <p:par>
                          <p:cTn id="54" fill="hold">
                            <p:stCondLst>
                              <p:cond delay="500"/>
                            </p:stCondLst>
                            <p:childTnLst>
                              <p:par>
                                <p:cTn id="55" presetID="21" presetClass="entr" presetSubtype="1"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heel(1)">
                                      <p:cBhvr>
                                        <p:cTn id="5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BFBC-D30B-7547-9ACD-D950A7FA2A4A}"/>
              </a:ext>
            </a:extLst>
          </p:cNvPr>
          <p:cNvSpPr>
            <a:spLocks noGrp="1"/>
          </p:cNvSpPr>
          <p:nvPr>
            <p:ph type="title"/>
          </p:nvPr>
        </p:nvSpPr>
        <p:spPr/>
        <p:txBody>
          <a:bodyPr/>
          <a:lstStyle/>
          <a:p>
            <a:r>
              <a:rPr lang="en-US" b="1" dirty="0"/>
              <a:t>Boat Handling Course</a:t>
            </a:r>
          </a:p>
        </p:txBody>
      </p:sp>
      <p:pic>
        <p:nvPicPr>
          <p:cNvPr id="6" name="Content Placeholder 5">
            <a:extLst>
              <a:ext uri="{FF2B5EF4-FFF2-40B4-BE49-F238E27FC236}">
                <a16:creationId xmlns:a16="http://schemas.microsoft.com/office/drawing/2014/main" id="{B786F875-6583-E44E-916D-B89FA259C789}"/>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877424" y="1338263"/>
            <a:ext cx="3518827" cy="4579937"/>
          </a:xfrm>
          <a:ln w="3175">
            <a:solidFill>
              <a:schemeClr val="tx1"/>
            </a:solidFill>
          </a:ln>
        </p:spPr>
      </p:pic>
      <p:pic>
        <p:nvPicPr>
          <p:cNvPr id="8" name="Content Placeholder 7">
            <a:extLst>
              <a:ext uri="{FF2B5EF4-FFF2-40B4-BE49-F238E27FC236}">
                <a16:creationId xmlns:a16="http://schemas.microsoft.com/office/drawing/2014/main" id="{6A1429E0-68A5-6D48-9E3E-9F8EC595CF9F}"/>
              </a:ext>
            </a:extLst>
          </p:cNvPr>
          <p:cNvPicPr>
            <a:picLocks noGrp="1" noChangeAspect="1"/>
          </p:cNvPicPr>
          <p:nvPr>
            <p:ph sz="quarter" idx="11"/>
          </p:nvPr>
        </p:nvPicPr>
        <p:blipFill>
          <a:blip r:embed="rId4" cstate="screen">
            <a:extLst>
              <a:ext uri="{28A0092B-C50C-407E-A947-70E740481C1C}">
                <a14:useLocalDpi xmlns:a14="http://schemas.microsoft.com/office/drawing/2010/main"/>
              </a:ext>
            </a:extLst>
          </a:blip>
          <a:stretch>
            <a:fillRect/>
          </a:stretch>
        </p:blipFill>
        <p:spPr>
          <a:xfrm>
            <a:off x="4807280" y="1338263"/>
            <a:ext cx="3518827" cy="4579937"/>
          </a:xfrm>
          <a:ln w="3175">
            <a:solidFill>
              <a:schemeClr val="tx1"/>
            </a:solidFill>
          </a:ln>
        </p:spPr>
      </p:pic>
    </p:spTree>
    <p:extLst>
      <p:ext uri="{BB962C8B-B14F-4D97-AF65-F5344CB8AC3E}">
        <p14:creationId xmlns:p14="http://schemas.microsoft.com/office/powerpoint/2010/main" val="2148133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err="1"/>
              <a:t>MarCom</a:t>
            </a:r>
            <a:endParaRPr lang="en-US" dirty="0"/>
          </a:p>
        </p:txBody>
      </p:sp>
      <p:sp>
        <p:nvSpPr>
          <p:cNvPr id="4" name="Subtitle 3"/>
          <p:cNvSpPr>
            <a:spLocks noGrp="1"/>
          </p:cNvSpPr>
          <p:nvPr>
            <p:ph type="subTitle" sz="quarter" idx="1"/>
          </p:nvPr>
        </p:nvSpPr>
        <p:spPr>
          <a:xfrm>
            <a:off x="1441938" y="4647604"/>
            <a:ext cx="6400800" cy="1752600"/>
          </a:xfrm>
        </p:spPr>
        <p:txBody>
          <a:bodyPr/>
          <a:lstStyle/>
          <a:p>
            <a:r>
              <a:rPr lang="en-US" dirty="0"/>
              <a:t>Questions?</a:t>
            </a:r>
          </a:p>
        </p:txBody>
      </p:sp>
      <p:pic>
        <p:nvPicPr>
          <p:cNvPr id="3" name="Picture 2"/>
          <p:cNvPicPr>
            <a:picLocks noChangeAspect="1"/>
          </p:cNvPicPr>
          <p:nvPr/>
        </p:nvPicPr>
        <p:blipFill>
          <a:blip r:embed="rId3"/>
          <a:stretch>
            <a:fillRect/>
          </a:stretch>
        </p:blipFill>
        <p:spPr>
          <a:xfrm>
            <a:off x="885310" y="902080"/>
            <a:ext cx="7373379" cy="4267796"/>
          </a:xfrm>
          <a:prstGeom prst="rect">
            <a:avLst/>
          </a:prstGeom>
        </p:spPr>
      </p:pic>
    </p:spTree>
    <p:extLst>
      <p:ext uri="{BB962C8B-B14F-4D97-AF65-F5344CB8AC3E}">
        <p14:creationId xmlns:p14="http://schemas.microsoft.com/office/powerpoint/2010/main" val="787329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Where do you find current logos?</a:t>
            </a:r>
          </a:p>
        </p:txBody>
      </p:sp>
      <p:pic>
        <p:nvPicPr>
          <p:cNvPr id="4" name="Picture 3"/>
          <p:cNvPicPr>
            <a:picLocks noChangeAspect="1"/>
          </p:cNvPicPr>
          <p:nvPr/>
        </p:nvPicPr>
        <p:blipFill>
          <a:blip r:embed="rId2"/>
          <a:stretch>
            <a:fillRect/>
          </a:stretch>
        </p:blipFill>
        <p:spPr>
          <a:xfrm>
            <a:off x="105508" y="1862377"/>
            <a:ext cx="8950569" cy="4142766"/>
          </a:xfrm>
          <a:prstGeom prst="rect">
            <a:avLst/>
          </a:prstGeom>
        </p:spPr>
      </p:pic>
      <p:cxnSp>
        <p:nvCxnSpPr>
          <p:cNvPr id="8" name="Straight Arrow Connector 7"/>
          <p:cNvCxnSpPr/>
          <p:nvPr/>
        </p:nvCxnSpPr>
        <p:spPr bwMode="auto">
          <a:xfrm flipH="1">
            <a:off x="1256839" y="4815942"/>
            <a:ext cx="721435" cy="40083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2983280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Do you need more info and templates?</a:t>
            </a:r>
          </a:p>
        </p:txBody>
      </p:sp>
      <p:pic>
        <p:nvPicPr>
          <p:cNvPr id="4" name="Picture 3"/>
          <p:cNvPicPr>
            <a:picLocks noChangeAspect="1"/>
          </p:cNvPicPr>
          <p:nvPr/>
        </p:nvPicPr>
        <p:blipFill>
          <a:blip r:embed="rId2"/>
          <a:stretch>
            <a:fillRect/>
          </a:stretch>
        </p:blipFill>
        <p:spPr>
          <a:xfrm>
            <a:off x="105508" y="1862377"/>
            <a:ext cx="8950569" cy="4142766"/>
          </a:xfrm>
          <a:prstGeom prst="rect">
            <a:avLst/>
          </a:prstGeom>
        </p:spPr>
      </p:pic>
      <p:cxnSp>
        <p:nvCxnSpPr>
          <p:cNvPr id="8" name="Straight Arrow Connector 7"/>
          <p:cNvCxnSpPr/>
          <p:nvPr/>
        </p:nvCxnSpPr>
        <p:spPr bwMode="auto">
          <a:xfrm flipH="1">
            <a:off x="1379929" y="4367531"/>
            <a:ext cx="721435" cy="40083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1618446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What is registered</a:t>
            </a:r>
          </a:p>
        </p:txBody>
      </p:sp>
      <p:pic>
        <p:nvPicPr>
          <p:cNvPr id="6" name="Picture 5"/>
          <p:cNvPicPr>
            <a:picLocks noChangeAspect="1"/>
          </p:cNvPicPr>
          <p:nvPr/>
        </p:nvPicPr>
        <p:blipFill>
          <a:blip r:embed="rId2"/>
          <a:stretch>
            <a:fillRect/>
          </a:stretch>
        </p:blipFill>
        <p:spPr>
          <a:xfrm>
            <a:off x="193519" y="1915348"/>
            <a:ext cx="3991532" cy="3915321"/>
          </a:xfrm>
          <a:prstGeom prst="rect">
            <a:avLst/>
          </a:prstGeom>
        </p:spPr>
      </p:pic>
      <p:pic>
        <p:nvPicPr>
          <p:cNvPr id="7" name="Picture 6"/>
          <p:cNvPicPr>
            <a:picLocks noChangeAspect="1"/>
          </p:cNvPicPr>
          <p:nvPr/>
        </p:nvPicPr>
        <p:blipFill>
          <a:blip r:embed="rId3"/>
          <a:stretch>
            <a:fillRect/>
          </a:stretch>
        </p:blipFill>
        <p:spPr>
          <a:xfrm>
            <a:off x="4590012" y="1915348"/>
            <a:ext cx="4324954" cy="3877216"/>
          </a:xfrm>
          <a:prstGeom prst="rect">
            <a:avLst/>
          </a:prstGeom>
        </p:spPr>
      </p:pic>
    </p:spTree>
    <p:extLst>
      <p:ext uri="{BB962C8B-B14F-4D97-AF65-F5344CB8AC3E}">
        <p14:creationId xmlns:p14="http://schemas.microsoft.com/office/powerpoint/2010/main" val="3521607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0"/>
            <a:ext cx="7772400" cy="1143000"/>
          </a:xfrm>
        </p:spPr>
        <p:txBody>
          <a:bodyPr/>
          <a:lstStyle/>
          <a:p>
            <a:r>
              <a:rPr lang="en-US" dirty="0"/>
              <a:t>Branding and Trademarks</a:t>
            </a:r>
          </a:p>
        </p:txBody>
      </p:sp>
      <p:sp>
        <p:nvSpPr>
          <p:cNvPr id="3" name="Subtitle 2"/>
          <p:cNvSpPr>
            <a:spLocks noGrp="1"/>
          </p:cNvSpPr>
          <p:nvPr>
            <p:ph type="subTitle" sz="quarter" idx="1"/>
          </p:nvPr>
        </p:nvSpPr>
        <p:spPr>
          <a:xfrm>
            <a:off x="782515" y="697516"/>
            <a:ext cx="7578969" cy="1752600"/>
          </a:xfrm>
        </p:spPr>
        <p:txBody>
          <a:bodyPr/>
          <a:lstStyle/>
          <a:p>
            <a:r>
              <a:rPr lang="en-US" dirty="0"/>
              <a:t>Renewal requires</a:t>
            </a:r>
          </a:p>
        </p:txBody>
      </p:sp>
      <p:sp>
        <p:nvSpPr>
          <p:cNvPr id="8" name="TextBox 7"/>
          <p:cNvSpPr txBox="1"/>
          <p:nvPr/>
        </p:nvSpPr>
        <p:spPr>
          <a:xfrm>
            <a:off x="8794" y="2048604"/>
            <a:ext cx="9135205" cy="3416320"/>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3 Ps</a:t>
            </a:r>
          </a:p>
          <a:p>
            <a:pPr algn="ctr"/>
            <a:r>
              <a:rPr lang="en-US" sz="3600" dirty="0">
                <a:latin typeface="Calibri" panose="020F0502020204030204" pitchFamily="34" charset="0"/>
                <a:cs typeface="Calibri" panose="020F0502020204030204" pitchFamily="34" charset="0"/>
              </a:rPr>
              <a:t>Payment</a:t>
            </a:r>
          </a:p>
          <a:p>
            <a:pPr algn="ctr"/>
            <a:r>
              <a:rPr lang="en-US" sz="3600" dirty="0">
                <a:latin typeface="Calibri" panose="020F0502020204030204" pitchFamily="34" charset="0"/>
                <a:cs typeface="Calibri" panose="020F0502020204030204" pitchFamily="34" charset="0"/>
              </a:rPr>
              <a:t>Paperwork</a:t>
            </a:r>
          </a:p>
          <a:p>
            <a:pPr algn="ctr"/>
            <a:r>
              <a:rPr lang="en-US" sz="3600" dirty="0">
                <a:latin typeface="Calibri" panose="020F0502020204030204" pitchFamily="34" charset="0"/>
                <a:cs typeface="Calibri" panose="020F0502020204030204" pitchFamily="34" charset="0"/>
              </a:rPr>
              <a:t>Proof of Use</a:t>
            </a:r>
          </a:p>
          <a:p>
            <a:pPr algn="ctr"/>
            <a:endParaRPr lang="en-US" sz="3600" dirty="0">
              <a:latin typeface="Calibri" panose="020F0502020204030204" pitchFamily="34" charset="0"/>
              <a:cs typeface="Calibri" panose="020F0502020204030204" pitchFamily="34" charset="0"/>
            </a:endParaRPr>
          </a:p>
          <a:p>
            <a:pPr algn="ctr"/>
            <a:r>
              <a:rPr lang="en-US" sz="3600" b="1" dirty="0">
                <a:latin typeface="Calibri" panose="020F0502020204030204" pitchFamily="34" charset="0"/>
                <a:cs typeface="Calibri" panose="020F0502020204030204" pitchFamily="34" charset="0"/>
              </a:rPr>
              <a:t>Use it or Lose it</a:t>
            </a:r>
          </a:p>
        </p:txBody>
      </p:sp>
    </p:spTree>
    <p:extLst>
      <p:ext uri="{BB962C8B-B14F-4D97-AF65-F5344CB8AC3E}">
        <p14:creationId xmlns:p14="http://schemas.microsoft.com/office/powerpoint/2010/main" val="402105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p:cTn id="19"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5dd3b5eab04799935286d652a75b776e2b83c"/>
  <p:tag name="ISPRING_RESOURCE_PATHS_HASH_PRESENTER" val="39191712ec31c5d152a6e1864739caf612d62d7f"/>
</p:tagLst>
</file>

<file path=ppt/tags/tag2.xml><?xml version="1.0" encoding="utf-8"?>
<p:tagLst xmlns:a="http://schemas.openxmlformats.org/drawingml/2006/main" xmlns:r="http://schemas.openxmlformats.org/officeDocument/2006/relationships" xmlns:p="http://schemas.openxmlformats.org/presentationml/2006/main">
  <p:tag name="TIMING" val="|4.1|6.3"/>
</p:tagLst>
</file>

<file path=ppt/theme/theme1.xml><?xml version="1.0" encoding="utf-8"?>
<a:theme xmlns:a="http://schemas.openxmlformats.org/drawingml/2006/main" name="New Wave">
  <a:themeElements>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olStrat Briefing.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olStrat Briefing.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olStrat Briefing.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olStrat Briefing.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olStrat Briefing.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olStrat Briefing.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BClub PPT Template.pptx" id="{CDA87D8D-C613-4148-B7E5-2D3C44FA0592}" vid="{AEEAB9D8-ADB3-4D9D-87E6-229310FBE4A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Mincho"/>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Mincho"/>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Mincho"/>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11397</TotalTime>
  <Words>2113</Words>
  <Application>Microsoft Office PowerPoint</Application>
  <PresentationFormat>Letter Paper (8.5x11 in)</PresentationFormat>
  <Paragraphs>380</Paragraphs>
  <Slides>51</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Courier New</vt:lpstr>
      <vt:lpstr>Garamond</vt:lpstr>
      <vt:lpstr>Open Sans</vt:lpstr>
      <vt:lpstr>Symbol</vt:lpstr>
      <vt:lpstr>Times New Roman</vt:lpstr>
      <vt:lpstr>Wingdings</vt:lpstr>
      <vt:lpstr>New Wave</vt:lpstr>
      <vt:lpstr>MarCom Open Meeting</vt:lpstr>
      <vt:lpstr>Marketing Committee Team</vt:lpstr>
      <vt:lpstr>Branding and Trademarks</vt:lpstr>
      <vt:lpstr>Branding and Trademarks</vt:lpstr>
      <vt:lpstr>Branding and Trademarks</vt:lpstr>
      <vt:lpstr>Branding and Trademarks</vt:lpstr>
      <vt:lpstr>Branding and Trademarks</vt:lpstr>
      <vt:lpstr>Branding and Trademarks</vt:lpstr>
      <vt:lpstr>Branding and Trademarks</vt:lpstr>
      <vt:lpstr>Branding and Trademarks</vt:lpstr>
      <vt:lpstr>Branding and Trademarks</vt:lpstr>
      <vt:lpstr>Branding and Trademarks</vt:lpstr>
      <vt:lpstr>Branding and Trademarks</vt:lpstr>
      <vt:lpstr>Driving Membership</vt:lpstr>
      <vt:lpstr>Website Update – Home</vt:lpstr>
      <vt:lpstr>Website Update – Learn</vt:lpstr>
      <vt:lpstr>Website Update – Engage</vt:lpstr>
      <vt:lpstr>Website Update – Connect</vt:lpstr>
      <vt:lpstr>Website Update – Join</vt:lpstr>
      <vt:lpstr>Phase II National Ad Campaign</vt:lpstr>
      <vt:lpstr>Phase II Ad Campaign</vt:lpstr>
      <vt:lpstr>Phase II Ad Campaign Website Impact Oct-Dec 2019</vt:lpstr>
      <vt:lpstr> IMPACT OF PHASE I, PHASE II, AND SPANISH CAMPAIGNS </vt:lpstr>
      <vt:lpstr>Website Pages Visited From Ad Campaign</vt:lpstr>
      <vt:lpstr>Performance by Media Outlets</vt:lpstr>
      <vt:lpstr>People Who Engaged With Us in Phase II Campaign</vt:lpstr>
      <vt:lpstr>Graphic Picture of Spikes in November Website Traffic Related to Phase II Advertising Events</vt:lpstr>
      <vt:lpstr>Campaign Spend Effect on CYM</vt:lpstr>
      <vt:lpstr>Spanish Ad Campaign – Carmen</vt:lpstr>
      <vt:lpstr>Spanish Ad Campaign – Diego</vt:lpstr>
      <vt:lpstr>Spanish Campaign Target Audience</vt:lpstr>
      <vt:lpstr>Spanish Campaign Results</vt:lpstr>
      <vt:lpstr> America’s Boating  Club Mobile App!</vt:lpstr>
      <vt:lpstr> America’s Boating  Club Mobile App!</vt:lpstr>
      <vt:lpstr> America’s Boating  Club Mobile App!</vt:lpstr>
      <vt:lpstr>DAN BOATER </vt:lpstr>
      <vt:lpstr>Use the Two Trifold Brochures</vt:lpstr>
      <vt:lpstr>Partnerships</vt:lpstr>
      <vt:lpstr>PowerPoint Presentation</vt:lpstr>
      <vt:lpstr>Updates to Marketing Committee web site</vt:lpstr>
      <vt:lpstr>Left navigation</vt:lpstr>
      <vt:lpstr>Social Toaster</vt:lpstr>
      <vt:lpstr>New Educational Products Reflecting Our Brand,  Appealing to Our Target Market  R/C Jan Wright, SN-IN Chair, Publishing Committee</vt:lpstr>
      <vt:lpstr>Our New Book Covers</vt:lpstr>
      <vt:lpstr>New Boat Handling Curriculum</vt:lpstr>
      <vt:lpstr>Docking, Boating</vt:lpstr>
      <vt:lpstr>Anchoring, Emergencies</vt:lpstr>
      <vt:lpstr>Knots and Line Handling</vt:lpstr>
      <vt:lpstr>Seminar Back Covers</vt:lpstr>
      <vt:lpstr>Boat Handling Course</vt:lpstr>
      <vt:lpstr>MarCom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Mermelstein</dc:creator>
  <cp:lastModifiedBy>Shirley Heald</cp:lastModifiedBy>
  <cp:revision>280</cp:revision>
  <cp:lastPrinted>1999-02-11T20:37:06Z</cp:lastPrinted>
  <dcterms:created xsi:type="dcterms:W3CDTF">2014-04-13T20:07:38Z</dcterms:created>
  <dcterms:modified xsi:type="dcterms:W3CDTF">2020-02-08T22:23:12Z</dcterms:modified>
</cp:coreProperties>
</file>