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0" r:id="rId3"/>
    <p:sldId id="280" r:id="rId4"/>
    <p:sldId id="263" r:id="rId5"/>
    <p:sldId id="264" r:id="rId6"/>
    <p:sldId id="266" r:id="rId7"/>
    <p:sldId id="265" r:id="rId8"/>
    <p:sldId id="269" r:id="rId9"/>
    <p:sldId id="283" r:id="rId10"/>
    <p:sldId id="270" r:id="rId11"/>
    <p:sldId id="281" r:id="rId12"/>
    <p:sldId id="285" r:id="rId13"/>
    <p:sldId id="282" r:id="rId14"/>
    <p:sldId id="275" r:id="rId15"/>
    <p:sldId id="278" r:id="rId16"/>
    <p:sldId id="279" r:id="rId17"/>
    <p:sldId id="286" r:id="rId18"/>
    <p:sldId id="289" r:id="rId19"/>
    <p:sldId id="284" r:id="rId20"/>
    <p:sldId id="291" r:id="rId21"/>
    <p:sldId id="287" r:id="rId22"/>
    <p:sldId id="292" r:id="rId23"/>
  </p:sldIdLst>
  <p:sldSz cx="9144000" cy="6858000" type="screen4x3"/>
  <p:notesSz cx="6858000" cy="9296400"/>
  <p:custDataLst>
    <p:tags r:id="rId2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ne" initials="G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91412" autoAdjust="0"/>
  </p:normalViewPr>
  <p:slideViewPr>
    <p:cSldViewPr snapToGrid="0" snapToObjects="1">
      <p:cViewPr varScale="1">
        <p:scale>
          <a:sx n="61" d="100"/>
          <a:sy n="61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144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5C5C27-5458-4187-9D02-150CEF38277C}" type="datetimeFigureOut">
              <a:rPr lang="en-US"/>
              <a:pPr>
                <a:defRPr/>
              </a:pPr>
              <a:t>2/16/2014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C033C3-3FE2-4D95-AA69-B9EAB64FB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7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4700AA-DFC9-4CB3-9093-995CF60854FF}" type="datetimeFigureOut">
              <a:rPr lang="en-US"/>
              <a:pPr>
                <a:defRPr/>
              </a:pPr>
              <a:t>2/16/2014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813A10-C564-4357-991B-3523E711F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19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Pause for the question and solicit answers from audience.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A15EB-D354-4FCE-893A-8D373C83F3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0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426D5-7BC5-4264-80CD-EFBEA8AE6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9A3A-FE5A-41D1-BF43-6180ECFB0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B65D-256C-4DE5-8161-AF911D84E8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004C8-B261-4A2B-A68C-FF95A2CB5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3B73B-AF12-4A54-9ED0-8FA975891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E7F9-59A6-4013-89C7-17137254D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6000">
              <a:srgbClr val="3333CC"/>
            </a:gs>
            <a:gs pos="100000">
              <a:schemeClr val="accent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431925" y="1058863"/>
            <a:ext cx="7162800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1138" y="76200"/>
            <a:ext cx="743426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53415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i="1" dirty="0">
                <a:solidFill>
                  <a:srgbClr val="9999FF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81BD8CB8-1DB7-49B7-A44F-BDC3B5E84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515665" y="1028700"/>
            <a:ext cx="739973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" name="Picture 2" descr="C:\Users\Paul\Documents\Pauls Stuff\Sailing\USPS\National Marketing Committee\Jpegs and Gifs\USPS100thAnnLogo-TransWhText.gif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4006" y="76201"/>
            <a:ext cx="1298961" cy="10180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74" r:id="rId5"/>
    <p:sldLayoutId id="2147483675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lang="en-US" sz="4000" dirty="0">
          <a:solidFill>
            <a:srgbClr val="FFFF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>
          <a:solidFill>
            <a:srgbClr val="FFFF99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ts val="90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36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ts val="6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3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</a:defRPr>
      </a:lvl2pPr>
      <a:lvl3pPr marL="1143000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800">
          <a:solidFill>
            <a:srgbClr val="FF99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</a:defRPr>
      </a:lvl3pPr>
      <a:lvl4pPr marL="1600200" indent="-22860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rgbClr val="FFCC00"/>
        </a:buClr>
        <a:buFont typeface="Wingdings" pitchFamily="2" charset="2"/>
        <a:buChar char="§"/>
        <a:defRPr sz="2800">
          <a:solidFill>
            <a:schemeClr val="folHlink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</a:defRPr>
      </a:lvl4pPr>
      <a:lvl5pPr marL="2057400" indent="-22860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</a:defRPr>
      </a:lvl5pPr>
      <a:lvl6pPr marL="2514600" indent="-22860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folHlink"/>
        </a:buClr>
        <a:buFont typeface="Wingdings" pitchFamily="2" charset="2"/>
        <a:buChar char="v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folHlink"/>
        </a:buClr>
        <a:buFont typeface="Wingdings" pitchFamily="2" charset="2"/>
        <a:buChar char="v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folHlink"/>
        </a:buClr>
        <a:buFont typeface="Wingdings" pitchFamily="2" charset="2"/>
        <a:buChar char="v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folHlink"/>
        </a:buClr>
        <a:buFont typeface="Wingdings" pitchFamily="2" charset="2"/>
        <a:buChar char="v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for USPS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Business Concepts Applied to Our Not-For-Profit Organization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We Must Understand</a:t>
            </a:r>
            <a:br>
              <a:rPr lang="en-US" dirty="0" smtClean="0"/>
            </a:br>
            <a:r>
              <a:rPr lang="en-US" dirty="0" smtClean="0"/>
              <a:t> Our Customers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423987"/>
            <a:ext cx="8077200" cy="5105400"/>
          </a:xfrm>
        </p:spPr>
        <p:txBody>
          <a:bodyPr/>
          <a:lstStyle/>
          <a:p>
            <a:r>
              <a:rPr lang="en-US" dirty="0" smtClean="0"/>
              <a:t>Just because </a:t>
            </a:r>
            <a:r>
              <a:rPr lang="en-US" u="sng" dirty="0" smtClean="0"/>
              <a:t>we</a:t>
            </a:r>
            <a:r>
              <a:rPr lang="en-US" dirty="0" smtClean="0"/>
              <a:t> think they </a:t>
            </a:r>
            <a:r>
              <a:rPr lang="en-US" u="sng" dirty="0" smtClean="0"/>
              <a:t>need</a:t>
            </a:r>
            <a:r>
              <a:rPr lang="en-US" dirty="0" smtClean="0"/>
              <a:t> it does not mean that they </a:t>
            </a:r>
            <a:r>
              <a:rPr lang="en-US" u="sng" dirty="0" smtClean="0"/>
              <a:t>want</a:t>
            </a:r>
            <a:r>
              <a:rPr lang="en-US" dirty="0" smtClean="0"/>
              <a:t> it</a:t>
            </a:r>
          </a:p>
          <a:p>
            <a:r>
              <a:rPr lang="en-US" dirty="0" smtClean="0"/>
              <a:t>Foster an external focus on them, not internally on ourselves</a:t>
            </a:r>
          </a:p>
          <a:p>
            <a:r>
              <a:rPr lang="en-US" dirty="0" smtClean="0"/>
              <a:t>Purchase decisions are based upon emotion, wrapped in a rational shell</a:t>
            </a:r>
          </a:p>
          <a:p>
            <a:r>
              <a:rPr lang="en-US" dirty="0" smtClean="0"/>
              <a:t>People want to feel a connection</a:t>
            </a:r>
          </a:p>
          <a:p>
            <a:r>
              <a:rPr lang="en-US" dirty="0" smtClean="0"/>
              <a:t>Recognize that we are just a commodity and that we have competition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426D5-7BC5-4264-80CD-EFBEA8AE6F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Promotes a USPS-specific image to the general public</a:t>
            </a:r>
          </a:p>
          <a:p>
            <a:pPr lvl="1"/>
            <a:r>
              <a:rPr lang="en-US" dirty="0" smtClean="0"/>
              <a:t>Raises awareness and name recognition</a:t>
            </a:r>
          </a:p>
          <a:p>
            <a:pPr lvl="1"/>
            <a:r>
              <a:rPr lang="en-US" dirty="0" smtClean="0"/>
              <a:t>Who we are and what we do</a:t>
            </a:r>
          </a:p>
          <a:p>
            <a:pPr lvl="1"/>
            <a:r>
              <a:rPr lang="en-US" dirty="0" smtClean="0"/>
              <a:t>Mission messages ok, but is not PR unless connection to USPS is clear and obvious</a:t>
            </a:r>
          </a:p>
          <a:p>
            <a:r>
              <a:rPr lang="en-US" dirty="0" smtClean="0"/>
              <a:t>Does not advertise specific products</a:t>
            </a:r>
          </a:p>
          <a:p>
            <a:r>
              <a:rPr lang="en-US" dirty="0" smtClean="0"/>
              <a:t>Not directly aimed at customer purchases or new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3B73B-AF12-4A54-9ED0-8FA975891F2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Employs media as primary channels</a:t>
            </a:r>
          </a:p>
          <a:p>
            <a:pPr lvl="1"/>
            <a:r>
              <a:rPr lang="en-US" dirty="0" smtClean="0"/>
              <a:t>Traditional press releases etc. (passé)</a:t>
            </a:r>
          </a:p>
          <a:p>
            <a:pPr lvl="1"/>
            <a:r>
              <a:rPr lang="en-US" dirty="0" smtClean="0"/>
              <a:t>Freebies, buttons, pins, etc. with OUR logo</a:t>
            </a:r>
          </a:p>
          <a:p>
            <a:pPr lvl="1"/>
            <a:r>
              <a:rPr lang="en-US" dirty="0" smtClean="0"/>
              <a:t>Social Media (a must!)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359A3A-FE5A-41D1-BF43-6180ECFB0D8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6" descr="http://pinoytutorial.com/lifebytes/wp-content/uploads/2010/11/facebook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918" y="3764376"/>
            <a:ext cx="2229003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343617" y="4572055"/>
            <a:ext cx="1382360" cy="1554480"/>
            <a:chOff x="2880360" y="4473576"/>
            <a:chExt cx="1463675" cy="1654064"/>
          </a:xfrm>
        </p:grpSpPr>
        <p:pic>
          <p:nvPicPr>
            <p:cNvPr id="10" name="Picture 8" descr="http://www.wisconsintrails.com/gfx_upload/twitter-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360" y="5682722"/>
              <a:ext cx="1463675" cy="444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http://certificationmap.com/wp-content/uploads/Twitter-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360" y="4473576"/>
              <a:ext cx="1463675" cy="1209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http://cache.ohinternet.com/images/e/ef/Youtub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304" y="4937443"/>
            <a:ext cx="2056751" cy="11887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711374" y="3478848"/>
            <a:ext cx="2124533" cy="1737360"/>
            <a:chOff x="3896360" y="1320165"/>
            <a:chExt cx="2351723" cy="1923146"/>
          </a:xfrm>
        </p:grpSpPr>
        <p:pic>
          <p:nvPicPr>
            <p:cNvPr id="15" name="Picture 31" descr="boys with phon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96360" y="1781223"/>
              <a:ext cx="2317750" cy="146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4052570" y="1320165"/>
              <a:ext cx="21955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latin typeface="Calibri" pitchFamily="34" charset="0"/>
                </a:rPr>
                <a:t>Go Mobile.</a:t>
              </a:r>
            </a:p>
          </p:txBody>
        </p:sp>
      </p:grpSp>
      <p:pic>
        <p:nvPicPr>
          <p:cNvPr id="17" name="Picture 16" descr="http://t3.gstatic.com/images?q=tbn:ANd9GcQncGI8FA5lT_dscTPv5JdFiYmQQBIBANqJQN9Zp2hpcqGbQU_8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7950" y="5114044"/>
            <a:ext cx="118872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Susan\Pictures\Clip art\Google+ 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73" y="4014131"/>
            <a:ext cx="10858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just advertising or selling</a:t>
            </a:r>
          </a:p>
          <a:p>
            <a:r>
              <a:rPr lang="en-US" dirty="0" smtClean="0"/>
              <a:t>Marketing is a strategic function that helps determine:</a:t>
            </a:r>
          </a:p>
          <a:p>
            <a:pPr lvl="1"/>
            <a:r>
              <a:rPr lang="en-US" dirty="0" smtClean="0"/>
              <a:t>Market segments and target audiences</a:t>
            </a:r>
          </a:p>
          <a:p>
            <a:pPr lvl="1"/>
            <a:r>
              <a:rPr lang="en-US" dirty="0" smtClean="0"/>
              <a:t>What to sell, what features, etc.</a:t>
            </a:r>
          </a:p>
          <a:p>
            <a:pPr lvl="1"/>
            <a:r>
              <a:rPr lang="en-US" dirty="0" smtClean="0"/>
              <a:t>Pricing strategies</a:t>
            </a:r>
          </a:p>
          <a:p>
            <a:pPr lvl="1"/>
            <a:r>
              <a:rPr lang="en-US" dirty="0" smtClean="0"/>
              <a:t>How to promote offerings</a:t>
            </a:r>
          </a:p>
          <a:p>
            <a:pPr lvl="1"/>
            <a:r>
              <a:rPr lang="en-US" dirty="0" smtClean="0"/>
              <a:t>How to sell</a:t>
            </a:r>
          </a:p>
          <a:p>
            <a:pPr lvl="1"/>
            <a:r>
              <a:rPr lang="en-US" dirty="0" smtClean="0"/>
              <a:t>How to deliver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3B73B-AF12-4A54-9ED0-8FA975891F2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P’s or C’s </a:t>
            </a:r>
            <a:r>
              <a:rPr lang="en-US" dirty="0" smtClean="0"/>
              <a:t>of Marketing</a:t>
            </a:r>
          </a:p>
        </p:txBody>
      </p:sp>
      <p:graphicFrame>
        <p:nvGraphicFramePr>
          <p:cNvPr id="109610" name="Group 4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91602447"/>
              </p:ext>
            </p:extLst>
          </p:nvPr>
        </p:nvGraphicFramePr>
        <p:xfrm>
          <a:off x="457200" y="1422400"/>
          <a:ext cx="8229600" cy="4817492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22475"/>
                <a:gridCol w="2632075"/>
                <a:gridCol w="357505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roduct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ommodity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What people want to buy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rice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ost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What consumers are willing to pay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Competition’s price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lace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onvenience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or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hannel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Make it easy to buy and to access/use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romotion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ommunication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Message &amp; medium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15000"/>
                        </a:spcBef>
                        <a:spcAft>
                          <a:spcPct val="10000"/>
                        </a:spcAft>
                        <a:buClr>
                          <a:srgbClr val="66CC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Ongoing/repetition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8FE7F9-59A6-4013-89C7-17137254D21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Apply To Us?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and define our target markets</a:t>
            </a:r>
          </a:p>
          <a:p>
            <a:pPr lvl="1"/>
            <a:r>
              <a:rPr lang="en-US" dirty="0" smtClean="0"/>
              <a:t>Primary member demographics</a:t>
            </a:r>
          </a:p>
          <a:p>
            <a:pPr lvl="1"/>
            <a:r>
              <a:rPr lang="en-US" dirty="0" smtClean="0"/>
              <a:t>Education products market segments</a:t>
            </a:r>
          </a:p>
          <a:p>
            <a:r>
              <a:rPr lang="en-US" dirty="0" smtClean="0"/>
              <a:t>Offer them products and services designed for their specific needs (one size does NOT fit all)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426D5-7BC5-4264-80CD-EFBEA8AE6FC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Apply To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36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right price</a:t>
            </a:r>
          </a:p>
          <a:p>
            <a:pPr lvl="1"/>
            <a:r>
              <a:rPr lang="en-US" dirty="0" smtClean="0"/>
              <a:t>In collaboration with others</a:t>
            </a:r>
          </a:p>
          <a:p>
            <a:pPr lvl="1"/>
            <a:r>
              <a:rPr lang="en-US" dirty="0" smtClean="0"/>
              <a:t>Cost-based or market-based</a:t>
            </a:r>
          </a:p>
          <a:p>
            <a:pPr lvl="1"/>
            <a:r>
              <a:rPr lang="en-US" dirty="0" smtClean="0"/>
              <a:t>Loss leaders</a:t>
            </a:r>
          </a:p>
          <a:p>
            <a:r>
              <a:rPr lang="en-US" dirty="0" smtClean="0"/>
              <a:t>Determine and design promotional strategies, branding, and media</a:t>
            </a:r>
          </a:p>
          <a:p>
            <a:pPr lvl="1"/>
            <a:r>
              <a:rPr lang="en-US" dirty="0" smtClean="0"/>
              <a:t>To create demand</a:t>
            </a:r>
          </a:p>
          <a:p>
            <a:pPr lvl="1"/>
            <a:r>
              <a:rPr lang="en-US" dirty="0" smtClean="0"/>
              <a:t>To differentiate our products</a:t>
            </a:r>
          </a:p>
          <a:p>
            <a:pPr lvl="1"/>
            <a:r>
              <a:rPr lang="en-US" dirty="0" smtClean="0"/>
              <a:t>To convince customers to buy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426D5-7BC5-4264-80CD-EFBEA8AE6FC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Apply To Us?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Promotion is a call to action</a:t>
            </a:r>
          </a:p>
          <a:p>
            <a:r>
              <a:rPr lang="en-US" dirty="0" smtClean="0"/>
              <a:t>Promotes education and membership directly to individuals</a:t>
            </a:r>
          </a:p>
          <a:p>
            <a:pPr lvl="1"/>
            <a:r>
              <a:rPr lang="en-US" dirty="0" smtClean="0"/>
              <a:t>Not public </a:t>
            </a:r>
            <a:r>
              <a:rPr lang="en-US" dirty="0"/>
              <a:t>s</a:t>
            </a:r>
            <a:r>
              <a:rPr lang="en-US" dirty="0" smtClean="0"/>
              <a:t>ervice </a:t>
            </a:r>
            <a:r>
              <a:rPr lang="en-US" dirty="0"/>
              <a:t>a</a:t>
            </a:r>
            <a:r>
              <a:rPr lang="en-US" dirty="0" smtClean="0"/>
              <a:t>nnouncements</a:t>
            </a:r>
          </a:p>
          <a:p>
            <a:pPr lvl="1"/>
            <a:r>
              <a:rPr lang="en-US" dirty="0" smtClean="0"/>
              <a:t>Not generalized statements about safety</a:t>
            </a:r>
          </a:p>
          <a:p>
            <a:pPr lvl="1"/>
            <a:r>
              <a:rPr lang="en-US" dirty="0" smtClean="0"/>
              <a:t>Not education</a:t>
            </a:r>
          </a:p>
          <a:p>
            <a:r>
              <a:rPr lang="en-US" dirty="0" smtClean="0"/>
              <a:t>Not materials from other organizations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359A3A-FE5A-41D1-BF43-6180ECFB0D8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and PR Committees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359A3A-FE5A-41D1-BF43-6180ECFB0D8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Committee Structure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359A3A-FE5A-41D1-BF43-6180ECFB0D8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30558"/>
              </p:ext>
            </p:extLst>
          </p:nvPr>
        </p:nvGraphicFramePr>
        <p:xfrm>
          <a:off x="323559" y="1600201"/>
          <a:ext cx="8439441" cy="435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999"/>
                <a:gridCol w="2761999"/>
                <a:gridCol w="2915443"/>
              </a:tblGrid>
              <a:tr h="43590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Marketing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Committee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Headquarters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Marketing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Public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Relations Committee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5903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sz="1800" b="0" baseline="0" dirty="0" smtClean="0"/>
                        <a:t>Marketing Chairman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Headquarters Director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Chairman</a:t>
                      </a:r>
                      <a:endParaRPr lang="en-US" dirty="0"/>
                    </a:p>
                  </a:txBody>
                  <a:tcPr/>
                </a:tc>
              </a:tr>
              <a:tr h="435903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Assistant</a:t>
                      </a:r>
                      <a:r>
                        <a:rPr lang="en-US" baseline="0" dirty="0" smtClean="0"/>
                        <a:t> Chairman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Assistant Chairman</a:t>
                      </a:r>
                      <a:endParaRPr lang="en-US" dirty="0"/>
                    </a:p>
                  </a:txBody>
                  <a:tcPr/>
                </a:tc>
              </a:tr>
              <a:tr h="435903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Education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Headquarters Director</a:t>
                      </a:r>
                      <a:endParaRPr lang="en-US" dirty="0"/>
                    </a:p>
                  </a:txBody>
                  <a:tcPr/>
                </a:tc>
              </a:tr>
              <a:tr h="435903">
                <a:tc>
                  <a:txBody>
                    <a:bodyPr/>
                    <a:lstStyle/>
                    <a:p>
                      <a:pPr marL="0" lvl="0" indent="0" algn="l"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Membership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General Members</a:t>
                      </a:r>
                      <a:endParaRPr lang="en-US" dirty="0"/>
                    </a:p>
                  </a:txBody>
                  <a:tcPr/>
                </a:tc>
              </a:tr>
              <a:tr h="435903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Member Benefits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5903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Public Relations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5903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Communications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590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Headquarters 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590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 At</a:t>
                      </a:r>
                      <a:r>
                        <a:rPr lang="en-US" baseline="0" dirty="0" smtClean="0"/>
                        <a:t>-large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up the mystery about Marketing</a:t>
            </a:r>
          </a:p>
          <a:p>
            <a:r>
              <a:rPr lang="en-US" dirty="0" smtClean="0"/>
              <a:t>Differentiate between PR and Marketing</a:t>
            </a:r>
          </a:p>
          <a:p>
            <a:r>
              <a:rPr lang="en-US" dirty="0" smtClean="0"/>
              <a:t>Apply proven business concepts to USPS </a:t>
            </a:r>
          </a:p>
          <a:p>
            <a:r>
              <a:rPr lang="en-US" dirty="0" smtClean="0"/>
              <a:t>Provide a structure for</a:t>
            </a:r>
          </a:p>
          <a:p>
            <a:pPr lvl="1"/>
            <a:r>
              <a:rPr lang="en-US" dirty="0" smtClean="0"/>
              <a:t>Brainstorming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Executing an effective marketing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426D5-7BC5-4264-80CD-EFBEA8AE6F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Committee </a:t>
            </a:r>
            <a:r>
              <a:rPr lang="en-US" altLang="en-US" dirty="0" smtClean="0"/>
              <a:t>Responsibilities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359A3A-FE5A-41D1-BF43-6180ECFB0D8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0837"/>
            <a:ext cx="8229600" cy="422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86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Committee Goals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000250"/>
            <a:ext cx="8229600" cy="4100513"/>
          </a:xfrm>
        </p:spPr>
        <p:txBody>
          <a:bodyPr/>
          <a:lstStyle/>
          <a:p>
            <a:r>
              <a:rPr lang="en-US" dirty="0" smtClean="0"/>
              <a:t>Coordinated National Marketing Plan</a:t>
            </a:r>
          </a:p>
          <a:p>
            <a:r>
              <a:rPr lang="en-US" dirty="0" smtClean="0"/>
              <a:t>District and Squadron Plans</a:t>
            </a:r>
          </a:p>
          <a:p>
            <a:r>
              <a:rPr lang="en-US" dirty="0" smtClean="0"/>
              <a:t>National branding manual</a:t>
            </a:r>
          </a:p>
          <a:p>
            <a:r>
              <a:rPr lang="en-US" dirty="0" smtClean="0"/>
              <a:t>Social Media </a:t>
            </a:r>
            <a:r>
              <a:rPr lang="en-US" dirty="0"/>
              <a:t>i</a:t>
            </a:r>
            <a:r>
              <a:rPr lang="en-US" dirty="0" smtClean="0"/>
              <a:t>mplementation &amp; training</a:t>
            </a:r>
          </a:p>
          <a:p>
            <a:r>
              <a:rPr lang="en-US" dirty="0" smtClean="0"/>
              <a:t>Customer based Market Research</a:t>
            </a:r>
          </a:p>
          <a:p>
            <a:r>
              <a:rPr lang="en-US" dirty="0" smtClean="0"/>
              <a:t>How to Sell training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359A3A-FE5A-41D1-BF43-6180ECFB0D8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USPS Marketing Committee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95500" y="2876550"/>
            <a:ext cx="4819650" cy="96202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359A3A-FE5A-41D1-BF43-6180ECFB0D8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Is Necessary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is changing before our eyes</a:t>
            </a:r>
          </a:p>
          <a:p>
            <a:pPr lvl="1"/>
            <a:r>
              <a:rPr lang="en-US" dirty="0" smtClean="0"/>
              <a:t>Boating vs. other recreational activities</a:t>
            </a:r>
          </a:p>
          <a:p>
            <a:pPr lvl="1"/>
            <a:r>
              <a:rPr lang="en-US" dirty="0" smtClean="0"/>
              <a:t>Traditional outreach vs. social media </a:t>
            </a:r>
          </a:p>
          <a:p>
            <a:pPr lvl="1"/>
            <a:r>
              <a:rPr lang="en-US" dirty="0" smtClean="0"/>
              <a:t>Education in general is in transition</a:t>
            </a:r>
          </a:p>
          <a:p>
            <a:r>
              <a:rPr lang="en-US" dirty="0" smtClean="0"/>
              <a:t>Our internal organizational inertia inhibits rapid response and evolution</a:t>
            </a:r>
          </a:p>
          <a:p>
            <a:r>
              <a:rPr lang="en-US" dirty="0" smtClean="0"/>
              <a:t>In past we had separate, uncoordinated marketing groups and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3B73B-AF12-4A54-9ED0-8FA975891F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Confuse Ourselves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267200"/>
          </a:xfrm>
        </p:spPr>
        <p:txBody>
          <a:bodyPr/>
          <a:lstStyle/>
          <a:p>
            <a:r>
              <a:rPr lang="en-US" dirty="0" smtClean="0"/>
              <a:t>Do not understand Marketing and PR</a:t>
            </a:r>
          </a:p>
          <a:p>
            <a:r>
              <a:rPr lang="en-US" dirty="0" smtClean="0"/>
              <a:t>We create products and services without understanding the customer</a:t>
            </a:r>
          </a:p>
          <a:p>
            <a:r>
              <a:rPr lang="en-US" dirty="0" smtClean="0"/>
              <a:t>There is no real strategic plan or associated marketing plan</a:t>
            </a:r>
          </a:p>
          <a:p>
            <a:r>
              <a:rPr lang="en-US" dirty="0" smtClean="0"/>
              <a:t>Muddy guidance throughout</a:t>
            </a:r>
          </a:p>
          <a:p>
            <a:r>
              <a:rPr lang="en-US" dirty="0" smtClean="0"/>
              <a:t>Marketing vs. PR: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797424" y="4773930"/>
            <a:ext cx="3965576" cy="1200150"/>
            <a:chOff x="4620109" y="5249249"/>
            <a:chExt cx="3965039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5045502" y="5249249"/>
              <a:ext cx="353964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 i="1" dirty="0" smtClean="0">
                  <a:solidFill>
                    <a:srgbClr val="FFC000"/>
                  </a:solidFill>
                  <a:latin typeface="+mn-lt"/>
                  <a:cs typeface="+mn-cs"/>
                </a:rPr>
                <a:t>     What </a:t>
              </a:r>
              <a:r>
                <a:rPr lang="en-US" sz="3600" i="1" dirty="0">
                  <a:solidFill>
                    <a:srgbClr val="FFC000"/>
                  </a:solidFill>
                  <a:latin typeface="+mn-lt"/>
                  <a:cs typeface="+mn-cs"/>
                </a:rPr>
                <a:t>is </a:t>
              </a:r>
              <a:r>
                <a:rPr lang="en-US" sz="3600" i="1" dirty="0" smtClean="0">
                  <a:solidFill>
                    <a:srgbClr val="FFC000"/>
                  </a:solidFill>
                  <a:latin typeface="+mn-lt"/>
                  <a:cs typeface="+mn-cs"/>
                </a:rPr>
                <a:t>the</a:t>
              </a:r>
            </a:p>
            <a:p>
              <a:pPr>
                <a:defRPr/>
              </a:pPr>
              <a:r>
                <a:rPr lang="en-US" sz="3600" i="1" dirty="0">
                  <a:solidFill>
                    <a:srgbClr val="FFC000"/>
                  </a:solidFill>
                  <a:latin typeface="+mn-lt"/>
                  <a:cs typeface="+mn-cs"/>
                </a:rPr>
                <a:t> </a:t>
              </a:r>
              <a:r>
                <a:rPr lang="en-US" sz="3600" i="1" dirty="0" smtClean="0">
                  <a:solidFill>
                    <a:srgbClr val="FFC000"/>
                  </a:solidFill>
                  <a:latin typeface="+mn-lt"/>
                  <a:cs typeface="+mn-cs"/>
                </a:rPr>
                <a:t>     difference</a:t>
              </a:r>
              <a:r>
                <a:rPr lang="en-US" sz="3600" i="1" dirty="0">
                  <a:solidFill>
                    <a:srgbClr val="FFC000"/>
                  </a:solidFill>
                  <a:latin typeface="+mn-lt"/>
                  <a:cs typeface="+mn-cs"/>
                </a:rPr>
                <a:t>?</a:t>
              </a:r>
              <a:endParaRPr lang="en-US" i="1" dirty="0">
                <a:latin typeface="Arial" pitchFamily="34" charset="0"/>
                <a:cs typeface="+mn-cs"/>
              </a:endParaRPr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4620109" y="5452479"/>
              <a:ext cx="655548" cy="304845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426D5-7BC5-4264-80CD-EFBEA8AE6FC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33475" y="2667000"/>
            <a:ext cx="70580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A message includes not only what you say, but how you say it and how it appears to others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. </a:t>
            </a:r>
          </a:p>
          <a:p>
            <a:pPr algn="ctr">
              <a:defRPr/>
            </a:pP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We MUST understand our audience.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295400"/>
            <a:ext cx="8934450" cy="44196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 rot="-342573">
            <a:off x="5231747" y="2315494"/>
            <a:ext cx="3631427" cy="1522412"/>
            <a:chOff x="5197425" y="2426726"/>
            <a:chExt cx="3632330" cy="1450355"/>
          </a:xfrm>
        </p:grpSpPr>
        <p:sp>
          <p:nvSpPr>
            <p:cNvPr id="3" name="Oval 2"/>
            <p:cNvSpPr/>
            <p:nvPr/>
          </p:nvSpPr>
          <p:spPr>
            <a:xfrm>
              <a:off x="5197425" y="2426726"/>
              <a:ext cx="1448160" cy="1450355"/>
            </a:xfrm>
            <a:prstGeom prst="ellipse">
              <a:avLst/>
            </a:prstGeom>
            <a:noFill/>
            <a:ln w="76200">
              <a:solidFill>
                <a:srgbClr val="F0021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321" name="TextBox 6"/>
            <p:cNvSpPr txBox="1">
              <a:spLocks noChangeArrowheads="1"/>
            </p:cNvSpPr>
            <p:nvPr/>
          </p:nvSpPr>
          <p:spPr bwMode="auto">
            <a:xfrm>
              <a:off x="6635060" y="2754065"/>
              <a:ext cx="2194695" cy="35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00213"/>
                  </a:solidFill>
                  <a:latin typeface="Calibri" pitchFamily="34" charset="0"/>
                </a:rPr>
                <a:t>Who is this</a:t>
              </a:r>
              <a:r>
                <a:rPr lang="en-US" b="1" dirty="0" smtClean="0">
                  <a:solidFill>
                    <a:srgbClr val="F00213"/>
                  </a:solidFill>
                  <a:latin typeface="Calibri" pitchFamily="34" charset="0"/>
                </a:rPr>
                <a:t>? Why?</a:t>
              </a:r>
              <a:endParaRPr lang="en-US" b="1" dirty="0">
                <a:solidFill>
                  <a:srgbClr val="F00213"/>
                </a:solidFill>
                <a:latin typeface="Calibri" pitchFamily="34" charset="0"/>
              </a:endParaRPr>
            </a:p>
          </p:txBody>
        </p:sp>
      </p:grpSp>
      <p:sp>
        <p:nvSpPr>
          <p:cNvPr id="12" name="Oval 11"/>
          <p:cNvSpPr/>
          <p:nvPr/>
        </p:nvSpPr>
        <p:spPr bwMode="auto">
          <a:xfrm rot="21257427">
            <a:off x="1477963" y="2744788"/>
            <a:ext cx="1447800" cy="1520825"/>
          </a:xfrm>
          <a:prstGeom prst="ellipse">
            <a:avLst/>
          </a:prstGeom>
          <a:noFill/>
          <a:ln w="76200">
            <a:solidFill>
              <a:srgbClr val="F0021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We Often Send </a:t>
            </a:r>
            <a:br>
              <a:rPr lang="en-US" dirty="0" smtClean="0"/>
            </a:br>
            <a:r>
              <a:rPr lang="en-US" dirty="0" smtClean="0"/>
              <a:t>The Wrong Message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3389586" y="1497724"/>
            <a:ext cx="4992414" cy="646389"/>
            <a:chOff x="3389586" y="1497724"/>
            <a:chExt cx="4992414" cy="646389"/>
          </a:xfrm>
        </p:grpSpPr>
        <p:sp>
          <p:nvSpPr>
            <p:cNvPr id="11" name="Rounded Rectangle 10"/>
            <p:cNvSpPr/>
            <p:nvPr/>
          </p:nvSpPr>
          <p:spPr>
            <a:xfrm>
              <a:off x="7543800" y="1497724"/>
              <a:ext cx="838200" cy="551793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934607" y="1576554"/>
              <a:ext cx="230418" cy="31531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389586" y="1986460"/>
              <a:ext cx="1545021" cy="157653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3350" y="1295400"/>
            <a:ext cx="8934450" cy="881063"/>
          </a:xfrm>
          <a:prstGeom prst="rect">
            <a:avLst/>
          </a:prstGeom>
          <a:solidFill>
            <a:srgbClr val="D5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2"/>
                </a:solidFill>
              </a:rPr>
              <a:t>Traditional USPS Marketing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5695950" y="4130675"/>
            <a:ext cx="3135313" cy="212365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541963" algn="l"/>
              </a:tabLst>
            </a:pPr>
            <a:r>
              <a:rPr lang="en-US" sz="2400" b="1" dirty="0">
                <a:solidFill>
                  <a:schemeClr val="bg2"/>
                </a:solidFill>
                <a:latin typeface="Calibri" pitchFamily="34" charset="0"/>
              </a:rPr>
              <a:t>What is the Message?</a:t>
            </a:r>
          </a:p>
          <a:p>
            <a:pPr>
              <a:tabLst>
                <a:tab pos="5541963" algn="l"/>
              </a:tabLst>
            </a:pPr>
            <a:r>
              <a:rPr lang="en-US" sz="2400" b="1" dirty="0">
                <a:solidFill>
                  <a:schemeClr val="bg2"/>
                </a:solidFill>
                <a:latin typeface="Calibri" pitchFamily="34" charset="0"/>
              </a:rPr>
              <a:t>What are we selling?</a:t>
            </a:r>
          </a:p>
          <a:p>
            <a:pPr>
              <a:tabLst>
                <a:tab pos="5541963" algn="l"/>
              </a:tabLst>
            </a:pPr>
            <a:r>
              <a:rPr lang="en-US" sz="2400" b="1" dirty="0">
                <a:solidFill>
                  <a:schemeClr val="bg2"/>
                </a:solidFill>
                <a:latin typeface="Calibri" pitchFamily="34" charset="0"/>
              </a:rPr>
              <a:t>Who is the Customer?</a:t>
            </a:r>
            <a:endParaRPr lang="en-US" b="1" dirty="0">
              <a:solidFill>
                <a:schemeClr val="bg2"/>
              </a:solidFill>
              <a:latin typeface="Calibri" pitchFamily="34" charset="0"/>
            </a:endParaRPr>
          </a:p>
          <a:p>
            <a:pPr lvl="1">
              <a:tabLst>
                <a:tab pos="5541963" algn="l"/>
              </a:tabLst>
            </a:pPr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Children?  </a:t>
            </a:r>
            <a:r>
              <a:rPr lang="en-US" sz="2000" b="1" dirty="0">
                <a:solidFill>
                  <a:schemeClr val="bg2"/>
                </a:solidFill>
                <a:latin typeface="Calibri" pitchFamily="34" charset="0"/>
              </a:rPr>
              <a:t>Pirates? </a:t>
            </a:r>
          </a:p>
          <a:p>
            <a:pPr lvl="1">
              <a:tabLst>
                <a:tab pos="5541963" algn="l"/>
              </a:tabLst>
            </a:pPr>
            <a:r>
              <a:rPr lang="en-US" sz="2000" b="1" dirty="0">
                <a:solidFill>
                  <a:schemeClr val="bg2"/>
                </a:solidFill>
                <a:latin typeface="Calibri" pitchFamily="34" charset="0"/>
              </a:rPr>
              <a:t>Where is our primary customer?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426D5-7BC5-4264-80CD-EFBEA8AE6F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6" grpId="0" animBg="1"/>
      <p:bldP spid="1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17600"/>
            <a:ext cx="56388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Competition Is Tough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0" y="1371600"/>
            <a:ext cx="2795588" cy="2819400"/>
            <a:chOff x="6096000" y="1371600"/>
            <a:chExt cx="2794894" cy="2819400"/>
          </a:xfrm>
        </p:grpSpPr>
        <p:sp>
          <p:nvSpPr>
            <p:cNvPr id="4" name="32-Point Star 3"/>
            <p:cNvSpPr/>
            <p:nvPr/>
          </p:nvSpPr>
          <p:spPr>
            <a:xfrm>
              <a:off x="6096000" y="1371600"/>
              <a:ext cx="2794894" cy="2819400"/>
            </a:xfrm>
            <a:prstGeom prst="star32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394" name="TextBox 4"/>
            <p:cNvSpPr txBox="1">
              <a:spLocks noChangeArrowheads="1"/>
            </p:cNvSpPr>
            <p:nvPr/>
          </p:nvSpPr>
          <p:spPr bwMode="auto">
            <a:xfrm rot="-325224">
              <a:off x="6538803" y="1960563"/>
              <a:ext cx="1904527" cy="155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Arial Narrow" pitchFamily="34" charset="0"/>
                </a:rPr>
                <a:t>This Texas outfit is a for-profit company.</a:t>
              </a:r>
            </a:p>
            <a:p>
              <a:pPr algn="ctr"/>
              <a:r>
                <a:rPr lang="en-US" sz="1600" b="1" dirty="0">
                  <a:latin typeface="Arial Narrow" pitchFamily="34" charset="0"/>
                </a:rPr>
                <a:t>They make this same offer in 45 states. You pay $24.50 when you pass the test.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79638" y="1036638"/>
            <a:ext cx="5211762" cy="5211762"/>
            <a:chOff x="808038" y="1447800"/>
            <a:chExt cx="5211762" cy="5211763"/>
          </a:xfrm>
        </p:grpSpPr>
        <p:sp>
          <p:nvSpPr>
            <p:cNvPr id="10" name="&quot;No&quot; Symbol 9"/>
            <p:cNvSpPr/>
            <p:nvPr/>
          </p:nvSpPr>
          <p:spPr>
            <a:xfrm>
              <a:off x="808038" y="1447800"/>
              <a:ext cx="5211762" cy="5211763"/>
            </a:xfrm>
            <a:prstGeom prst="noSmoking">
              <a:avLst>
                <a:gd name="adj" fmla="val 1056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730148">
              <a:off x="1402556" y="3860006"/>
              <a:ext cx="4008439" cy="368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/>
                <a:t>We Are Better!!</a:t>
              </a:r>
              <a:endParaRPr lang="en-US" sz="2800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426D5-7BC5-4264-80CD-EFBEA8AE6F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 Not Have Consensus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600075" y="1955799"/>
            <a:ext cx="8229600" cy="4525963"/>
          </a:xfrm>
        </p:spPr>
        <p:txBody>
          <a:bodyPr/>
          <a:lstStyle/>
          <a:p>
            <a:r>
              <a:rPr lang="en-US" dirty="0" smtClean="0"/>
              <a:t>What do we actually sell?</a:t>
            </a:r>
          </a:p>
          <a:p>
            <a:r>
              <a:rPr lang="en-US" dirty="0" smtClean="0"/>
              <a:t>How can we use our superior courses to a competitive advantage?</a:t>
            </a:r>
          </a:p>
          <a:p>
            <a:r>
              <a:rPr lang="en-US" dirty="0" smtClean="0"/>
              <a:t>Who is our target audience?</a:t>
            </a:r>
          </a:p>
          <a:p>
            <a:r>
              <a:rPr lang="en-US" dirty="0" smtClean="0"/>
              <a:t>What do our customers really want?</a:t>
            </a:r>
          </a:p>
          <a:p>
            <a:r>
              <a:rPr lang="en-US" dirty="0" smtClean="0"/>
              <a:t>How do we attract them to 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426D5-7BC5-4264-80CD-EFBEA8AE6F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Kill Our Own Myths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Our mission compels people to join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If we hand out mission-related materials (e.g. safety) , people will:</a:t>
            </a:r>
          </a:p>
          <a:p>
            <a:pPr marL="971550" lvl="1" indent="-514350"/>
            <a:r>
              <a:rPr lang="en-US" dirty="0" smtClean="0"/>
              <a:t>Know who we are &amp; what we do</a:t>
            </a:r>
          </a:p>
          <a:p>
            <a:pPr marL="971550" lvl="1" indent="-514350"/>
            <a:r>
              <a:rPr lang="en-US" dirty="0" smtClean="0"/>
              <a:t>Come to us for education</a:t>
            </a:r>
          </a:p>
          <a:p>
            <a:pPr marL="971550" lvl="1" indent="-514350"/>
            <a:r>
              <a:rPr lang="en-US" dirty="0" smtClean="0"/>
              <a:t>Join a squadron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“Build it and they will come”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426D5-7BC5-4264-80CD-EFBEA8AE6F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Kill Our Own Myths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We believe our uniforms attract people from the public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Pictures of our member demographic are good tools for marketing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People like the fact that we have 100 years of existence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If they are interested in joining, they will easily find out how to do so</a:t>
            </a:r>
          </a:p>
          <a:p>
            <a:pPr marL="742950" indent="-742950">
              <a:buFont typeface="+mj-lt"/>
              <a:buAutoNum type="arabicPeriod" startAt="4"/>
            </a:pPr>
            <a:endParaRPr lang="en-US" dirty="0" smtClean="0"/>
          </a:p>
          <a:p>
            <a:pPr marL="742950" indent="-74295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359A3A-FE5A-41D1-BF43-6180ECFB0D8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4b0f9a2ce84e864a328139283993d548c239c2d"/>
  <p:tag name="ISPRING_RESOURCE_PATHS_HASH_PRESENTER" val="5f651f18038b0daf77d828f5e2dda589bdc47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8.1|3.3|1.9|1.6"/>
</p:tagLst>
</file>

<file path=ppt/theme/theme1.xml><?xml version="1.0" encoding="utf-8"?>
<a:theme xmlns:a="http://schemas.openxmlformats.org/drawingml/2006/main" name="USPS National">
  <a:themeElements>
    <a:clrScheme name="USPS-mstr-dbl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PS-mstr-dbl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-mstr-dbl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-mstr-dbl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-mstr-dbl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-mstr-dbl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-mstr-dbl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-mstr-dbl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-mstr-dbl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-mstr-dbl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-mstr-dbl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-mstr-dbl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-mstr-dbl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USPS National</Template>
  <TotalTime>3871</TotalTime>
  <Words>826</Words>
  <Application>Microsoft Office PowerPoint</Application>
  <PresentationFormat>On-screen Show (4:3)</PresentationFormat>
  <Paragraphs>177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Tahoma</vt:lpstr>
      <vt:lpstr>Verdana</vt:lpstr>
      <vt:lpstr>Wingdings</vt:lpstr>
      <vt:lpstr>USPS National</vt:lpstr>
      <vt:lpstr>Marketing for USPS</vt:lpstr>
      <vt:lpstr>Objectives</vt:lpstr>
      <vt:lpstr>Change Is Necessary</vt:lpstr>
      <vt:lpstr>We Confuse Ourselves</vt:lpstr>
      <vt:lpstr>We Often Send  The Wrong Message</vt:lpstr>
      <vt:lpstr>Competition Is Tough</vt:lpstr>
      <vt:lpstr>We Do Not Have Consensus</vt:lpstr>
      <vt:lpstr>We Need to Kill Our Own Myths</vt:lpstr>
      <vt:lpstr>We Need to Kill Our Own Myths</vt:lpstr>
      <vt:lpstr>We Must Understand  Our Customers</vt:lpstr>
      <vt:lpstr>Public Relations</vt:lpstr>
      <vt:lpstr>Public Relations</vt:lpstr>
      <vt:lpstr>Marketing</vt:lpstr>
      <vt:lpstr>Four P’s or C’s of Marketing</vt:lpstr>
      <vt:lpstr>How Does This Apply To Us?</vt:lpstr>
      <vt:lpstr>How Does This Apply To Us?</vt:lpstr>
      <vt:lpstr>How Does This Apply To Us?</vt:lpstr>
      <vt:lpstr>Marketing and PR Committees</vt:lpstr>
      <vt:lpstr>Committee Structure</vt:lpstr>
      <vt:lpstr>Committee Responsibilities</vt:lpstr>
      <vt:lpstr>Marketing Committee Goals</vt:lpstr>
      <vt:lpstr>USPS Marketing Committee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for USPS</dc:title>
  <dc:creator>Paul Mermelstein</dc:creator>
  <cp:lastModifiedBy>D C Fiander MD</cp:lastModifiedBy>
  <cp:revision>268</cp:revision>
  <dcterms:created xsi:type="dcterms:W3CDTF">2013-12-07T00:19:12Z</dcterms:created>
  <dcterms:modified xsi:type="dcterms:W3CDTF">2014-02-16T18:52:53Z</dcterms:modified>
</cp:coreProperties>
</file>