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7010400" cy="9296400"/>
  <p:embeddedFontLst>
    <p:embeddedFont>
      <p:font typeface="Calibri" panose="020F0502020204030204" pitchFamily="34" charset="0"/>
      <p:regular r:id="rId18"/>
      <p:bold r:id="rId19"/>
      <p:italic r:id="rId20"/>
      <p:boldItalic r:id="rId21"/>
    </p:embeddedFont>
    <p:embeddedFont>
      <p:font typeface="Helvetica Neue"/>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389E92-E72F-41FA-BA5B-2A043E865600}">
  <a:tblStyle styleId="{C9389E92-E72F-41FA-BA5B-2A043E865600}"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355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970337" y="0"/>
            <a:ext cx="3038475" cy="46355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1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81100" y="696912"/>
            <a:ext cx="4649787"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1675" y="4416425"/>
            <a:ext cx="5607049" cy="418147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831261"/>
            <a:ext cx="3038475" cy="4635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0337" y="8831261"/>
            <a:ext cx="3038475" cy="463550"/>
          </a:xfrm>
          <a:prstGeom prst="rect">
            <a:avLst/>
          </a:prstGeom>
          <a:noFill/>
          <a:ln>
            <a:noFill/>
          </a:ln>
        </p:spPr>
        <p:txBody>
          <a:bodyPr lIns="90750" tIns="45375" rIns="90750" bIns="453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100" b="0" i="0" u="none" strike="noStrike" cap="none">
                <a:solidFill>
                  <a:srgbClr val="000000"/>
                </a:solidFill>
                <a:latin typeface="Calibri"/>
                <a:ea typeface="Calibri"/>
                <a:cs typeface="Calibri"/>
                <a:sym typeface="Calibri"/>
              </a:rPr>
              <a:t>‹#›</a:t>
            </a:fld>
            <a:endParaRPr lang="en-US" sz="11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701675" y="4416425"/>
            <a:ext cx="5607049" cy="4181475"/>
          </a:xfrm>
          <a:prstGeom prst="rect">
            <a:avLst/>
          </a:prstGeom>
        </p:spPr>
        <p:txBody>
          <a:bodyPr lIns="91425" tIns="91425" rIns="91425" bIns="91425" anchor="t" anchorCtr="0">
            <a:noAutofit/>
          </a:bodyPr>
          <a:lstStyle/>
          <a:p>
            <a:pPr lvl="0">
              <a:spcBef>
                <a:spcPts val="0"/>
              </a:spcBef>
              <a:buNone/>
            </a:pPr>
            <a:endParaRPr/>
          </a:p>
        </p:txBody>
      </p:sp>
      <p:sp>
        <p:nvSpPr>
          <p:cNvPr id="31" name="Shape 31"/>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701675" y="4416425"/>
            <a:ext cx="5607049" cy="4181475"/>
          </a:xfrm>
          <a:prstGeom prst="rect">
            <a:avLst/>
          </a:prstGeom>
        </p:spPr>
        <p:txBody>
          <a:bodyPr lIns="91425" tIns="91425" rIns="91425" bIns="91425" anchor="t" anchorCtr="0">
            <a:noAutofit/>
          </a:bodyPr>
          <a:lstStyle/>
          <a:p>
            <a:pPr lvl="0">
              <a:spcBef>
                <a:spcPts val="0"/>
              </a:spcBef>
              <a:buNone/>
            </a:pPr>
            <a:endParaRPr/>
          </a:p>
        </p:txBody>
      </p:sp>
      <p:sp>
        <p:nvSpPr>
          <p:cNvPr id="91" name="Shape 91"/>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701675" y="4416425"/>
            <a:ext cx="5607049" cy="4181475"/>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701675" y="4416425"/>
            <a:ext cx="5607049" cy="4181475"/>
          </a:xfrm>
          <a:prstGeom prst="rect">
            <a:avLst/>
          </a:prstGeom>
        </p:spPr>
        <p:txBody>
          <a:bodyPr lIns="91425" tIns="91425" rIns="91425" bIns="91425" anchor="t" anchorCtr="0">
            <a:noAutofit/>
          </a:bodyPr>
          <a:lstStyle/>
          <a:p>
            <a:pPr lvl="0">
              <a:spcBef>
                <a:spcPts val="0"/>
              </a:spcBef>
              <a:buNone/>
            </a:pPr>
            <a:endParaRPr/>
          </a:p>
        </p:txBody>
      </p:sp>
      <p:sp>
        <p:nvSpPr>
          <p:cNvPr id="103" name="Shape 103"/>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701675" y="4416425"/>
            <a:ext cx="5607049" cy="4181475"/>
          </a:xfrm>
          <a:prstGeom prst="rect">
            <a:avLst/>
          </a:prstGeom>
        </p:spPr>
        <p:txBody>
          <a:bodyPr lIns="91425" tIns="91425" rIns="91425" bIns="91425" anchor="t" anchorCtr="0">
            <a:noAutofit/>
          </a:bodyPr>
          <a:lstStyle/>
          <a:p>
            <a:pPr lvl="0">
              <a:spcBef>
                <a:spcPts val="0"/>
              </a:spcBef>
              <a:buNone/>
            </a:pPr>
            <a:endParaRPr/>
          </a:p>
        </p:txBody>
      </p:sp>
      <p:sp>
        <p:nvSpPr>
          <p:cNvPr id="109" name="Shape 109"/>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1675" y="4416425"/>
            <a:ext cx="5607049" cy="4181475"/>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701675" y="4416425"/>
            <a:ext cx="5607049" cy="4181475"/>
          </a:xfrm>
          <a:prstGeom prst="rect">
            <a:avLst/>
          </a:prstGeom>
        </p:spPr>
        <p:txBody>
          <a:bodyPr lIns="91425" tIns="91425" rIns="91425" bIns="91425" anchor="t" anchorCtr="0">
            <a:noAutofit/>
          </a:bodyPr>
          <a:lstStyle/>
          <a:p>
            <a:pPr lvl="0">
              <a:spcBef>
                <a:spcPts val="0"/>
              </a:spcBef>
              <a:buNone/>
            </a:pPr>
            <a:endParaRPr/>
          </a:p>
        </p:txBody>
      </p:sp>
      <p:sp>
        <p:nvSpPr>
          <p:cNvPr id="122" name="Shape 122"/>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701675" y="4416425"/>
            <a:ext cx="5607049" cy="4181475"/>
          </a:xfrm>
          <a:prstGeom prst="rect">
            <a:avLst/>
          </a:prstGeom>
        </p:spPr>
        <p:txBody>
          <a:bodyPr lIns="91425" tIns="91425" rIns="91425" bIns="91425" anchor="t" anchorCtr="0">
            <a:noAutofit/>
          </a:bodyPr>
          <a:lstStyle/>
          <a:p>
            <a:pPr lvl="0">
              <a:spcBef>
                <a:spcPts val="0"/>
              </a:spcBef>
              <a:buNone/>
            </a:pPr>
            <a:endParaRPr/>
          </a:p>
        </p:txBody>
      </p:sp>
      <p:sp>
        <p:nvSpPr>
          <p:cNvPr id="39" name="Shape 39"/>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701675" y="4416425"/>
            <a:ext cx="5607000" cy="4181400"/>
          </a:xfrm>
          <a:prstGeom prst="rect">
            <a:avLst/>
          </a:prstGeom>
        </p:spPr>
        <p:txBody>
          <a:bodyPr lIns="91425" tIns="91425" rIns="91425" bIns="91425" anchor="t" anchorCtr="0">
            <a:noAutofit/>
          </a:bodyPr>
          <a:lstStyle/>
          <a:p>
            <a:pPr lvl="0" rtl="0">
              <a:spcBef>
                <a:spcPts val="0"/>
              </a:spcBef>
              <a:buNone/>
            </a:pPr>
            <a:endParaRPr/>
          </a:p>
        </p:txBody>
      </p:sp>
      <p:sp>
        <p:nvSpPr>
          <p:cNvPr id="46" name="Shape 46"/>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701675" y="4416425"/>
            <a:ext cx="5607049" cy="4181475"/>
          </a:xfrm>
          <a:prstGeom prst="rect">
            <a:avLst/>
          </a:prstGeom>
        </p:spPr>
        <p:txBody>
          <a:bodyPr lIns="91425" tIns="91425" rIns="91425" bIns="91425" anchor="t" anchorCtr="0">
            <a:noAutofit/>
          </a:bodyPr>
          <a:lstStyle/>
          <a:p>
            <a:pPr lvl="0">
              <a:spcBef>
                <a:spcPts val="0"/>
              </a:spcBef>
              <a:buNone/>
            </a:pPr>
            <a:endParaRPr/>
          </a:p>
        </p:txBody>
      </p:sp>
      <p:sp>
        <p:nvSpPr>
          <p:cNvPr id="52" name="Shape 52"/>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701675" y="4416425"/>
            <a:ext cx="5607049" cy="4181475"/>
          </a:xfrm>
          <a:prstGeom prst="rect">
            <a:avLst/>
          </a:prstGeom>
        </p:spPr>
        <p:txBody>
          <a:bodyPr lIns="91425" tIns="91425" rIns="91425" bIns="91425" anchor="t" anchorCtr="0">
            <a:noAutofit/>
          </a:bodyPr>
          <a:lstStyle/>
          <a:p>
            <a:pPr lvl="0">
              <a:spcBef>
                <a:spcPts val="0"/>
              </a:spcBef>
              <a:buNone/>
            </a:pPr>
            <a:endParaRPr/>
          </a:p>
        </p:txBody>
      </p:sp>
      <p:sp>
        <p:nvSpPr>
          <p:cNvPr id="58" name="Shape 58"/>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701675" y="4416425"/>
            <a:ext cx="5607049" cy="4181475"/>
          </a:xfrm>
          <a:prstGeom prst="rect">
            <a:avLst/>
          </a:prstGeom>
        </p:spPr>
        <p:txBody>
          <a:bodyPr lIns="91425" tIns="91425" rIns="91425" bIns="91425" anchor="t" anchorCtr="0">
            <a:noAutofit/>
          </a:bodyPr>
          <a:lstStyle/>
          <a:p>
            <a:pPr lvl="0">
              <a:spcBef>
                <a:spcPts val="0"/>
              </a:spcBef>
              <a:buNone/>
            </a:pPr>
            <a:endParaRPr/>
          </a:p>
        </p:txBody>
      </p:sp>
      <p:sp>
        <p:nvSpPr>
          <p:cNvPr id="64" name="Shape 64"/>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701675" y="4416425"/>
            <a:ext cx="5607049" cy="4181475"/>
          </a:xfrm>
          <a:prstGeom prst="rect">
            <a:avLst/>
          </a:prstGeom>
        </p:spPr>
        <p:txBody>
          <a:bodyPr lIns="91425" tIns="91425" rIns="91425" bIns="91425" anchor="t" anchorCtr="0">
            <a:noAutofit/>
          </a:bodyPr>
          <a:lstStyle/>
          <a:p>
            <a:pPr lvl="0">
              <a:spcBef>
                <a:spcPts val="0"/>
              </a:spcBef>
              <a:buNone/>
            </a:pPr>
            <a:endParaRPr/>
          </a:p>
        </p:txBody>
      </p:sp>
      <p:sp>
        <p:nvSpPr>
          <p:cNvPr id="72" name="Shape 72"/>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701675" y="4416425"/>
            <a:ext cx="5607049" cy="4181475"/>
          </a:xfrm>
          <a:prstGeom prst="rect">
            <a:avLst/>
          </a:prstGeom>
        </p:spPr>
        <p:txBody>
          <a:bodyPr lIns="91425" tIns="91425" rIns="91425" bIns="91425" anchor="t" anchorCtr="0">
            <a:noAutofit/>
          </a:bodyPr>
          <a:lstStyle/>
          <a:p>
            <a:pPr lvl="0">
              <a:spcBef>
                <a:spcPts val="0"/>
              </a:spcBef>
              <a:buNone/>
            </a:pPr>
            <a:endParaRPr/>
          </a:p>
        </p:txBody>
      </p:sp>
      <p:sp>
        <p:nvSpPr>
          <p:cNvPr id="78" name="Shape 78"/>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701675" y="4416425"/>
            <a:ext cx="5607049" cy="4181475"/>
          </a:xfrm>
          <a:prstGeom prst="rect">
            <a:avLst/>
          </a:prstGeom>
        </p:spPr>
        <p:txBody>
          <a:bodyPr lIns="91425" tIns="91425" rIns="91425" bIns="91425" anchor="t" anchorCtr="0">
            <a:noAutofit/>
          </a:bodyPr>
          <a:lstStyle/>
          <a:p>
            <a:pPr lvl="0">
              <a:spcBef>
                <a:spcPts val="0"/>
              </a:spcBef>
              <a:buNone/>
            </a:pPr>
            <a:endParaRPr/>
          </a:p>
        </p:txBody>
      </p:sp>
      <p:sp>
        <p:nvSpPr>
          <p:cNvPr id="84" name="Shape 84"/>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0" i="0" u="none" strike="noStrike" cap="none">
                <a:solidFill>
                  <a:srgbClr val="FFFF00"/>
                </a:solidFill>
                <a:latin typeface="Arial"/>
                <a:ea typeface="Arial"/>
                <a:cs typeface="Arial"/>
                <a:sym typeface="Arial"/>
              </a:defRPr>
            </a:lvl1pPr>
            <a:lvl2pPr marL="0" marR="0" lvl="1" indent="0" algn="l" rtl="0">
              <a:spcBef>
                <a:spcPts val="0"/>
              </a:spcBef>
              <a:spcAft>
                <a:spcPts val="0"/>
              </a:spcAft>
              <a:buNone/>
              <a:defRPr sz="2800" b="0" i="0" u="none" strike="noStrike" cap="none">
                <a:solidFill>
                  <a:srgbClr val="FFFF00"/>
                </a:solidFill>
                <a:latin typeface="Arial"/>
                <a:ea typeface="Arial"/>
                <a:cs typeface="Arial"/>
                <a:sym typeface="Arial"/>
              </a:defRPr>
            </a:lvl2pPr>
            <a:lvl3pPr marL="0" marR="0" lvl="2" indent="0" algn="l" rtl="0">
              <a:spcBef>
                <a:spcPts val="0"/>
              </a:spcBef>
              <a:spcAft>
                <a:spcPts val="0"/>
              </a:spcAft>
              <a:buNone/>
              <a:defRPr sz="2800" b="0" i="0" u="none" strike="noStrike" cap="none">
                <a:solidFill>
                  <a:srgbClr val="FFFF00"/>
                </a:solidFill>
                <a:latin typeface="Arial"/>
                <a:ea typeface="Arial"/>
                <a:cs typeface="Arial"/>
                <a:sym typeface="Arial"/>
              </a:defRPr>
            </a:lvl3pPr>
            <a:lvl4pPr marL="0" marR="0" lvl="3" indent="0" algn="l" rtl="0">
              <a:spcBef>
                <a:spcPts val="0"/>
              </a:spcBef>
              <a:spcAft>
                <a:spcPts val="0"/>
              </a:spcAft>
              <a:buNone/>
              <a:defRPr sz="2800" b="0" i="0" u="none" strike="noStrike" cap="none">
                <a:solidFill>
                  <a:srgbClr val="FFFF00"/>
                </a:solidFill>
                <a:latin typeface="Arial"/>
                <a:ea typeface="Arial"/>
                <a:cs typeface="Arial"/>
                <a:sym typeface="Arial"/>
              </a:defRPr>
            </a:lvl4pPr>
            <a:lvl5pPr marL="0" marR="0" lvl="4" indent="0" algn="l" rtl="0">
              <a:spcBef>
                <a:spcPts val="0"/>
              </a:spcBef>
              <a:spcAft>
                <a:spcPts val="0"/>
              </a:spcAft>
              <a:buNone/>
              <a:defRPr sz="2800" b="0" i="0" u="none" strike="noStrike" cap="none">
                <a:solidFill>
                  <a:srgbClr val="FFFF00"/>
                </a:solidFill>
                <a:latin typeface="Arial"/>
                <a:ea typeface="Arial"/>
                <a:cs typeface="Arial"/>
                <a:sym typeface="Arial"/>
              </a:defRPr>
            </a:lvl5pPr>
            <a:lvl6pPr marL="457200" marR="0" lvl="5" indent="0" algn="l" rtl="0">
              <a:spcBef>
                <a:spcPts val="0"/>
              </a:spcBef>
              <a:spcAft>
                <a:spcPts val="0"/>
              </a:spcAft>
              <a:buNone/>
              <a:defRPr sz="40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None/>
              <a:defRPr sz="40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None/>
              <a:defRPr sz="40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None/>
              <a:defRPr sz="4000" b="0" i="0" u="none" strike="noStrike" cap="none">
                <a:solidFill>
                  <a:schemeClr val="lt1"/>
                </a:solidFill>
                <a:latin typeface="Calibri"/>
                <a:ea typeface="Calibri"/>
                <a:cs typeface="Calibri"/>
                <a:sym typeface="Calibri"/>
              </a:defRPr>
            </a:lvl9pPr>
          </a:lstStyle>
          <a:p>
            <a:endParaRPr/>
          </a:p>
        </p:txBody>
      </p:sp>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480"/>
              </a:spcBef>
              <a:spcAft>
                <a:spcPts val="0"/>
              </a:spcAft>
              <a:buClr>
                <a:srgbClr val="F2F2F2"/>
              </a:buClr>
              <a:buFont typeface="Arial"/>
              <a:buNone/>
              <a:defRPr sz="2400" b="0" i="1" u="none" strike="noStrike" cap="none">
                <a:solidFill>
                  <a:srgbClr val="F2F2F2"/>
                </a:solidFill>
                <a:latin typeface="Arial"/>
                <a:ea typeface="Arial"/>
                <a:cs typeface="Arial"/>
                <a:sym typeface="Arial"/>
              </a:defRPr>
            </a:lvl1pPr>
            <a:lvl2pPr marL="457200" marR="0" lvl="1" indent="0" algn="ctr" rtl="0">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2pPr>
            <a:lvl3pPr marL="914400" marR="0" lvl="2" indent="0" algn="ctr"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3pPr>
            <a:lvl4pPr marL="1371600" marR="0" lvl="3" indent="0" algn="ctr"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ctr"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38100"/>
            <a:ext cx="8229600" cy="8763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0" i="0" u="none" strike="noStrike" cap="none">
                <a:solidFill>
                  <a:srgbClr val="FFFF00"/>
                </a:solidFill>
                <a:latin typeface="Arial"/>
                <a:ea typeface="Arial"/>
                <a:cs typeface="Arial"/>
                <a:sym typeface="Arial"/>
              </a:defRPr>
            </a:lvl1pPr>
            <a:lvl2pPr marL="0" marR="0" lvl="1" indent="0" algn="l" rtl="0">
              <a:spcBef>
                <a:spcPts val="0"/>
              </a:spcBef>
              <a:spcAft>
                <a:spcPts val="0"/>
              </a:spcAft>
              <a:buNone/>
              <a:defRPr sz="2800" b="0" i="0" u="none" strike="noStrike" cap="none">
                <a:solidFill>
                  <a:srgbClr val="FFFF00"/>
                </a:solidFill>
                <a:latin typeface="Arial"/>
                <a:ea typeface="Arial"/>
                <a:cs typeface="Arial"/>
                <a:sym typeface="Arial"/>
              </a:defRPr>
            </a:lvl2pPr>
            <a:lvl3pPr marL="0" marR="0" lvl="2" indent="0" algn="l" rtl="0">
              <a:spcBef>
                <a:spcPts val="0"/>
              </a:spcBef>
              <a:spcAft>
                <a:spcPts val="0"/>
              </a:spcAft>
              <a:buNone/>
              <a:defRPr sz="2800" b="0" i="0" u="none" strike="noStrike" cap="none">
                <a:solidFill>
                  <a:srgbClr val="FFFF00"/>
                </a:solidFill>
                <a:latin typeface="Arial"/>
                <a:ea typeface="Arial"/>
                <a:cs typeface="Arial"/>
                <a:sym typeface="Arial"/>
              </a:defRPr>
            </a:lvl3pPr>
            <a:lvl4pPr marL="0" marR="0" lvl="3" indent="0" algn="l" rtl="0">
              <a:spcBef>
                <a:spcPts val="0"/>
              </a:spcBef>
              <a:spcAft>
                <a:spcPts val="0"/>
              </a:spcAft>
              <a:buNone/>
              <a:defRPr sz="2800" b="0" i="0" u="none" strike="noStrike" cap="none">
                <a:solidFill>
                  <a:srgbClr val="FFFF00"/>
                </a:solidFill>
                <a:latin typeface="Arial"/>
                <a:ea typeface="Arial"/>
                <a:cs typeface="Arial"/>
                <a:sym typeface="Arial"/>
              </a:defRPr>
            </a:lvl4pPr>
            <a:lvl5pPr marL="0" marR="0" lvl="4" indent="0" algn="l" rtl="0">
              <a:spcBef>
                <a:spcPts val="0"/>
              </a:spcBef>
              <a:spcAft>
                <a:spcPts val="0"/>
              </a:spcAft>
              <a:buNone/>
              <a:defRPr sz="2800" b="0" i="0" u="none" strike="noStrike" cap="none">
                <a:solidFill>
                  <a:srgbClr val="FFFF00"/>
                </a:solidFill>
                <a:latin typeface="Arial"/>
                <a:ea typeface="Arial"/>
                <a:cs typeface="Arial"/>
                <a:sym typeface="Arial"/>
              </a:defRPr>
            </a:lvl5pPr>
            <a:lvl6pPr marL="457200" marR="0" lvl="5" indent="0" algn="l" rtl="0">
              <a:spcBef>
                <a:spcPts val="0"/>
              </a:spcBef>
              <a:spcAft>
                <a:spcPts val="0"/>
              </a:spcAft>
              <a:buNone/>
              <a:defRPr sz="40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None/>
              <a:defRPr sz="40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None/>
              <a:defRPr sz="40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None/>
              <a:defRPr sz="4000" b="0" i="0" u="none" strike="noStrike" cap="none">
                <a:solidFill>
                  <a:schemeClr val="lt1"/>
                </a:solidFill>
                <a:latin typeface="Calibri"/>
                <a:ea typeface="Calibri"/>
                <a:cs typeface="Calibri"/>
                <a:sym typeface="Calibri"/>
              </a:defRPr>
            </a:lvl9pPr>
          </a:lstStyle>
          <a:p>
            <a:endParaRPr/>
          </a:p>
        </p:txBody>
      </p:sp>
      <p:sp>
        <p:nvSpPr>
          <p:cNvPr id="22" name="Shape 22"/>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33350" algn="l" rtl="0">
              <a:spcBef>
                <a:spcPts val="480"/>
              </a:spcBef>
              <a:spcAft>
                <a:spcPts val="0"/>
              </a:spcAft>
              <a:buClr>
                <a:srgbClr val="FFFF66"/>
              </a:buClr>
              <a:buSzPct val="100000"/>
              <a:buFont typeface="Arial"/>
              <a:buChar char="•"/>
              <a:defRPr sz="2400" b="0" i="0" u="none" strike="noStrike" cap="none">
                <a:solidFill>
                  <a:srgbClr val="FFFF66"/>
                </a:solidFill>
                <a:latin typeface="Arial"/>
                <a:ea typeface="Arial"/>
                <a:cs typeface="Arial"/>
                <a:sym typeface="Arial"/>
              </a:defRPr>
            </a:lvl2pPr>
            <a:lvl3pPr marL="1143000" marR="0" lvl="2" indent="-101600" algn="l" rtl="0">
              <a:spcBef>
                <a:spcPts val="400"/>
              </a:spcBef>
              <a:spcAft>
                <a:spcPts val="0"/>
              </a:spcAft>
              <a:buClr>
                <a:srgbClr val="A5A5A5"/>
              </a:buClr>
              <a:buSzPct val="100000"/>
              <a:buFont typeface="Arial"/>
              <a:buChar char="•"/>
              <a:defRPr sz="2000" b="0" i="0" u="none" strike="noStrike" cap="none">
                <a:solidFill>
                  <a:srgbClr val="A5A5A5"/>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38101"/>
            <a:ext cx="8229600" cy="8763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0" i="0" u="none" strike="noStrike" cap="none">
                <a:solidFill>
                  <a:srgbClr val="FFFF00"/>
                </a:solidFill>
                <a:latin typeface="Arial"/>
                <a:ea typeface="Arial"/>
                <a:cs typeface="Arial"/>
                <a:sym typeface="Arial"/>
              </a:defRPr>
            </a:lvl1pPr>
            <a:lvl2pPr marL="0" marR="0" lvl="1" indent="0" algn="l" rtl="0">
              <a:spcBef>
                <a:spcPts val="0"/>
              </a:spcBef>
              <a:spcAft>
                <a:spcPts val="0"/>
              </a:spcAft>
              <a:buNone/>
              <a:defRPr sz="2800" b="0" i="0" u="none" strike="noStrike" cap="none">
                <a:solidFill>
                  <a:srgbClr val="FFFF00"/>
                </a:solidFill>
                <a:latin typeface="Arial"/>
                <a:ea typeface="Arial"/>
                <a:cs typeface="Arial"/>
                <a:sym typeface="Arial"/>
              </a:defRPr>
            </a:lvl2pPr>
            <a:lvl3pPr marL="0" marR="0" lvl="2" indent="0" algn="l" rtl="0">
              <a:spcBef>
                <a:spcPts val="0"/>
              </a:spcBef>
              <a:spcAft>
                <a:spcPts val="0"/>
              </a:spcAft>
              <a:buNone/>
              <a:defRPr sz="2800" b="0" i="0" u="none" strike="noStrike" cap="none">
                <a:solidFill>
                  <a:srgbClr val="FFFF00"/>
                </a:solidFill>
                <a:latin typeface="Arial"/>
                <a:ea typeface="Arial"/>
                <a:cs typeface="Arial"/>
                <a:sym typeface="Arial"/>
              </a:defRPr>
            </a:lvl3pPr>
            <a:lvl4pPr marL="0" marR="0" lvl="3" indent="0" algn="l" rtl="0">
              <a:spcBef>
                <a:spcPts val="0"/>
              </a:spcBef>
              <a:spcAft>
                <a:spcPts val="0"/>
              </a:spcAft>
              <a:buNone/>
              <a:defRPr sz="2800" b="0" i="0" u="none" strike="noStrike" cap="none">
                <a:solidFill>
                  <a:srgbClr val="FFFF00"/>
                </a:solidFill>
                <a:latin typeface="Arial"/>
                <a:ea typeface="Arial"/>
                <a:cs typeface="Arial"/>
                <a:sym typeface="Arial"/>
              </a:defRPr>
            </a:lvl4pPr>
            <a:lvl5pPr marL="0" marR="0" lvl="4" indent="0" algn="l" rtl="0">
              <a:spcBef>
                <a:spcPts val="0"/>
              </a:spcBef>
              <a:spcAft>
                <a:spcPts val="0"/>
              </a:spcAft>
              <a:buNone/>
              <a:defRPr sz="2800" b="0" i="0" u="none" strike="noStrike" cap="none">
                <a:solidFill>
                  <a:srgbClr val="FFFF00"/>
                </a:solidFill>
                <a:latin typeface="Arial"/>
                <a:ea typeface="Arial"/>
                <a:cs typeface="Arial"/>
                <a:sym typeface="Arial"/>
              </a:defRPr>
            </a:lvl5pPr>
            <a:lvl6pPr marL="457200" marR="0" lvl="5" indent="0" algn="l" rtl="0">
              <a:spcBef>
                <a:spcPts val="0"/>
              </a:spcBef>
              <a:spcAft>
                <a:spcPts val="0"/>
              </a:spcAft>
              <a:buNone/>
              <a:defRPr sz="40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None/>
              <a:defRPr sz="40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None/>
              <a:defRPr sz="40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None/>
              <a:defRPr sz="40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rgbClr val="FFFF00"/>
                </a:solidFill>
                <a:latin typeface="Arial"/>
                <a:ea typeface="Arial"/>
                <a:cs typeface="Arial"/>
                <a:sym typeface="Arial"/>
              </a:defRPr>
            </a:lvl1pPr>
            <a:lvl2pPr marL="0" marR="0" lvl="1" indent="0" algn="l" rtl="0">
              <a:spcBef>
                <a:spcPts val="0"/>
              </a:spcBef>
              <a:spcAft>
                <a:spcPts val="0"/>
              </a:spcAft>
              <a:buNone/>
              <a:defRPr sz="2800" b="0" i="0" u="none" strike="noStrike" cap="none">
                <a:solidFill>
                  <a:srgbClr val="FFFF00"/>
                </a:solidFill>
                <a:latin typeface="Arial"/>
                <a:ea typeface="Arial"/>
                <a:cs typeface="Arial"/>
                <a:sym typeface="Arial"/>
              </a:defRPr>
            </a:lvl2pPr>
            <a:lvl3pPr marL="0" marR="0" lvl="2" indent="0" algn="l" rtl="0">
              <a:spcBef>
                <a:spcPts val="0"/>
              </a:spcBef>
              <a:spcAft>
                <a:spcPts val="0"/>
              </a:spcAft>
              <a:buNone/>
              <a:defRPr sz="2800" b="0" i="0" u="none" strike="noStrike" cap="none">
                <a:solidFill>
                  <a:srgbClr val="FFFF00"/>
                </a:solidFill>
                <a:latin typeface="Arial"/>
                <a:ea typeface="Arial"/>
                <a:cs typeface="Arial"/>
                <a:sym typeface="Arial"/>
              </a:defRPr>
            </a:lvl3pPr>
            <a:lvl4pPr marL="0" marR="0" lvl="3" indent="0" algn="l" rtl="0">
              <a:spcBef>
                <a:spcPts val="0"/>
              </a:spcBef>
              <a:spcAft>
                <a:spcPts val="0"/>
              </a:spcAft>
              <a:buNone/>
              <a:defRPr sz="2800" b="0" i="0" u="none" strike="noStrike" cap="none">
                <a:solidFill>
                  <a:srgbClr val="FFFF00"/>
                </a:solidFill>
                <a:latin typeface="Arial"/>
                <a:ea typeface="Arial"/>
                <a:cs typeface="Arial"/>
                <a:sym typeface="Arial"/>
              </a:defRPr>
            </a:lvl4pPr>
            <a:lvl5pPr marL="0" marR="0" lvl="4" indent="0" algn="l" rtl="0">
              <a:spcBef>
                <a:spcPts val="0"/>
              </a:spcBef>
              <a:spcAft>
                <a:spcPts val="0"/>
              </a:spcAft>
              <a:buNone/>
              <a:defRPr sz="2800" b="0" i="0" u="none" strike="noStrike" cap="none">
                <a:solidFill>
                  <a:srgbClr val="FFFF00"/>
                </a:solidFill>
                <a:latin typeface="Arial"/>
                <a:ea typeface="Arial"/>
                <a:cs typeface="Arial"/>
                <a:sym typeface="Arial"/>
              </a:defRPr>
            </a:lvl5pPr>
            <a:lvl6pPr marL="457200" marR="0" lvl="5" indent="0" algn="l" rtl="0">
              <a:spcBef>
                <a:spcPts val="0"/>
              </a:spcBef>
              <a:spcAft>
                <a:spcPts val="0"/>
              </a:spcAft>
              <a:buNone/>
              <a:defRPr sz="40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None/>
              <a:defRPr sz="40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None/>
              <a:defRPr sz="40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None/>
              <a:defRPr sz="4000" b="0" i="0" u="none" strike="noStrike" cap="none">
                <a:solidFill>
                  <a:schemeClr val="lt1"/>
                </a:solidFill>
                <a:latin typeface="Calibri"/>
                <a:ea typeface="Calibri"/>
                <a:cs typeface="Calibri"/>
                <a:sym typeface="Calibri"/>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7F7F7F"/>
              </a:buClr>
              <a:buFont typeface="Arial"/>
              <a:buNone/>
              <a:defRPr sz="2000" i="0">
                <a:solidFill>
                  <a:srgbClr val="7F7F7F"/>
                </a:solidFill>
                <a:latin typeface="Arial"/>
                <a:ea typeface="Arial"/>
                <a:cs typeface="Arial"/>
                <a:sym typeface="Arial"/>
              </a:defRPr>
            </a:lvl1pPr>
            <a:lvl2pPr marL="457200" marR="0" lvl="1" indent="0" algn="l" rtl="0">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320"/>
              </a:spcBef>
              <a:spcAft>
                <a:spcPts val="0"/>
              </a:spcAft>
              <a:buClr>
                <a:schemeClr val="lt1"/>
              </a:buClr>
              <a:buFont typeface="Arial"/>
              <a:buNone/>
              <a:defRPr sz="1600" b="0" i="0" u="none" strike="noStrike" cap="none">
                <a:solidFill>
                  <a:schemeClr val="lt1"/>
                </a:solidFill>
                <a:latin typeface="Arial"/>
                <a:ea typeface="Arial"/>
                <a:cs typeface="Arial"/>
                <a:sym typeface="Arial"/>
              </a:defRPr>
            </a:lvl3pPr>
            <a:lvl4pPr marL="1371600" marR="0" lvl="3"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2286000" marR="0" lvl="5"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6pPr>
            <a:lvl7pPr marL="2743200" marR="0" lvl="6"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7pPr>
            <a:lvl8pPr marL="3200400" marR="0" lvl="7"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8pPr>
            <a:lvl9pPr marL="3657600" marR="0" lvl="8"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FC9FF"/>
            </a:gs>
            <a:gs pos="9000">
              <a:srgbClr val="0093D0"/>
            </a:gs>
            <a:gs pos="100000">
              <a:srgbClr val="072C62"/>
            </a:gs>
          </a:gsLst>
          <a:lin ang="10800000" scaled="0"/>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38100"/>
            <a:ext cx="8229600" cy="8763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0" i="0" u="none" strike="noStrike" cap="none">
                <a:solidFill>
                  <a:srgbClr val="FFFF00"/>
                </a:solidFill>
                <a:latin typeface="Arial"/>
                <a:ea typeface="Arial"/>
                <a:cs typeface="Arial"/>
                <a:sym typeface="Arial"/>
              </a:defRPr>
            </a:lvl1pPr>
            <a:lvl2pPr marL="0" marR="0" lvl="1" indent="0" algn="l" rtl="0">
              <a:spcBef>
                <a:spcPts val="0"/>
              </a:spcBef>
              <a:spcAft>
                <a:spcPts val="0"/>
              </a:spcAft>
              <a:buNone/>
              <a:defRPr sz="2800" b="0" i="0" u="none" strike="noStrike" cap="none">
                <a:solidFill>
                  <a:srgbClr val="FFFF00"/>
                </a:solidFill>
                <a:latin typeface="Arial"/>
                <a:ea typeface="Arial"/>
                <a:cs typeface="Arial"/>
                <a:sym typeface="Arial"/>
              </a:defRPr>
            </a:lvl2pPr>
            <a:lvl3pPr marL="0" marR="0" lvl="2" indent="0" algn="l" rtl="0">
              <a:spcBef>
                <a:spcPts val="0"/>
              </a:spcBef>
              <a:spcAft>
                <a:spcPts val="0"/>
              </a:spcAft>
              <a:buNone/>
              <a:defRPr sz="2800" b="0" i="0" u="none" strike="noStrike" cap="none">
                <a:solidFill>
                  <a:srgbClr val="FFFF00"/>
                </a:solidFill>
                <a:latin typeface="Arial"/>
                <a:ea typeface="Arial"/>
                <a:cs typeface="Arial"/>
                <a:sym typeface="Arial"/>
              </a:defRPr>
            </a:lvl3pPr>
            <a:lvl4pPr marL="0" marR="0" lvl="3" indent="0" algn="l" rtl="0">
              <a:spcBef>
                <a:spcPts val="0"/>
              </a:spcBef>
              <a:spcAft>
                <a:spcPts val="0"/>
              </a:spcAft>
              <a:buNone/>
              <a:defRPr sz="2800" b="0" i="0" u="none" strike="noStrike" cap="none">
                <a:solidFill>
                  <a:srgbClr val="FFFF00"/>
                </a:solidFill>
                <a:latin typeface="Arial"/>
                <a:ea typeface="Arial"/>
                <a:cs typeface="Arial"/>
                <a:sym typeface="Arial"/>
              </a:defRPr>
            </a:lvl4pPr>
            <a:lvl5pPr marL="0" marR="0" lvl="4" indent="0" algn="l" rtl="0">
              <a:spcBef>
                <a:spcPts val="0"/>
              </a:spcBef>
              <a:spcAft>
                <a:spcPts val="0"/>
              </a:spcAft>
              <a:buNone/>
              <a:defRPr sz="2800" b="0" i="0" u="none" strike="noStrike" cap="none">
                <a:solidFill>
                  <a:srgbClr val="FFFF00"/>
                </a:solidFill>
                <a:latin typeface="Arial"/>
                <a:ea typeface="Arial"/>
                <a:cs typeface="Arial"/>
                <a:sym typeface="Arial"/>
              </a:defRPr>
            </a:lvl5pPr>
            <a:lvl6pPr marL="457200" marR="0" lvl="5" indent="0" algn="l" rtl="0">
              <a:spcBef>
                <a:spcPts val="0"/>
              </a:spcBef>
              <a:spcAft>
                <a:spcPts val="0"/>
              </a:spcAft>
              <a:buNone/>
              <a:defRPr sz="40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None/>
              <a:defRPr sz="40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None/>
              <a:defRPr sz="40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None/>
              <a:defRPr sz="4000" b="0" i="0" u="none" strike="noStrike" cap="none">
                <a:solidFill>
                  <a:schemeClr val="lt1"/>
                </a:solidFill>
                <a:latin typeface="Calibri"/>
                <a:ea typeface="Calibri"/>
                <a:cs typeface="Calibri"/>
                <a:sym typeface="Calibri"/>
              </a:defRPr>
            </a:lvl9pPr>
          </a:lstStyle>
          <a:p>
            <a:endParaRPr/>
          </a:p>
        </p:txBody>
      </p:sp>
      <p:cxnSp>
        <p:nvCxnSpPr>
          <p:cNvPr id="11" name="Shape 11"/>
          <p:cNvCxnSpPr/>
          <p:nvPr/>
        </p:nvCxnSpPr>
        <p:spPr>
          <a:xfrm>
            <a:off x="0" y="6315075"/>
            <a:ext cx="9144000" cy="0"/>
          </a:xfrm>
          <a:prstGeom prst="straightConnector1">
            <a:avLst/>
          </a:prstGeom>
          <a:noFill/>
          <a:ln w="28575" cap="flat" cmpd="sng">
            <a:solidFill>
              <a:srgbClr val="2FC9FF"/>
            </a:solidFill>
            <a:prstDash val="solid"/>
            <a:miter/>
            <a:headEnd type="none" w="med" len="med"/>
            <a:tailEnd type="none" w="med" len="med"/>
          </a:ln>
        </p:spPr>
      </p:cxnSp>
      <p:sp>
        <p:nvSpPr>
          <p:cNvPr id="12" name="Shape 12"/>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3335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 name="Shape 13"/>
          <p:cNvSpPr/>
          <p:nvPr/>
        </p:nvSpPr>
        <p:spPr>
          <a:xfrm>
            <a:off x="304800" y="6096000"/>
            <a:ext cx="639762" cy="639762"/>
          </a:xfrm>
          <a:prstGeom prst="ellipse">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pic>
        <p:nvPicPr>
          <p:cNvPr id="14" name="Shape 14"/>
          <p:cNvPicPr preferRelativeResize="0"/>
          <p:nvPr/>
        </p:nvPicPr>
        <p:blipFill rotWithShape="1">
          <a:blip r:embed="rId7">
            <a:alphaModFix/>
          </a:blip>
          <a:srcRect/>
          <a:stretch/>
        </p:blipFill>
        <p:spPr>
          <a:xfrm>
            <a:off x="304800" y="6096000"/>
            <a:ext cx="639762" cy="641350"/>
          </a:xfrm>
          <a:prstGeom prst="rect">
            <a:avLst/>
          </a:prstGeom>
          <a:noFill/>
          <a:ln>
            <a:noFill/>
          </a:ln>
        </p:spPr>
      </p:pic>
      <p:sp>
        <p:nvSpPr>
          <p:cNvPr id="15" name="Shape 15"/>
          <p:cNvSpPr txBox="1"/>
          <p:nvPr/>
        </p:nvSpPr>
        <p:spPr>
          <a:xfrm>
            <a:off x="868362" y="6315075"/>
            <a:ext cx="7451725" cy="2762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US" sz="1200" b="0" i="0" u="none">
                <a:solidFill>
                  <a:schemeClr val="lt1"/>
                </a:solidFill>
                <a:latin typeface="Helvetica Neue"/>
                <a:ea typeface="Helvetica Neue"/>
                <a:cs typeface="Helvetica Neue"/>
                <a:sym typeface="Helvetica Neue"/>
              </a:rPr>
              <a:t>National Oceanic and Atmospheric Administration │ Office of Coast Survey</a:t>
            </a:r>
          </a:p>
        </p:txBody>
      </p:sp>
      <p:cxnSp>
        <p:nvCxnSpPr>
          <p:cNvPr id="16" name="Shape 16"/>
          <p:cNvCxnSpPr/>
          <p:nvPr/>
        </p:nvCxnSpPr>
        <p:spPr>
          <a:xfrm>
            <a:off x="0" y="762000"/>
            <a:ext cx="9144000" cy="0"/>
          </a:xfrm>
          <a:prstGeom prst="straightConnector1">
            <a:avLst/>
          </a:prstGeom>
          <a:noFill/>
          <a:ln w="19050" cap="flat" cmpd="sng">
            <a:solidFill>
              <a:srgbClr val="2FC9FF"/>
            </a:solidFill>
            <a:prstDash val="solid"/>
            <a:miter/>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uticalcharts.noaa.gov/RNCOnline/rnconlin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nauticalcharts.noaa.gov/ENCOnline/enconline.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auticalcharts.noaa.gov/csdl/ctp/abstract.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auticalcharts.noaa.gov/staff/contact.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auticalcharts.noaa.gov/nsd/rep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auticalcharts.noaa.gov/nsd/nrt.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2FC9FF"/>
            </a:gs>
            <a:gs pos="9000">
              <a:srgbClr val="0093D0"/>
            </a:gs>
            <a:gs pos="100000">
              <a:srgbClr val="072C62"/>
            </a:gs>
          </a:gsLst>
          <a:lin ang="10800000" scaled="0"/>
        </a:gradFill>
        <a:effectLst/>
      </p:bgPr>
    </p:bg>
    <p:spTree>
      <p:nvGrpSpPr>
        <p:cNvPr id="1" name="Shape 32"/>
        <p:cNvGrpSpPr/>
        <p:nvPr/>
      </p:nvGrpSpPr>
      <p:grpSpPr>
        <a:xfrm>
          <a:off x="0" y="0"/>
          <a:ext cx="0" cy="0"/>
          <a:chOff x="0" y="0"/>
          <a:chExt cx="0" cy="0"/>
        </a:xfrm>
      </p:grpSpPr>
      <p:pic>
        <p:nvPicPr>
          <p:cNvPr id="33" name="Shape 33"/>
          <p:cNvPicPr preferRelativeResize="0"/>
          <p:nvPr/>
        </p:nvPicPr>
        <p:blipFill rotWithShape="1">
          <a:blip r:embed="rId3">
            <a:alphaModFix/>
          </a:blip>
          <a:srcRect b="16133"/>
          <a:stretch/>
        </p:blipFill>
        <p:spPr>
          <a:xfrm>
            <a:off x="0" y="11112"/>
            <a:ext cx="9144000" cy="5992812"/>
          </a:xfrm>
          <a:prstGeom prst="rect">
            <a:avLst/>
          </a:prstGeom>
          <a:noFill/>
          <a:ln>
            <a:noFill/>
          </a:ln>
        </p:spPr>
      </p:pic>
      <p:sp>
        <p:nvSpPr>
          <p:cNvPr id="34" name="Shape 34"/>
          <p:cNvSpPr txBox="1">
            <a:spLocks noGrp="1"/>
          </p:cNvSpPr>
          <p:nvPr>
            <p:ph type="ctrTitle"/>
          </p:nvPr>
        </p:nvSpPr>
        <p:spPr>
          <a:xfrm>
            <a:off x="0" y="2971800"/>
            <a:ext cx="9144000" cy="1524000"/>
          </a:xfrm>
          <a:prstGeom prst="rect">
            <a:avLst/>
          </a:prstGeom>
          <a:solidFill>
            <a:srgbClr val="0093D0">
              <a:alpha val="67450"/>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a:solidFill>
                  <a:schemeClr val="lt1"/>
                </a:solidFill>
                <a:latin typeface="Arial"/>
                <a:ea typeface="Arial"/>
                <a:cs typeface="Arial"/>
                <a:sym typeface="Arial"/>
              </a:rPr>
              <a:t>Office of Coast Survey</a:t>
            </a:r>
            <a:br>
              <a:rPr lang="en-US" sz="4400" b="1" i="0" u="none" strike="noStrike" cap="none">
                <a:solidFill>
                  <a:schemeClr val="lt1"/>
                </a:solidFill>
                <a:latin typeface="Arial"/>
                <a:ea typeface="Arial"/>
                <a:cs typeface="Arial"/>
                <a:sym typeface="Arial"/>
              </a:rPr>
            </a:br>
            <a:r>
              <a:rPr lang="en-US" sz="3200" b="1" i="1" u="none" strike="noStrike" cap="none">
                <a:solidFill>
                  <a:schemeClr val="lt1"/>
                </a:solidFill>
                <a:latin typeface="Arial"/>
                <a:ea typeface="Arial"/>
                <a:cs typeface="Arial"/>
                <a:sym typeface="Arial"/>
              </a:rPr>
              <a:t>The Nation’s Nautical Chartmaker</a:t>
            </a:r>
          </a:p>
        </p:txBody>
      </p:sp>
      <p:pic>
        <p:nvPicPr>
          <p:cNvPr id="35" name="Shape 35"/>
          <p:cNvPicPr preferRelativeResize="0"/>
          <p:nvPr/>
        </p:nvPicPr>
        <p:blipFill rotWithShape="1">
          <a:blip r:embed="rId4">
            <a:alphaModFix/>
          </a:blip>
          <a:srcRect/>
          <a:stretch/>
        </p:blipFill>
        <p:spPr>
          <a:xfrm>
            <a:off x="3429000" y="228600"/>
            <a:ext cx="2286000" cy="2286000"/>
          </a:xfrm>
          <a:prstGeom prst="rect">
            <a:avLst/>
          </a:prstGeom>
          <a:noFill/>
          <a:ln>
            <a:noFill/>
          </a:ln>
        </p:spPr>
      </p:pic>
      <p:sp>
        <p:nvSpPr>
          <p:cNvPr id="36" name="Shape 36"/>
          <p:cNvSpPr txBox="1"/>
          <p:nvPr/>
        </p:nvSpPr>
        <p:spPr>
          <a:xfrm>
            <a:off x="0" y="4724400"/>
            <a:ext cx="9144000" cy="1016000"/>
          </a:xfrm>
          <a:prstGeom prst="rect">
            <a:avLst/>
          </a:prstGeom>
          <a:solidFill>
            <a:srgbClr val="0093D0">
              <a:alpha val="62745"/>
            </a:srgb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a:solidFill>
                  <a:schemeClr val="lt1"/>
                </a:solidFill>
                <a:latin typeface="Arial"/>
                <a:ea typeface="Arial"/>
                <a:cs typeface="Arial"/>
                <a:sym typeface="Arial"/>
              </a:rPr>
              <a:t>Matt Kroll</a:t>
            </a:r>
          </a:p>
          <a:p>
            <a:pPr marL="0" marR="0" lvl="0" indent="0" algn="ctr" rtl="0">
              <a:lnSpc>
                <a:spcPct val="100000"/>
              </a:lnSpc>
              <a:spcBef>
                <a:spcPts val="0"/>
              </a:spcBef>
              <a:spcAft>
                <a:spcPts val="0"/>
              </a:spcAft>
              <a:buClr>
                <a:schemeClr val="lt1"/>
              </a:buClr>
              <a:buSzPct val="25000"/>
              <a:buFont typeface="Arial"/>
              <a:buNone/>
            </a:pPr>
            <a:r>
              <a:rPr lang="en-US" sz="1800" b="1" i="0" u="none">
                <a:solidFill>
                  <a:schemeClr val="lt1"/>
                </a:solidFill>
                <a:latin typeface="Arial"/>
                <a:ea typeface="Arial"/>
                <a:cs typeface="Arial"/>
                <a:sym typeface="Arial"/>
              </a:rPr>
              <a:t>USPS</a:t>
            </a:r>
          </a:p>
          <a:p>
            <a:pPr marL="0" marR="0" lvl="0" indent="0" algn="ctr" rtl="0">
              <a:lnSpc>
                <a:spcPct val="100000"/>
              </a:lnSpc>
              <a:spcBef>
                <a:spcPts val="0"/>
              </a:spcBef>
              <a:spcAft>
                <a:spcPts val="0"/>
              </a:spcAft>
              <a:buClr>
                <a:schemeClr val="lt1"/>
              </a:buClr>
              <a:buSzPct val="25000"/>
              <a:buFont typeface="Arial"/>
              <a:buNone/>
            </a:pPr>
            <a:r>
              <a:rPr lang="en-US" sz="1800" b="1" i="0" u="none">
                <a:solidFill>
                  <a:schemeClr val="lt1"/>
                </a:solidFill>
                <a:latin typeface="Arial"/>
                <a:ea typeface="Arial"/>
                <a:cs typeface="Arial"/>
                <a:sym typeface="Arial"/>
              </a:rPr>
              <a:t>February 2017</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2FC9FF"/>
            </a:gs>
            <a:gs pos="9000">
              <a:srgbClr val="0093D0"/>
            </a:gs>
            <a:gs pos="100000">
              <a:srgbClr val="072C62"/>
            </a:gs>
          </a:gsLst>
          <a:lin ang="10800000" scaled="0"/>
        </a:grad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04800" y="0"/>
            <a:ext cx="8229600" cy="792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a:buNone/>
            </a:pPr>
            <a:r>
              <a:rPr lang="en-US" sz="3200" b="0" i="0" u="none" strike="noStrike" cap="none">
                <a:solidFill>
                  <a:srgbClr val="FFFF00"/>
                </a:solidFill>
                <a:latin typeface="Arial"/>
                <a:ea typeface="Arial"/>
                <a:cs typeface="Arial"/>
                <a:sym typeface="Arial"/>
              </a:rPr>
              <a:t>Potential Projects</a:t>
            </a:r>
          </a:p>
        </p:txBody>
      </p:sp>
      <p:sp>
        <p:nvSpPr>
          <p:cNvPr id="94" name="Shape 94"/>
          <p:cNvSpPr txBox="1">
            <a:spLocks noGrp="1"/>
          </p:cNvSpPr>
          <p:nvPr>
            <p:ph type="body" idx="1"/>
          </p:nvPr>
        </p:nvSpPr>
        <p:spPr>
          <a:xfrm>
            <a:off x="320675" y="1219200"/>
            <a:ext cx="8381999" cy="46021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2800" b="0" i="0" u="none" dirty="0">
                <a:solidFill>
                  <a:schemeClr val="lt1"/>
                </a:solidFill>
                <a:latin typeface="Arial"/>
                <a:ea typeface="Arial"/>
                <a:cs typeface="Arial"/>
                <a:sym typeface="Arial"/>
              </a:rPr>
              <a:t>Image/Chart Comparisons</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dirty="0">
                <a:solidFill>
                  <a:schemeClr val="lt1"/>
                </a:solidFill>
                <a:latin typeface="Arial"/>
                <a:ea typeface="Arial"/>
                <a:cs typeface="Arial"/>
                <a:sym typeface="Arial"/>
              </a:rPr>
              <a:t>Coast Pilot Updates</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dirty="0">
                <a:solidFill>
                  <a:schemeClr val="lt1"/>
                </a:solidFill>
                <a:latin typeface="Arial"/>
                <a:ea typeface="Arial"/>
                <a:cs typeface="Arial"/>
                <a:sym typeface="Arial"/>
              </a:rPr>
              <a:t>Chart Adequacy</a:t>
            </a:r>
          </a:p>
          <a:p>
            <a:pPr marL="342900" marR="0" lvl="0" indent="-342900" algn="l" rtl="0">
              <a:lnSpc>
                <a:spcPct val="100000"/>
              </a:lnSpc>
              <a:spcBef>
                <a:spcPts val="560"/>
              </a:spcBef>
              <a:spcAft>
                <a:spcPts val="0"/>
              </a:spcAft>
              <a:buClr>
                <a:schemeClr val="lt1"/>
              </a:buClr>
              <a:buSzPct val="25000"/>
              <a:buFont typeface="Arial"/>
              <a:buNone/>
            </a:pPr>
            <a:endParaRPr sz="2800" b="0" i="0" u="none" dirty="0">
              <a:solidFill>
                <a:schemeClr val="lt1"/>
              </a:solidFill>
              <a:latin typeface="Arial"/>
              <a:ea typeface="Arial"/>
              <a:cs typeface="Arial"/>
              <a:sym typeface="Arial"/>
            </a:endParaRPr>
          </a:p>
          <a:p>
            <a:pPr marL="342900" marR="0" lvl="0" indent="-342900" algn="l" rtl="0">
              <a:lnSpc>
                <a:spcPct val="100000"/>
              </a:lnSpc>
              <a:spcBef>
                <a:spcPts val="480"/>
              </a:spcBef>
              <a:spcAft>
                <a:spcPts val="0"/>
              </a:spcAft>
              <a:buClr>
                <a:schemeClr val="lt1"/>
              </a:buClr>
              <a:buSzPct val="100000"/>
              <a:buFont typeface="Arial"/>
              <a:buChar char="•"/>
            </a:pPr>
            <a:r>
              <a:rPr lang="en-US" sz="2400" b="0" i="0" u="none" dirty="0">
                <a:solidFill>
                  <a:schemeClr val="lt1"/>
                </a:solidFill>
                <a:latin typeface="Arial"/>
                <a:ea typeface="Arial"/>
                <a:cs typeface="Arial"/>
                <a:sym typeface="Arial"/>
              </a:rPr>
              <a:t>NOAA no longer has the resources to assign point values for information submitted.</a:t>
            </a:r>
          </a:p>
          <a:p>
            <a:pPr marL="742950" marR="0" lvl="1" indent="-285750" algn="l" rtl="0">
              <a:lnSpc>
                <a:spcPct val="100000"/>
              </a:lnSpc>
              <a:spcBef>
                <a:spcPts val="400"/>
              </a:spcBef>
              <a:spcAft>
                <a:spcPts val="0"/>
              </a:spcAft>
              <a:buClr>
                <a:schemeClr val="lt1"/>
              </a:buClr>
              <a:buSzPct val="100000"/>
              <a:buFont typeface="Arial"/>
              <a:buNone/>
            </a:pPr>
            <a:endParaRPr sz="2000" b="0" i="0" u="none" strike="noStrike" cap="none" dirty="0">
              <a:solidFill>
                <a:srgbClr val="FFFF00"/>
              </a:solidFill>
              <a:latin typeface="Arial"/>
              <a:ea typeface="Arial"/>
              <a:cs typeface="Arial"/>
              <a:sym typeface="Arial"/>
            </a:endParaRPr>
          </a:p>
          <a:p>
            <a:pPr marL="342900" marR="0" lvl="0" indent="-342900" algn="l" rtl="0">
              <a:lnSpc>
                <a:spcPct val="100000"/>
              </a:lnSpc>
              <a:spcBef>
                <a:spcPts val="480"/>
              </a:spcBef>
              <a:spcAft>
                <a:spcPts val="0"/>
              </a:spcAft>
              <a:buClr>
                <a:schemeClr val="lt1"/>
              </a:buClr>
              <a:buSzPct val="100000"/>
              <a:buFont typeface="Arial"/>
              <a:buChar char="•"/>
            </a:pPr>
            <a:r>
              <a:rPr lang="en-US" sz="2400" b="0" i="0" u="none" dirty="0">
                <a:solidFill>
                  <a:schemeClr val="lt1"/>
                </a:solidFill>
                <a:latin typeface="Arial"/>
                <a:ea typeface="Arial"/>
                <a:cs typeface="Arial"/>
                <a:sym typeface="Arial"/>
              </a:rPr>
              <a:t>NOAA can present awards at annual conference</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2FC9FF"/>
            </a:gs>
            <a:gs pos="9000">
              <a:srgbClr val="0093D0"/>
            </a:gs>
            <a:gs pos="100000">
              <a:srgbClr val="072C62"/>
            </a:gs>
          </a:gsLst>
          <a:lin ang="10800000" scaled="0"/>
        </a:grad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04800" y="0"/>
            <a:ext cx="8229600" cy="792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a:buNone/>
            </a:pPr>
            <a:r>
              <a:rPr lang="en-US" sz="3200" b="0" i="0" u="none" strike="noStrike" cap="none">
                <a:solidFill>
                  <a:srgbClr val="FFFF00"/>
                </a:solidFill>
                <a:latin typeface="Arial"/>
                <a:ea typeface="Arial"/>
                <a:cs typeface="Arial"/>
                <a:sym typeface="Arial"/>
              </a:rPr>
              <a:t>Potential Projects</a:t>
            </a:r>
          </a:p>
        </p:txBody>
      </p:sp>
      <p:sp>
        <p:nvSpPr>
          <p:cNvPr id="100" name="Shape 100"/>
          <p:cNvSpPr txBox="1">
            <a:spLocks noGrp="1"/>
          </p:cNvSpPr>
          <p:nvPr>
            <p:ph type="body" idx="1"/>
          </p:nvPr>
        </p:nvSpPr>
        <p:spPr>
          <a:xfrm>
            <a:off x="304800" y="1219200"/>
            <a:ext cx="8229600" cy="46021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2800" b="0" i="0" u="none">
                <a:solidFill>
                  <a:schemeClr val="lt1"/>
                </a:solidFill>
                <a:latin typeface="Arial"/>
                <a:ea typeface="Arial"/>
                <a:cs typeface="Arial"/>
                <a:sym typeface="Arial"/>
              </a:rPr>
              <a:t>Image and Chart Comparisons</a:t>
            </a:r>
          </a:p>
          <a:p>
            <a:pPr marL="742950" marR="0" lvl="1" indent="-285750" algn="l" rtl="0">
              <a:lnSpc>
                <a:spcPct val="100000"/>
              </a:lnSpc>
              <a:spcBef>
                <a:spcPts val="480"/>
              </a:spcBef>
              <a:spcAft>
                <a:spcPts val="0"/>
              </a:spcAft>
              <a:buClr>
                <a:srgbClr val="FFFF66"/>
              </a:buClr>
              <a:buSzPct val="100000"/>
              <a:buFont typeface="Arial"/>
              <a:buChar char="•"/>
            </a:pPr>
            <a:r>
              <a:rPr lang="en-US" sz="2400" b="0" i="1" u="sng" strike="noStrike" cap="none">
                <a:solidFill>
                  <a:schemeClr val="hlink"/>
                </a:solidFill>
                <a:latin typeface="Arial"/>
                <a:ea typeface="Arial"/>
                <a:cs typeface="Arial"/>
                <a:sym typeface="Arial"/>
                <a:hlinkClick r:id="rId3"/>
              </a:rPr>
              <a:t>RNC (Raster Navigational Charts)</a:t>
            </a:r>
          </a:p>
          <a:p>
            <a:pPr marL="742950" marR="0" lvl="1" indent="-285750" algn="l" rtl="0">
              <a:lnSpc>
                <a:spcPct val="100000"/>
              </a:lnSpc>
              <a:spcBef>
                <a:spcPts val="480"/>
              </a:spcBef>
              <a:spcAft>
                <a:spcPts val="0"/>
              </a:spcAft>
              <a:buClr>
                <a:srgbClr val="FFFF66"/>
              </a:buClr>
              <a:buSzPct val="100000"/>
              <a:buFont typeface="Arial"/>
              <a:buChar char="•"/>
            </a:pPr>
            <a:r>
              <a:rPr lang="en-US" sz="2400" b="0" i="1" u="sng" strike="noStrike" cap="none">
                <a:solidFill>
                  <a:schemeClr val="hlink"/>
                </a:solidFill>
                <a:latin typeface="Arial"/>
                <a:ea typeface="Arial"/>
                <a:cs typeface="Arial"/>
                <a:sym typeface="Arial"/>
                <a:hlinkClick r:id="rId4"/>
              </a:rPr>
              <a:t>ENC (Electronic Navigational Charts)</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a:solidFill>
                  <a:schemeClr val="lt1"/>
                </a:solidFill>
                <a:latin typeface="Arial"/>
                <a:ea typeface="Arial"/>
                <a:cs typeface="Arial"/>
                <a:sym typeface="Arial"/>
              </a:rPr>
              <a:t>Level of functionality/complexity</a:t>
            </a:r>
          </a:p>
          <a:p>
            <a:pPr marL="742950" marR="0" lvl="1" indent="-285750" algn="l" rtl="0">
              <a:lnSpc>
                <a:spcPct val="100000"/>
              </a:lnSpc>
              <a:spcBef>
                <a:spcPts val="480"/>
              </a:spcBef>
              <a:spcAft>
                <a:spcPts val="0"/>
              </a:spcAft>
              <a:buClr>
                <a:srgbClr val="FFFF66"/>
              </a:buClr>
              <a:buSzPct val="100000"/>
              <a:buFont typeface="Arial"/>
              <a:buChar char="•"/>
            </a:pPr>
            <a:r>
              <a:rPr lang="en-US" sz="2400" b="0" i="0" u="none" strike="noStrike" cap="none">
                <a:solidFill>
                  <a:srgbClr val="FFFF66"/>
                </a:solidFill>
                <a:latin typeface="Arial"/>
                <a:ea typeface="Arial"/>
                <a:cs typeface="Arial"/>
                <a:sym typeface="Arial"/>
              </a:rPr>
              <a:t>Low - Spot an issue, screen capture, submit through IDMS</a:t>
            </a:r>
          </a:p>
          <a:p>
            <a:pPr marL="742950" marR="0" lvl="1" indent="-285750" algn="l" rtl="0">
              <a:lnSpc>
                <a:spcPct val="100000"/>
              </a:lnSpc>
              <a:spcBef>
                <a:spcPts val="480"/>
              </a:spcBef>
              <a:spcAft>
                <a:spcPts val="0"/>
              </a:spcAft>
              <a:buClr>
                <a:srgbClr val="FFFF66"/>
              </a:buClr>
              <a:buSzPct val="100000"/>
              <a:buFont typeface="Arial"/>
              <a:buChar char="•"/>
            </a:pPr>
            <a:r>
              <a:rPr lang="en-US" sz="2400" b="0" i="0" u="none" strike="noStrike" cap="none">
                <a:solidFill>
                  <a:srgbClr val="FFFF66"/>
                </a:solidFill>
                <a:latin typeface="Arial"/>
                <a:ea typeface="Arial"/>
                <a:cs typeface="Arial"/>
                <a:sym typeface="Arial"/>
              </a:rPr>
              <a:t>High – Spot an issue, circle and comment on screen, submission automatically goes to a database.         </a:t>
            </a:r>
            <a:r>
              <a:rPr lang="en-US" sz="1800" b="0" i="0" u="none" strike="noStrike" cap="none">
                <a:solidFill>
                  <a:srgbClr val="C4BCC6"/>
                </a:solidFill>
                <a:latin typeface="Arial"/>
                <a:ea typeface="Arial"/>
                <a:cs typeface="Arial"/>
                <a:sym typeface="Arial"/>
              </a:rPr>
              <a:t>(may require username and password)</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a:solidFill>
                  <a:schemeClr val="lt1"/>
                </a:solidFill>
                <a:latin typeface="Arial"/>
                <a:ea typeface="Arial"/>
                <a:cs typeface="Arial"/>
                <a:sym typeface="Arial"/>
              </a:rPr>
              <a:t>Still need to develop/define the process.</a:t>
            </a:r>
          </a:p>
          <a:p>
            <a:pPr marL="742950" marR="0" lvl="1" indent="-285750" algn="l" rtl="0">
              <a:lnSpc>
                <a:spcPct val="100000"/>
              </a:lnSpc>
              <a:spcBef>
                <a:spcPts val="480"/>
              </a:spcBef>
              <a:spcAft>
                <a:spcPts val="0"/>
              </a:spcAft>
              <a:buClr>
                <a:schemeClr val="lt1"/>
              </a:buClr>
              <a:buSzPct val="100000"/>
              <a:buFont typeface="Arial"/>
              <a:buNone/>
            </a:pPr>
            <a:endParaRPr sz="2400" b="0" i="0" u="none" strike="noStrike" cap="none">
              <a:solidFill>
                <a:srgbClr val="FFFF66"/>
              </a:solidFill>
              <a:latin typeface="Arial"/>
              <a:ea typeface="Arial"/>
              <a:cs typeface="Arial"/>
              <a:sym typeface="Arial"/>
            </a:endParaRPr>
          </a:p>
          <a:p>
            <a:pPr marL="342900" marR="0" lvl="0" indent="-342900" algn="l" rtl="0">
              <a:spcBef>
                <a:spcPts val="480"/>
              </a:spcBef>
              <a:spcAft>
                <a:spcPts val="0"/>
              </a:spcAft>
              <a:buClr>
                <a:schemeClr val="lt1"/>
              </a:buClr>
              <a:buSzPct val="100000"/>
              <a:buFont typeface="Arial"/>
              <a:buNone/>
            </a:pPr>
            <a:endParaRPr sz="2400" b="0" i="0" u="none" strike="noStrike" cap="none">
              <a:solidFill>
                <a:srgbClr val="FFFF66"/>
              </a:solidFill>
              <a:latin typeface="Arial"/>
              <a:ea typeface="Arial"/>
              <a:cs typeface="Arial"/>
              <a:sym typeface="Arial"/>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2FC9FF"/>
            </a:gs>
            <a:gs pos="9000">
              <a:srgbClr val="0093D0"/>
            </a:gs>
            <a:gs pos="100000">
              <a:srgbClr val="072C62"/>
            </a:gs>
          </a:gsLst>
          <a:lin ang="10800000" scaled="0"/>
        </a:gra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04800" y="0"/>
            <a:ext cx="8229600" cy="792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a:buNone/>
            </a:pPr>
            <a:r>
              <a:rPr lang="en-US" sz="3200" b="0" i="0" u="none" strike="noStrike" cap="none" dirty="0">
                <a:solidFill>
                  <a:srgbClr val="FFFF00"/>
                </a:solidFill>
                <a:latin typeface="Arial"/>
                <a:ea typeface="Arial"/>
                <a:cs typeface="Arial"/>
                <a:sym typeface="Arial"/>
              </a:rPr>
              <a:t>Potential Projects</a:t>
            </a:r>
          </a:p>
        </p:txBody>
      </p:sp>
      <p:sp>
        <p:nvSpPr>
          <p:cNvPr id="106" name="Shape 106"/>
          <p:cNvSpPr txBox="1">
            <a:spLocks noGrp="1"/>
          </p:cNvSpPr>
          <p:nvPr>
            <p:ph type="body" idx="1"/>
          </p:nvPr>
        </p:nvSpPr>
        <p:spPr>
          <a:xfrm>
            <a:off x="304800" y="1219200"/>
            <a:ext cx="8229600" cy="46021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3200" b="0" i="0" u="none" dirty="0">
                <a:solidFill>
                  <a:schemeClr val="lt1"/>
                </a:solidFill>
                <a:latin typeface="Arial"/>
                <a:ea typeface="Arial"/>
                <a:cs typeface="Arial"/>
                <a:sym typeface="Arial"/>
              </a:rPr>
              <a:t>Coast Pilot updates</a:t>
            </a:r>
          </a:p>
          <a:p>
            <a:pPr marL="742950" marR="0" lvl="1" indent="-285750" algn="l" rtl="0">
              <a:lnSpc>
                <a:spcPct val="100000"/>
              </a:lnSpc>
              <a:spcBef>
                <a:spcPts val="480"/>
              </a:spcBef>
              <a:spcAft>
                <a:spcPts val="0"/>
              </a:spcAft>
              <a:buClr>
                <a:srgbClr val="FFFF66"/>
              </a:buClr>
              <a:buSzPct val="100000"/>
              <a:buFont typeface="Arial"/>
              <a:buChar char="•"/>
            </a:pPr>
            <a:r>
              <a:rPr lang="en-US" sz="2400" b="0" i="0" u="none" strike="noStrike" cap="none" dirty="0">
                <a:solidFill>
                  <a:srgbClr val="FFFF66"/>
                </a:solidFill>
                <a:latin typeface="Arial"/>
                <a:ea typeface="Arial"/>
                <a:cs typeface="Arial"/>
                <a:sym typeface="Arial"/>
              </a:rPr>
              <a:t>Visual confirmation of prominent features</a:t>
            </a:r>
          </a:p>
          <a:p>
            <a:pPr marL="742950" marR="0" lvl="1" indent="-285750" algn="l" rtl="0">
              <a:lnSpc>
                <a:spcPct val="100000"/>
              </a:lnSpc>
              <a:spcBef>
                <a:spcPts val="480"/>
              </a:spcBef>
              <a:spcAft>
                <a:spcPts val="0"/>
              </a:spcAft>
              <a:buClr>
                <a:srgbClr val="FFFF66"/>
              </a:buClr>
              <a:buSzPct val="100000"/>
              <a:buFont typeface="Arial"/>
              <a:buChar char="•"/>
            </a:pPr>
            <a:r>
              <a:rPr lang="en-US" sz="2400" b="0" i="0" u="none" strike="noStrike" cap="none" dirty="0">
                <a:solidFill>
                  <a:srgbClr val="FFFF66"/>
                </a:solidFill>
                <a:latin typeface="Arial"/>
                <a:ea typeface="Arial"/>
                <a:cs typeface="Arial"/>
                <a:sym typeface="Arial"/>
              </a:rPr>
              <a:t> Local information on dangers to navigation (shoal areas, current characteristics,) </a:t>
            </a:r>
          </a:p>
          <a:p>
            <a:pPr marL="742950" marR="0" lvl="1" indent="-285750" algn="l" rtl="0">
              <a:lnSpc>
                <a:spcPct val="100000"/>
              </a:lnSpc>
              <a:spcBef>
                <a:spcPts val="480"/>
              </a:spcBef>
              <a:spcAft>
                <a:spcPts val="0"/>
              </a:spcAft>
              <a:buClr>
                <a:srgbClr val="FFFF66"/>
              </a:buClr>
              <a:buSzPct val="100000"/>
              <a:buFont typeface="Arial"/>
              <a:buChar char="•"/>
            </a:pPr>
            <a:r>
              <a:rPr lang="en-US" sz="2400" b="0" i="0" u="none" strike="noStrike" cap="none" dirty="0">
                <a:solidFill>
                  <a:srgbClr val="FFFF66"/>
                </a:solidFill>
                <a:latin typeface="Arial"/>
                <a:ea typeface="Arial"/>
                <a:cs typeface="Arial"/>
                <a:sym typeface="Arial"/>
              </a:rPr>
              <a:t>Preferred channels to </a:t>
            </a:r>
            <a:r>
              <a:rPr lang="en-US" sz="2400" b="0" i="0" u="none" strike="noStrike" cap="none" dirty="0" smtClean="0">
                <a:solidFill>
                  <a:srgbClr val="FFFF66"/>
                </a:solidFill>
                <a:latin typeface="Arial"/>
                <a:ea typeface="Arial"/>
                <a:cs typeface="Arial"/>
                <a:sym typeface="Arial"/>
              </a:rPr>
              <a:t>navigate</a:t>
            </a:r>
          </a:p>
          <a:p>
            <a:pPr marL="742950" marR="0" lvl="1" indent="-285750" algn="l" rtl="0">
              <a:lnSpc>
                <a:spcPct val="100000"/>
              </a:lnSpc>
              <a:spcBef>
                <a:spcPts val="480"/>
              </a:spcBef>
              <a:spcAft>
                <a:spcPts val="0"/>
              </a:spcAft>
              <a:buClr>
                <a:srgbClr val="FFFF66"/>
              </a:buClr>
              <a:buSzPct val="100000"/>
              <a:buFont typeface="Arial"/>
              <a:buChar char="•"/>
            </a:pPr>
            <a:r>
              <a:rPr lang="en-US" sz="2400" b="0" i="0" u="none" strike="noStrike" cap="none" dirty="0" smtClean="0">
                <a:solidFill>
                  <a:srgbClr val="FFFF66"/>
                </a:solidFill>
                <a:latin typeface="Arial"/>
                <a:ea typeface="Arial"/>
                <a:cs typeface="Arial"/>
                <a:sym typeface="Arial"/>
              </a:rPr>
              <a:t>Places </a:t>
            </a:r>
            <a:r>
              <a:rPr lang="en-US" sz="2400" b="0" i="0" u="none" strike="noStrike" cap="none" dirty="0">
                <a:solidFill>
                  <a:srgbClr val="FFFF66"/>
                </a:solidFill>
                <a:latin typeface="Arial"/>
                <a:ea typeface="Arial"/>
                <a:cs typeface="Arial"/>
                <a:sym typeface="Arial"/>
              </a:rPr>
              <a:t>to anchor in inclement weather</a:t>
            </a:r>
          </a:p>
          <a:p>
            <a:pPr lvl="1" indent="-342900">
              <a:spcBef>
                <a:spcPts val="560"/>
              </a:spcBef>
              <a:buClr>
                <a:schemeClr val="lt1"/>
              </a:buClr>
            </a:pPr>
            <a:r>
              <a:rPr lang="en-US" b="0" i="0" u="none" dirty="0">
                <a:solidFill>
                  <a:schemeClr val="accent1">
                    <a:lumMod val="60000"/>
                    <a:lumOff val="40000"/>
                  </a:schemeClr>
                </a:solidFill>
                <a:latin typeface="Arial"/>
                <a:ea typeface="Arial"/>
                <a:cs typeface="Arial"/>
                <a:sym typeface="Arial"/>
              </a:rPr>
              <a:t>Overhead cable investigations</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dirty="0">
                <a:solidFill>
                  <a:schemeClr val="lt1"/>
                </a:solidFill>
                <a:latin typeface="Arial"/>
                <a:ea typeface="Arial"/>
                <a:cs typeface="Arial"/>
                <a:sym typeface="Arial"/>
              </a:rPr>
              <a:t>Submitted through IDMS</a:t>
            </a:r>
          </a:p>
          <a:p>
            <a:pPr marL="342900" marR="0" lvl="0" indent="-342900" algn="l" rtl="0">
              <a:lnSpc>
                <a:spcPct val="100000"/>
              </a:lnSpc>
              <a:spcBef>
                <a:spcPts val="560"/>
              </a:spcBef>
              <a:spcAft>
                <a:spcPts val="0"/>
              </a:spcAft>
              <a:buClr>
                <a:schemeClr val="lt1"/>
              </a:buClr>
              <a:buSzPct val="100000"/>
              <a:buFont typeface="Arial"/>
              <a:buNone/>
            </a:pPr>
            <a:endParaRPr sz="2800" b="0" i="0" u="none" dirty="0">
              <a:solidFill>
                <a:schemeClr val="lt1"/>
              </a:solidFill>
              <a:latin typeface="Arial"/>
              <a:ea typeface="Arial"/>
              <a:cs typeface="Arial"/>
              <a:sym typeface="Arial"/>
            </a:endParaRPr>
          </a:p>
          <a:p>
            <a:pPr marL="742950" marR="0" lvl="1" indent="-285750" algn="l" rtl="0">
              <a:lnSpc>
                <a:spcPct val="100000"/>
              </a:lnSpc>
              <a:spcBef>
                <a:spcPts val="480"/>
              </a:spcBef>
              <a:spcAft>
                <a:spcPts val="0"/>
              </a:spcAft>
              <a:buClr>
                <a:schemeClr val="lt1"/>
              </a:buClr>
              <a:buSzPct val="100000"/>
              <a:buFont typeface="Arial"/>
              <a:buNone/>
            </a:pPr>
            <a:endParaRPr sz="2400" b="0" i="0" u="none" strike="noStrike" cap="none" dirty="0">
              <a:solidFill>
                <a:srgbClr val="FFFF66"/>
              </a:solidFill>
              <a:latin typeface="Arial"/>
              <a:ea typeface="Arial"/>
              <a:cs typeface="Arial"/>
              <a:sym typeface="Arial"/>
            </a:endParaRPr>
          </a:p>
          <a:p>
            <a:pPr marL="742950" marR="0" lvl="1" indent="-285750" algn="l" rtl="0">
              <a:lnSpc>
                <a:spcPct val="100000"/>
              </a:lnSpc>
              <a:spcBef>
                <a:spcPts val="480"/>
              </a:spcBef>
              <a:spcAft>
                <a:spcPts val="0"/>
              </a:spcAft>
              <a:buClr>
                <a:schemeClr val="lt1"/>
              </a:buClr>
              <a:buSzPct val="25000"/>
              <a:buFont typeface="Arial"/>
              <a:buNone/>
            </a:pPr>
            <a:endParaRPr sz="2400" b="0" i="0" u="none" strike="noStrike" cap="none" dirty="0">
              <a:solidFill>
                <a:srgbClr val="FFFF66"/>
              </a:solidFill>
              <a:latin typeface="Arial"/>
              <a:ea typeface="Arial"/>
              <a:cs typeface="Arial"/>
              <a:sym typeface="Arial"/>
            </a:endParaRPr>
          </a:p>
          <a:p>
            <a:pPr marL="342900" marR="0" lvl="0" indent="-342900" algn="l" rtl="0">
              <a:spcBef>
                <a:spcPts val="480"/>
              </a:spcBef>
              <a:spcAft>
                <a:spcPts val="0"/>
              </a:spcAft>
              <a:buClr>
                <a:schemeClr val="lt1"/>
              </a:buClr>
              <a:buSzPct val="100000"/>
              <a:buFont typeface="Arial"/>
              <a:buNone/>
            </a:pPr>
            <a:endParaRPr sz="2400" b="0" i="0" u="none" strike="noStrike" cap="none" dirty="0">
              <a:solidFill>
                <a:srgbClr val="FFFF66"/>
              </a:solidFill>
              <a:latin typeface="Arial"/>
              <a:ea typeface="Arial"/>
              <a:cs typeface="Arial"/>
              <a:sym typeface="Aria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2FC9FF"/>
            </a:gs>
            <a:gs pos="9000">
              <a:srgbClr val="0093D0"/>
            </a:gs>
            <a:gs pos="100000">
              <a:srgbClr val="072C62"/>
            </a:gs>
          </a:gsLst>
          <a:lin ang="10800000" scaled="0"/>
        </a:gradFill>
        <a:effectLst/>
      </p:bgPr>
    </p:bg>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04800" y="0"/>
            <a:ext cx="8229600" cy="792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a:buNone/>
            </a:pPr>
            <a:r>
              <a:rPr lang="en-US" sz="3200" b="0" i="0" u="none" strike="noStrike" cap="none">
                <a:solidFill>
                  <a:srgbClr val="FFFF00"/>
                </a:solidFill>
                <a:latin typeface="Arial"/>
                <a:ea typeface="Arial"/>
                <a:cs typeface="Arial"/>
                <a:sym typeface="Arial"/>
              </a:rPr>
              <a:t>Potential Projects</a:t>
            </a:r>
          </a:p>
        </p:txBody>
      </p:sp>
      <p:sp>
        <p:nvSpPr>
          <p:cNvPr id="112" name="Shape 112"/>
          <p:cNvSpPr txBox="1">
            <a:spLocks noGrp="1"/>
          </p:cNvSpPr>
          <p:nvPr>
            <p:ph type="body" idx="1"/>
          </p:nvPr>
        </p:nvSpPr>
        <p:spPr>
          <a:xfrm>
            <a:off x="304800" y="1219200"/>
            <a:ext cx="8229600" cy="4953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3200" b="0" i="0" u="none">
                <a:solidFill>
                  <a:schemeClr val="lt1"/>
                </a:solidFill>
                <a:latin typeface="Arial"/>
                <a:ea typeface="Arial"/>
                <a:cs typeface="Arial"/>
                <a:sym typeface="Arial"/>
              </a:rPr>
              <a:t>Chart Adequacy </a:t>
            </a:r>
          </a:p>
          <a:p>
            <a:pPr marL="742950" marR="0" lvl="1" indent="-285750" algn="l" rtl="0">
              <a:lnSpc>
                <a:spcPct val="100000"/>
              </a:lnSpc>
              <a:spcBef>
                <a:spcPts val="560"/>
              </a:spcBef>
              <a:spcAft>
                <a:spcPts val="0"/>
              </a:spcAft>
              <a:buClr>
                <a:srgbClr val="FFFF66"/>
              </a:buClr>
              <a:buSzPct val="100000"/>
              <a:buFont typeface="Arial"/>
              <a:buChar char="•"/>
            </a:pPr>
            <a:r>
              <a:rPr lang="en-US" sz="2800" b="0" i="0" u="none" strike="noStrike" cap="none">
                <a:solidFill>
                  <a:srgbClr val="FFFF66"/>
                </a:solidFill>
                <a:latin typeface="Arial"/>
                <a:ea typeface="Arial"/>
                <a:cs typeface="Arial"/>
                <a:sym typeface="Arial"/>
              </a:rPr>
              <a:t>Not just good or bad, adequate</a:t>
            </a:r>
          </a:p>
          <a:p>
            <a:pPr marL="742950" marR="0" lvl="1" indent="-285750" algn="l" rtl="0">
              <a:lnSpc>
                <a:spcPct val="100000"/>
              </a:lnSpc>
              <a:spcBef>
                <a:spcPts val="560"/>
              </a:spcBef>
              <a:spcAft>
                <a:spcPts val="0"/>
              </a:spcAft>
              <a:buClr>
                <a:srgbClr val="FFFF66"/>
              </a:buClr>
              <a:buSzPct val="100000"/>
              <a:buFont typeface="Arial"/>
              <a:buChar char="•"/>
            </a:pPr>
            <a:r>
              <a:rPr lang="en-US" sz="2800" b="0" i="0" u="none" strike="noStrike" cap="none">
                <a:solidFill>
                  <a:srgbClr val="FFFF66"/>
                </a:solidFill>
                <a:latin typeface="Arial"/>
                <a:ea typeface="Arial"/>
                <a:cs typeface="Arial"/>
                <a:sym typeface="Arial"/>
              </a:rPr>
              <a:t> Based on hydro surveys, vessel traffic, chart discrepancies</a:t>
            </a:r>
          </a:p>
          <a:p>
            <a:pPr marL="742950" marR="0" lvl="1" indent="-285750" algn="l" rtl="0">
              <a:lnSpc>
                <a:spcPct val="100000"/>
              </a:lnSpc>
              <a:spcBef>
                <a:spcPts val="480"/>
              </a:spcBef>
              <a:spcAft>
                <a:spcPts val="0"/>
              </a:spcAft>
              <a:buClr>
                <a:schemeClr val="lt1"/>
              </a:buClr>
              <a:buSzPct val="25000"/>
              <a:buFont typeface="Arial"/>
              <a:buNone/>
            </a:pPr>
            <a:endParaRPr sz="2400" b="0" i="0" u="none" strike="noStrike" cap="none">
              <a:solidFill>
                <a:srgbClr val="FFFF66"/>
              </a:solidFill>
              <a:latin typeface="Arial"/>
              <a:ea typeface="Arial"/>
              <a:cs typeface="Arial"/>
              <a:sym typeface="Arial"/>
            </a:endParaRPr>
          </a:p>
          <a:p>
            <a:pPr marL="742950" marR="0" lvl="1" indent="-285750" algn="l" rtl="0">
              <a:lnSpc>
                <a:spcPct val="100000"/>
              </a:lnSpc>
              <a:spcBef>
                <a:spcPts val="480"/>
              </a:spcBef>
              <a:spcAft>
                <a:spcPts val="0"/>
              </a:spcAft>
              <a:buClr>
                <a:schemeClr val="lt1"/>
              </a:buClr>
              <a:buSzPct val="25000"/>
              <a:buFont typeface="Arial"/>
              <a:buNone/>
            </a:pPr>
            <a:endParaRPr sz="2400" b="0" i="0" u="none" strike="noStrike" cap="none">
              <a:solidFill>
                <a:srgbClr val="FFFF66"/>
              </a:solidFill>
              <a:latin typeface="Arial"/>
              <a:ea typeface="Arial"/>
              <a:cs typeface="Arial"/>
              <a:sym typeface="Arial"/>
            </a:endParaRPr>
          </a:p>
          <a:p>
            <a:pPr marL="342900" marR="0" lvl="0" indent="-342900" algn="l" rtl="0">
              <a:spcBef>
                <a:spcPts val="480"/>
              </a:spcBef>
              <a:spcAft>
                <a:spcPts val="0"/>
              </a:spcAft>
              <a:buClr>
                <a:schemeClr val="lt1"/>
              </a:buClr>
              <a:buSzPct val="100000"/>
              <a:buFont typeface="Arial"/>
              <a:buNone/>
            </a:pPr>
            <a:endParaRPr sz="2400" b="0" i="0" u="none" strike="noStrike" cap="none">
              <a:solidFill>
                <a:srgbClr val="FFFF66"/>
              </a:solidFill>
              <a:latin typeface="Arial"/>
              <a:ea typeface="Arial"/>
              <a:cs typeface="Arial"/>
              <a:sym typeface="Arial"/>
            </a:endParaRPr>
          </a:p>
        </p:txBody>
      </p:sp>
      <p:pic>
        <p:nvPicPr>
          <p:cNvPr id="113" name="Shape 113"/>
          <p:cNvPicPr preferRelativeResize="0"/>
          <p:nvPr/>
        </p:nvPicPr>
        <p:blipFill rotWithShape="1">
          <a:blip r:embed="rId3">
            <a:alphaModFix/>
          </a:blip>
          <a:srcRect/>
          <a:stretch/>
        </p:blipFill>
        <p:spPr>
          <a:xfrm>
            <a:off x="3532187" y="3124200"/>
            <a:ext cx="5002212" cy="3032124"/>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2FC9FF"/>
            </a:gs>
            <a:gs pos="9000">
              <a:srgbClr val="0093D0"/>
            </a:gs>
            <a:gs pos="100000">
              <a:srgbClr val="072C62"/>
            </a:gs>
          </a:gsLst>
          <a:lin ang="10800000" scaled="0"/>
        </a:grad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04800" y="0"/>
            <a:ext cx="8229600" cy="792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a:buNone/>
            </a:pPr>
            <a:r>
              <a:rPr lang="en-US" sz="3200" b="0" i="0" u="none" strike="noStrike" cap="none">
                <a:solidFill>
                  <a:srgbClr val="FFFF00"/>
                </a:solidFill>
                <a:latin typeface="Arial"/>
                <a:ea typeface="Arial"/>
                <a:cs typeface="Arial"/>
                <a:sym typeface="Arial"/>
              </a:rPr>
              <a:t>Potential Projects</a:t>
            </a:r>
          </a:p>
        </p:txBody>
      </p:sp>
      <p:sp>
        <p:nvSpPr>
          <p:cNvPr id="119" name="Shape 119"/>
          <p:cNvSpPr txBox="1">
            <a:spLocks noGrp="1"/>
          </p:cNvSpPr>
          <p:nvPr>
            <p:ph type="body" idx="1"/>
          </p:nvPr>
        </p:nvSpPr>
        <p:spPr>
          <a:xfrm>
            <a:off x="304800" y="801687"/>
            <a:ext cx="8229600" cy="4953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3600" b="0" i="0" u="none">
                <a:solidFill>
                  <a:schemeClr val="lt1"/>
                </a:solidFill>
                <a:latin typeface="Arial"/>
                <a:ea typeface="Arial"/>
                <a:cs typeface="Arial"/>
                <a:sym typeface="Arial"/>
              </a:rPr>
              <a:t>Chart Adequacy </a:t>
            </a:r>
          </a:p>
          <a:p>
            <a:pPr marL="742950" marR="0" lvl="1" indent="-285750" algn="l" rtl="0">
              <a:lnSpc>
                <a:spcPct val="100000"/>
              </a:lnSpc>
              <a:spcBef>
                <a:spcPts val="640"/>
              </a:spcBef>
              <a:spcAft>
                <a:spcPts val="0"/>
              </a:spcAft>
              <a:buClr>
                <a:srgbClr val="FFFF66"/>
              </a:buClr>
              <a:buSzPct val="100000"/>
              <a:buFont typeface="Arial"/>
              <a:buChar char="•"/>
            </a:pPr>
            <a:r>
              <a:rPr lang="en-US" sz="3200" b="0" i="0" u="none" strike="noStrike" cap="none">
                <a:solidFill>
                  <a:srgbClr val="FFFF66"/>
                </a:solidFill>
                <a:latin typeface="Arial"/>
                <a:ea typeface="Arial"/>
                <a:cs typeface="Arial"/>
                <a:sym typeface="Arial"/>
              </a:rPr>
              <a:t>Envisioning 3 phase approach</a:t>
            </a:r>
          </a:p>
          <a:p>
            <a:pPr marL="1143000" marR="0" lvl="2" indent="-228600" algn="l" rtl="0">
              <a:lnSpc>
                <a:spcPct val="100000"/>
              </a:lnSpc>
              <a:spcBef>
                <a:spcPts val="560"/>
              </a:spcBef>
              <a:spcAft>
                <a:spcPts val="0"/>
              </a:spcAft>
              <a:buClr>
                <a:srgbClr val="A6A6A6"/>
              </a:buClr>
              <a:buSzPct val="100000"/>
              <a:buFont typeface="Arial"/>
              <a:buChar char="•"/>
            </a:pPr>
            <a:r>
              <a:rPr lang="en-US" sz="2800" b="0" i="0" u="none" strike="noStrike" cap="none">
                <a:solidFill>
                  <a:srgbClr val="A6A6A6"/>
                </a:solidFill>
                <a:latin typeface="Arial"/>
                <a:ea typeface="Arial"/>
                <a:cs typeface="Arial"/>
                <a:sym typeface="Arial"/>
              </a:rPr>
              <a:t>Phase 1 – Output of program run at NOAA</a:t>
            </a:r>
          </a:p>
          <a:p>
            <a:pPr marL="1143000" marR="0" lvl="2" indent="-228600" algn="l" rtl="0">
              <a:lnSpc>
                <a:spcPct val="100000"/>
              </a:lnSpc>
              <a:spcBef>
                <a:spcPts val="560"/>
              </a:spcBef>
              <a:spcAft>
                <a:spcPts val="0"/>
              </a:spcAft>
              <a:buClr>
                <a:srgbClr val="A6A6A6"/>
              </a:buClr>
              <a:buSzPct val="100000"/>
              <a:buFont typeface="Arial"/>
              <a:buChar char="•"/>
            </a:pPr>
            <a:r>
              <a:rPr lang="en-US" sz="2800" b="0" i="0" u="none" strike="noStrike" cap="none">
                <a:solidFill>
                  <a:srgbClr val="A6A6A6"/>
                </a:solidFill>
                <a:latin typeface="Arial"/>
                <a:ea typeface="Arial"/>
                <a:cs typeface="Arial"/>
                <a:sym typeface="Arial"/>
              </a:rPr>
              <a:t>Phase 2 – Identifying problem areas </a:t>
            </a:r>
          </a:p>
          <a:p>
            <a:pPr marL="1600200" marR="0" lvl="3" indent="-228600" algn="l" rtl="0">
              <a:lnSpc>
                <a:spcPct val="100000"/>
              </a:lnSpc>
              <a:spcBef>
                <a:spcPts val="400"/>
              </a:spcBef>
              <a:spcAft>
                <a:spcPts val="0"/>
              </a:spcAft>
              <a:buClr>
                <a:schemeClr val="lt1"/>
              </a:buClr>
              <a:buSzPct val="100000"/>
              <a:buFont typeface="Arial"/>
              <a:buChar char="•"/>
            </a:pPr>
            <a:r>
              <a:rPr lang="en-US" sz="2000" b="0" i="0" u="none" strike="noStrike" cap="none">
                <a:solidFill>
                  <a:schemeClr val="lt1"/>
                </a:solidFill>
                <a:latin typeface="Arial"/>
                <a:ea typeface="Arial"/>
                <a:cs typeface="Arial"/>
                <a:sym typeface="Arial"/>
              </a:rPr>
              <a:t>Navigation Managers + MCD + USPS</a:t>
            </a:r>
          </a:p>
          <a:p>
            <a:pPr marL="1143000" marR="0" lvl="2" indent="-228600" algn="l" rtl="0">
              <a:lnSpc>
                <a:spcPct val="100000"/>
              </a:lnSpc>
              <a:spcBef>
                <a:spcPts val="560"/>
              </a:spcBef>
              <a:spcAft>
                <a:spcPts val="0"/>
              </a:spcAft>
              <a:buClr>
                <a:srgbClr val="A6A6A6"/>
              </a:buClr>
              <a:buSzPct val="100000"/>
              <a:buFont typeface="Arial"/>
              <a:buChar char="•"/>
            </a:pPr>
            <a:r>
              <a:rPr lang="en-US" sz="2800" b="0" i="0" u="none" strike="noStrike" cap="none">
                <a:solidFill>
                  <a:srgbClr val="A6A6A6"/>
                </a:solidFill>
                <a:latin typeface="Arial"/>
                <a:ea typeface="Arial"/>
                <a:cs typeface="Arial"/>
                <a:sym typeface="Arial"/>
              </a:rPr>
              <a:t>Phase 3 – Combine phases 1&amp;2, pinpoint gaps, identify appropriate means to resolve gaps</a:t>
            </a:r>
          </a:p>
          <a:p>
            <a:pPr marL="1600200" marR="0" lvl="3" indent="-228600" algn="l" rtl="0">
              <a:lnSpc>
                <a:spcPct val="100000"/>
              </a:lnSpc>
              <a:spcBef>
                <a:spcPts val="400"/>
              </a:spcBef>
              <a:spcAft>
                <a:spcPts val="0"/>
              </a:spcAft>
              <a:buClr>
                <a:schemeClr val="lt1"/>
              </a:buClr>
              <a:buSzPct val="100000"/>
              <a:buFont typeface="Arial"/>
              <a:buChar char="•"/>
            </a:pPr>
            <a:r>
              <a:rPr lang="en-US" sz="2000" b="0" i="0" u="none" strike="noStrike" cap="none">
                <a:solidFill>
                  <a:schemeClr val="lt1"/>
                </a:solidFill>
                <a:latin typeface="Arial"/>
                <a:ea typeface="Arial"/>
                <a:cs typeface="Arial"/>
                <a:sym typeface="Arial"/>
              </a:rPr>
              <a:t>NOAA ships, NRTs, contractors, USPS</a:t>
            </a:r>
          </a:p>
          <a:p>
            <a:pPr marL="742950" marR="0" lvl="1" indent="-285750" algn="l" rtl="0">
              <a:lnSpc>
                <a:spcPct val="100000"/>
              </a:lnSpc>
              <a:spcBef>
                <a:spcPts val="640"/>
              </a:spcBef>
              <a:spcAft>
                <a:spcPts val="0"/>
              </a:spcAft>
              <a:buClr>
                <a:srgbClr val="FFFF66"/>
              </a:buClr>
              <a:buSzPct val="100000"/>
              <a:buFont typeface="Arial"/>
              <a:buChar char="•"/>
            </a:pPr>
            <a:r>
              <a:rPr lang="en-US" sz="3200" b="0" i="0" u="none" strike="noStrike" cap="none">
                <a:solidFill>
                  <a:srgbClr val="FFFF66"/>
                </a:solidFill>
                <a:latin typeface="Arial"/>
                <a:ea typeface="Arial"/>
                <a:cs typeface="Arial"/>
                <a:sym typeface="Arial"/>
              </a:rPr>
              <a:t>New concept, not completely developed</a:t>
            </a:r>
          </a:p>
          <a:p>
            <a:pPr marL="742950" marR="0" lvl="1" indent="-285750" algn="l" rtl="0">
              <a:lnSpc>
                <a:spcPct val="100000"/>
              </a:lnSpc>
              <a:spcBef>
                <a:spcPts val="480"/>
              </a:spcBef>
              <a:spcAft>
                <a:spcPts val="0"/>
              </a:spcAft>
              <a:buClr>
                <a:schemeClr val="lt1"/>
              </a:buClr>
              <a:buSzPct val="25000"/>
              <a:buFont typeface="Arial"/>
              <a:buNone/>
            </a:pPr>
            <a:endParaRPr sz="2400" b="0" i="0" u="none" strike="noStrike" cap="none">
              <a:solidFill>
                <a:srgbClr val="FFFF66"/>
              </a:solidFill>
              <a:latin typeface="Arial"/>
              <a:ea typeface="Arial"/>
              <a:cs typeface="Arial"/>
              <a:sym typeface="Arial"/>
            </a:endParaRPr>
          </a:p>
          <a:p>
            <a:pPr marL="742950" marR="0" lvl="1" indent="-285750" algn="l" rtl="0">
              <a:lnSpc>
                <a:spcPct val="100000"/>
              </a:lnSpc>
              <a:spcBef>
                <a:spcPts val="480"/>
              </a:spcBef>
              <a:spcAft>
                <a:spcPts val="0"/>
              </a:spcAft>
              <a:buClr>
                <a:schemeClr val="lt1"/>
              </a:buClr>
              <a:buSzPct val="25000"/>
              <a:buFont typeface="Arial"/>
              <a:buNone/>
            </a:pPr>
            <a:endParaRPr sz="2400" b="0" i="0" u="none" strike="noStrike" cap="none">
              <a:solidFill>
                <a:srgbClr val="FFFF66"/>
              </a:solidFill>
              <a:latin typeface="Arial"/>
              <a:ea typeface="Arial"/>
              <a:cs typeface="Arial"/>
              <a:sym typeface="Arial"/>
            </a:endParaRPr>
          </a:p>
          <a:p>
            <a:pPr marL="342900" marR="0" lvl="0" indent="-342900" algn="l" rtl="0">
              <a:spcBef>
                <a:spcPts val="480"/>
              </a:spcBef>
              <a:spcAft>
                <a:spcPts val="0"/>
              </a:spcAft>
              <a:buClr>
                <a:schemeClr val="lt1"/>
              </a:buClr>
              <a:buSzPct val="100000"/>
              <a:buFont typeface="Arial"/>
              <a:buNone/>
            </a:pPr>
            <a:endParaRPr sz="2400" b="0" i="0" u="none" strike="noStrike" cap="none">
              <a:solidFill>
                <a:srgbClr val="FFFF66"/>
              </a:solidFill>
              <a:latin typeface="Arial"/>
              <a:ea typeface="Arial"/>
              <a:cs typeface="Arial"/>
              <a:sym typeface="Aria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2FC9FF"/>
            </a:gs>
            <a:gs pos="9000">
              <a:srgbClr val="0093D0"/>
            </a:gs>
            <a:gs pos="100000">
              <a:srgbClr val="072C62"/>
            </a:gs>
          </a:gsLst>
          <a:lin ang="10800000" scaled="0"/>
        </a:gradFill>
        <a:effectLst/>
      </p:bgPr>
    </p:bg>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381000" y="1066800"/>
            <a:ext cx="8229600" cy="46021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000" b="0" i="0" u="none">
                <a:solidFill>
                  <a:schemeClr val="lt1"/>
                </a:solidFill>
                <a:latin typeface="Arial"/>
                <a:ea typeface="Arial"/>
                <a:cs typeface="Arial"/>
                <a:sym typeface="Arial"/>
              </a:rPr>
              <a:t>THANK YOU!</a:t>
            </a:r>
          </a:p>
          <a:p>
            <a:pPr marL="0" marR="0" lvl="0" indent="0" algn="ctr" rtl="0">
              <a:lnSpc>
                <a:spcPct val="100000"/>
              </a:lnSpc>
              <a:spcBef>
                <a:spcPts val="800"/>
              </a:spcBef>
              <a:spcAft>
                <a:spcPts val="0"/>
              </a:spcAft>
              <a:buClr>
                <a:schemeClr val="lt1"/>
              </a:buClr>
              <a:buSzPct val="25000"/>
              <a:buFont typeface="Arial"/>
              <a:buNone/>
            </a:pPr>
            <a:endParaRPr sz="4000" b="0" i="0" u="none">
              <a:solidFill>
                <a:schemeClr val="lt1"/>
              </a:solidFill>
              <a:latin typeface="Arial"/>
              <a:ea typeface="Arial"/>
              <a:cs typeface="Arial"/>
              <a:sym typeface="Arial"/>
            </a:endParaRPr>
          </a:p>
          <a:p>
            <a:pPr marL="0" marR="0" lvl="0" indent="0" algn="ctr" rtl="0">
              <a:lnSpc>
                <a:spcPct val="100000"/>
              </a:lnSpc>
              <a:spcBef>
                <a:spcPts val="800"/>
              </a:spcBef>
              <a:spcAft>
                <a:spcPts val="0"/>
              </a:spcAft>
              <a:buClr>
                <a:srgbClr val="FFFF00"/>
              </a:buClr>
              <a:buSzPct val="25000"/>
              <a:buFont typeface="Arial"/>
              <a:buNone/>
            </a:pPr>
            <a:r>
              <a:rPr lang="en-US" sz="4000" b="0" i="0" u="none">
                <a:solidFill>
                  <a:srgbClr val="FFFF00"/>
                </a:solidFill>
                <a:latin typeface="Arial"/>
                <a:ea typeface="Arial"/>
                <a:cs typeface="Arial"/>
                <a:sym typeface="Arial"/>
              </a:rPr>
              <a:t>Questions?</a:t>
            </a:r>
          </a:p>
        </p:txBody>
      </p:sp>
      <p:pic>
        <p:nvPicPr>
          <p:cNvPr id="125" name="Shape 125"/>
          <p:cNvPicPr preferRelativeResize="0"/>
          <p:nvPr/>
        </p:nvPicPr>
        <p:blipFill rotWithShape="1">
          <a:blip r:embed="rId3">
            <a:alphaModFix/>
          </a:blip>
          <a:srcRect/>
          <a:stretch/>
        </p:blipFill>
        <p:spPr>
          <a:xfrm>
            <a:off x="3352800" y="3505200"/>
            <a:ext cx="2286000" cy="2286000"/>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2FC9FF"/>
            </a:gs>
            <a:gs pos="9000">
              <a:srgbClr val="0093D0"/>
            </a:gs>
            <a:gs pos="100000">
              <a:srgbClr val="072C62"/>
            </a:gs>
          </a:gsLst>
          <a:lin ang="10800000" scaled="0"/>
        </a:gra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152400"/>
            <a:ext cx="8229600" cy="7921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00"/>
              </a:buClr>
              <a:buSzPct val="25000"/>
              <a:buFont typeface="Arial"/>
              <a:buNone/>
            </a:pPr>
            <a:r>
              <a:rPr lang="en-US"/>
              <a:t>Matt Kroll</a:t>
            </a:r>
          </a:p>
        </p:txBody>
      </p:sp>
      <p:sp>
        <p:nvSpPr>
          <p:cNvPr id="43" name="Shape 43"/>
          <p:cNvSpPr txBox="1">
            <a:spLocks noGrp="1"/>
          </p:cNvSpPr>
          <p:nvPr>
            <p:ph type="body" idx="1"/>
          </p:nvPr>
        </p:nvSpPr>
        <p:spPr>
          <a:xfrm>
            <a:off x="0" y="1344600"/>
            <a:ext cx="7517100" cy="4640564"/>
          </a:xfrm>
          <a:prstGeom prst="rect">
            <a:avLst/>
          </a:prstGeom>
          <a:noFill/>
          <a:ln>
            <a:noFill/>
          </a:ln>
        </p:spPr>
        <p:txBody>
          <a:bodyPr lIns="91425" tIns="45700" rIns="91425" bIns="45700" anchor="t" anchorCtr="0">
            <a:noAutofit/>
          </a:bodyPr>
          <a:lstStyle/>
          <a:p>
            <a:pPr marL="342900" marR="0" lvl="0" indent="-317500" algn="l" rtl="0">
              <a:lnSpc>
                <a:spcPct val="100000"/>
              </a:lnSpc>
              <a:spcBef>
                <a:spcPts val="0"/>
              </a:spcBef>
              <a:spcAft>
                <a:spcPts val="0"/>
              </a:spcAft>
              <a:buClr>
                <a:schemeClr val="lt1"/>
              </a:buClr>
              <a:buSzPct val="100000"/>
              <a:buFont typeface="Arial"/>
              <a:buChar char="•"/>
            </a:pPr>
            <a:r>
              <a:rPr lang="en-US" sz="2400" dirty="0"/>
              <a:t>Deputy Chief, Navigation Services </a:t>
            </a:r>
            <a:r>
              <a:rPr lang="en-US" sz="2400" dirty="0" smtClean="0"/>
              <a:t>Division, Office of Coast </a:t>
            </a:r>
            <a:r>
              <a:rPr lang="en-US" sz="2400" dirty="0" smtClean="0"/>
              <a:t>Survey </a:t>
            </a:r>
            <a:r>
              <a:rPr lang="en-US" sz="2000" dirty="0" smtClean="0">
                <a:solidFill>
                  <a:srgbClr val="FFFF00"/>
                </a:solidFill>
              </a:rPr>
              <a:t>(Acting Chief until April 1)</a:t>
            </a:r>
          </a:p>
          <a:p>
            <a:pPr marL="25400" marR="0" lvl="0" indent="0" algn="l" rtl="0">
              <a:lnSpc>
                <a:spcPct val="100000"/>
              </a:lnSpc>
              <a:spcBef>
                <a:spcPts val="0"/>
              </a:spcBef>
              <a:spcAft>
                <a:spcPts val="0"/>
              </a:spcAft>
              <a:buClr>
                <a:schemeClr val="lt1"/>
              </a:buClr>
              <a:buSzPct val="100000"/>
              <a:buNone/>
            </a:pPr>
            <a:endParaRPr lang="en-US" sz="2400" dirty="0" smtClean="0"/>
          </a:p>
          <a:p>
            <a:pPr marL="342900" marR="0" lvl="0" indent="-317500" algn="l" rtl="0">
              <a:lnSpc>
                <a:spcPct val="100000"/>
              </a:lnSpc>
              <a:spcBef>
                <a:spcPts val="0"/>
              </a:spcBef>
              <a:spcAft>
                <a:spcPts val="0"/>
              </a:spcAft>
              <a:buClr>
                <a:schemeClr val="lt1"/>
              </a:buClr>
              <a:buSzPct val="100000"/>
              <a:buFont typeface="Arial"/>
              <a:buChar char="•"/>
            </a:pPr>
            <a:r>
              <a:rPr lang="en-US" sz="2400" dirty="0" smtClean="0"/>
              <a:t>Navigation Services Division</a:t>
            </a:r>
          </a:p>
          <a:p>
            <a:pPr lvl="1" indent="-317500">
              <a:spcBef>
                <a:spcPts val="0"/>
              </a:spcBef>
              <a:buClr>
                <a:schemeClr val="lt1"/>
              </a:buClr>
            </a:pPr>
            <a:r>
              <a:rPr lang="en-US" sz="2000" dirty="0" smtClean="0"/>
              <a:t>Customer Affairs Branch</a:t>
            </a:r>
          </a:p>
          <a:p>
            <a:pPr lvl="1" indent="-317500">
              <a:spcBef>
                <a:spcPts val="0"/>
              </a:spcBef>
              <a:buClr>
                <a:schemeClr val="lt1"/>
              </a:buClr>
            </a:pPr>
            <a:r>
              <a:rPr lang="en-US" sz="2000" dirty="0" smtClean="0"/>
              <a:t>Navigation Response Branch</a:t>
            </a:r>
          </a:p>
          <a:p>
            <a:pPr lvl="1" indent="-317500">
              <a:spcBef>
                <a:spcPts val="0"/>
              </a:spcBef>
              <a:buClr>
                <a:schemeClr val="lt1"/>
              </a:buClr>
            </a:pPr>
            <a:r>
              <a:rPr lang="en-US" sz="2000" dirty="0" smtClean="0"/>
              <a:t>Nautical Publications Branch</a:t>
            </a:r>
          </a:p>
          <a:p>
            <a:pPr lvl="1" indent="-317500">
              <a:spcBef>
                <a:spcPts val="0"/>
              </a:spcBef>
              <a:buClr>
                <a:schemeClr val="lt1"/>
              </a:buClr>
            </a:pPr>
            <a:endParaRPr lang="en-US" sz="2200" dirty="0">
              <a:solidFill>
                <a:schemeClr val="accent1"/>
              </a:solidFill>
            </a:endParaRPr>
          </a:p>
          <a:p>
            <a:pPr marR="0" lvl="0" algn="l" rtl="0">
              <a:lnSpc>
                <a:spcPct val="100000"/>
              </a:lnSpc>
              <a:spcBef>
                <a:spcPts val="560"/>
              </a:spcBef>
              <a:spcAft>
                <a:spcPts val="0"/>
              </a:spcAft>
              <a:buClr>
                <a:schemeClr val="lt1"/>
              </a:buClr>
              <a:buSzPct val="100000"/>
              <a:buFont typeface="Arial"/>
              <a:buChar char="•"/>
            </a:pPr>
            <a:r>
              <a:rPr lang="en-US" sz="2400" dirty="0"/>
              <a:t>NOAA for 18 </a:t>
            </a:r>
            <a:r>
              <a:rPr lang="en-US" sz="2400" dirty="0" smtClean="0"/>
              <a:t>years</a:t>
            </a:r>
          </a:p>
          <a:p>
            <a:pPr lvl="1">
              <a:spcBef>
                <a:spcPts val="560"/>
              </a:spcBef>
              <a:buClr>
                <a:schemeClr val="lt1"/>
              </a:buClr>
            </a:pPr>
            <a:r>
              <a:rPr lang="en-US" sz="2000" dirty="0" smtClean="0">
                <a:hlinkClick r:id="rId3"/>
              </a:rPr>
              <a:t>Scanning historical charts</a:t>
            </a:r>
            <a:endParaRPr lang="en-US" sz="2000" dirty="0" smtClean="0"/>
          </a:p>
          <a:p>
            <a:pPr lvl="1">
              <a:spcBef>
                <a:spcPts val="560"/>
              </a:spcBef>
              <a:buClr>
                <a:schemeClr val="lt1"/>
              </a:buClr>
            </a:pPr>
            <a:r>
              <a:rPr lang="en-US" sz="2000" dirty="0" smtClean="0"/>
              <a:t>Compile and review RNCs and paper charts</a:t>
            </a:r>
          </a:p>
          <a:p>
            <a:pPr lvl="1">
              <a:spcBef>
                <a:spcPts val="560"/>
              </a:spcBef>
              <a:buClr>
                <a:schemeClr val="lt1"/>
              </a:buClr>
            </a:pPr>
            <a:r>
              <a:rPr lang="en-US" sz="2000" dirty="0" smtClean="0"/>
              <a:t>Compile and review ENC</a:t>
            </a:r>
            <a:endParaRPr lang="en-US" sz="2000" dirty="0"/>
          </a:p>
          <a:p>
            <a:pPr marL="0" marR="0" lvl="0" indent="0" algn="l" rtl="0">
              <a:lnSpc>
                <a:spcPct val="100000"/>
              </a:lnSpc>
              <a:spcBef>
                <a:spcPts val="560"/>
              </a:spcBef>
              <a:spcAft>
                <a:spcPts val="0"/>
              </a:spcAft>
              <a:buNone/>
            </a:pPr>
            <a:endParaRPr sz="1800" dirty="0">
              <a:solidFill>
                <a:srgbClr val="000000"/>
              </a:solidFill>
            </a:endParaRPr>
          </a:p>
          <a:p>
            <a:pPr marL="457200" marR="0" lvl="0" indent="0" algn="l" rtl="0">
              <a:lnSpc>
                <a:spcPct val="100000"/>
              </a:lnSpc>
              <a:spcBef>
                <a:spcPts val="560"/>
              </a:spcBef>
              <a:spcAft>
                <a:spcPts val="0"/>
              </a:spcAft>
              <a:buNone/>
            </a:pPr>
            <a:endParaRPr dirty="0"/>
          </a:p>
          <a:p>
            <a:pPr marL="0" marR="0" lvl="0" indent="0" algn="l" rtl="0">
              <a:lnSpc>
                <a:spcPct val="100000"/>
              </a:lnSpc>
              <a:spcBef>
                <a:spcPts val="560"/>
              </a:spcBef>
              <a:spcAft>
                <a:spcPts val="0"/>
              </a:spcAft>
              <a:buNone/>
            </a:pPr>
            <a:endParaRPr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2FC9FF"/>
            </a:gs>
            <a:gs pos="9000">
              <a:srgbClr val="0093D0"/>
            </a:gs>
            <a:gs pos="100000">
              <a:srgbClr val="072C62"/>
            </a:gs>
          </a:gsLst>
          <a:lin ang="10800025" scaled="0"/>
        </a:gradFill>
        <a:effectLst/>
      </p:bgPr>
    </p:bg>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152400"/>
            <a:ext cx="8229600" cy="7923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00"/>
              </a:buClr>
              <a:buSzPct val="25000"/>
              <a:buFont typeface="Arial"/>
              <a:buNone/>
            </a:pPr>
            <a:r>
              <a:rPr lang="en-US" sz="2800" b="0" i="0" u="none" strike="noStrike" cap="none">
                <a:solidFill>
                  <a:srgbClr val="FFFF00"/>
                </a:solidFill>
                <a:latin typeface="Arial"/>
                <a:ea typeface="Arial"/>
                <a:cs typeface="Arial"/>
                <a:sym typeface="Arial"/>
              </a:rPr>
              <a:t>Topics (Status Updates)</a:t>
            </a:r>
          </a:p>
        </p:txBody>
      </p:sp>
      <p:sp>
        <p:nvSpPr>
          <p:cNvPr id="49" name="Shape 49"/>
          <p:cNvSpPr txBox="1">
            <a:spLocks noGrp="1"/>
          </p:cNvSpPr>
          <p:nvPr>
            <p:ph type="body" idx="1"/>
          </p:nvPr>
        </p:nvSpPr>
        <p:spPr>
          <a:xfrm>
            <a:off x="381000" y="1066800"/>
            <a:ext cx="8229600" cy="46023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MOA</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CCWEB</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Adopt-A-Chart</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How to submit information (IDMS)</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Navigation Managers/NRTs</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Potential projects</a:t>
            </a:r>
          </a:p>
          <a:p>
            <a:pPr marL="742950" marR="0" lvl="1" indent="-285750" algn="l" rtl="0">
              <a:lnSpc>
                <a:spcPct val="100000"/>
              </a:lnSpc>
              <a:spcBef>
                <a:spcPts val="400"/>
              </a:spcBef>
              <a:spcAft>
                <a:spcPts val="0"/>
              </a:spcAft>
              <a:buClr>
                <a:srgbClr val="FFFF66"/>
              </a:buClr>
              <a:buSzPct val="100000"/>
              <a:buFont typeface="Arial"/>
              <a:buChar char="•"/>
            </a:pPr>
            <a:r>
              <a:rPr lang="en-US" sz="2000" b="0" i="0" u="none" strike="noStrike" cap="none">
                <a:solidFill>
                  <a:srgbClr val="FFFF66"/>
                </a:solidFill>
                <a:latin typeface="Arial"/>
                <a:ea typeface="Arial"/>
                <a:cs typeface="Arial"/>
                <a:sym typeface="Arial"/>
              </a:rPr>
              <a:t>Chart to imagery comparison</a:t>
            </a:r>
          </a:p>
          <a:p>
            <a:pPr marL="742950" marR="0" lvl="1" indent="-285750" algn="l" rtl="0">
              <a:lnSpc>
                <a:spcPct val="100000"/>
              </a:lnSpc>
              <a:spcBef>
                <a:spcPts val="400"/>
              </a:spcBef>
              <a:spcAft>
                <a:spcPts val="0"/>
              </a:spcAft>
              <a:buClr>
                <a:srgbClr val="FFFF66"/>
              </a:buClr>
              <a:buSzPct val="100000"/>
              <a:buFont typeface="Arial"/>
              <a:buChar char="•"/>
            </a:pPr>
            <a:r>
              <a:rPr lang="en-US" sz="2000" b="0" i="0" u="none" strike="noStrike" cap="none">
                <a:solidFill>
                  <a:srgbClr val="FFFF66"/>
                </a:solidFill>
                <a:latin typeface="Arial"/>
                <a:ea typeface="Arial"/>
                <a:cs typeface="Arial"/>
                <a:sym typeface="Arial"/>
              </a:rPr>
              <a:t>Coast Pilot updates</a:t>
            </a:r>
          </a:p>
          <a:p>
            <a:pPr marL="742950" marR="0" lvl="1" indent="-285750" algn="l" rtl="0">
              <a:lnSpc>
                <a:spcPct val="100000"/>
              </a:lnSpc>
              <a:spcBef>
                <a:spcPts val="480"/>
              </a:spcBef>
              <a:spcAft>
                <a:spcPts val="0"/>
              </a:spcAft>
              <a:buClr>
                <a:srgbClr val="FFFF66"/>
              </a:buClr>
              <a:buSzPct val="100000"/>
              <a:buFont typeface="Arial"/>
              <a:buChar char="•"/>
            </a:pPr>
            <a:r>
              <a:rPr lang="en-US" sz="2400" b="0" i="0" u="none" strike="noStrike" cap="none">
                <a:solidFill>
                  <a:srgbClr val="FFFF66"/>
                </a:solidFill>
                <a:latin typeface="Arial"/>
                <a:ea typeface="Arial"/>
                <a:cs typeface="Arial"/>
                <a:sym typeface="Arial"/>
              </a:rPr>
              <a:t>Chart Adequacy concept?</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2FC9FF"/>
            </a:gs>
            <a:gs pos="9000">
              <a:srgbClr val="0093D0"/>
            </a:gs>
            <a:gs pos="100000">
              <a:srgbClr val="072C62"/>
            </a:gs>
          </a:gsLst>
          <a:lin ang="10800000" scaled="0"/>
        </a:gradFill>
        <a:effectLst/>
      </p:bgPr>
    </p:bg>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152400"/>
            <a:ext cx="8229600" cy="7921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00"/>
              </a:buClr>
              <a:buSzPct val="25000"/>
              <a:buFont typeface="Arial"/>
              <a:buNone/>
            </a:pPr>
            <a:r>
              <a:rPr lang="en-US" sz="2800" b="0" i="0" u="none" strike="noStrike" cap="none">
                <a:solidFill>
                  <a:srgbClr val="FFFF00"/>
                </a:solidFill>
                <a:latin typeface="Arial"/>
                <a:ea typeface="Arial"/>
                <a:cs typeface="Arial"/>
                <a:sym typeface="Arial"/>
              </a:rPr>
              <a:t>MOA between NOAA and US Power Squadron</a:t>
            </a:r>
          </a:p>
        </p:txBody>
      </p:sp>
      <p:sp>
        <p:nvSpPr>
          <p:cNvPr id="55" name="Shape 55"/>
          <p:cNvSpPr txBox="1">
            <a:spLocks noGrp="1"/>
          </p:cNvSpPr>
          <p:nvPr>
            <p:ph type="body" idx="1"/>
          </p:nvPr>
        </p:nvSpPr>
        <p:spPr>
          <a:xfrm>
            <a:off x="304800" y="944562"/>
            <a:ext cx="8229600" cy="4999037"/>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MOA expired on 09/30/2016</a:t>
            </a:r>
          </a:p>
          <a:p>
            <a:pPr marL="342900" marR="0" lvl="0" indent="-342900" algn="l" rtl="0">
              <a:lnSpc>
                <a:spcPct val="150000"/>
              </a:lnSpc>
              <a:spcBef>
                <a:spcPts val="56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OCS committed to maintaining the agreement with USPS, MOA will be renewe</a:t>
            </a:r>
            <a:r>
              <a:rPr lang="en-US">
                <a:solidFill>
                  <a:srgbClr val="BFBFBF"/>
                </a:solidFill>
              </a:rPr>
              <a:t>d</a:t>
            </a:r>
          </a:p>
          <a:p>
            <a:pPr marL="342900" marR="0" lvl="0" indent="-342900" algn="l" rtl="0">
              <a:lnSpc>
                <a:spcPct val="15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Updated based on meeting outcomes</a:t>
            </a:r>
          </a:p>
          <a:p>
            <a:pPr marL="342900" marR="0" lvl="0" indent="-342900" algn="l" rtl="0">
              <a:lnSpc>
                <a:spcPct val="150000"/>
              </a:lnSpc>
              <a:spcBef>
                <a:spcPts val="56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New MOA vetted and signed at fall meeting</a:t>
            </a:r>
          </a:p>
          <a:p>
            <a:pPr marL="342900" marR="0" lvl="0" indent="-342900" algn="l" rtl="0">
              <a:lnSpc>
                <a:spcPct val="15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Ceremonial signing at the 2018 USPS Annual Meeting in Orlando.</a:t>
            </a:r>
          </a:p>
          <a:p>
            <a:pPr marL="342900" marR="0" lvl="0" indent="-342900" algn="l" rtl="0">
              <a:lnSpc>
                <a:spcPct val="100000"/>
              </a:lnSpc>
              <a:spcBef>
                <a:spcPts val="360"/>
              </a:spcBef>
              <a:spcAft>
                <a:spcPts val="0"/>
              </a:spcAft>
              <a:buClr>
                <a:schemeClr val="lt1"/>
              </a:buClr>
              <a:buSzPct val="25000"/>
              <a:buFont typeface="Arial"/>
              <a:buNone/>
            </a:pPr>
            <a:endParaRPr sz="1800" b="0" i="0" u="none" strike="noStrike" cap="none">
              <a:solidFill>
                <a:schemeClr val="lt1"/>
              </a:solidFill>
              <a:latin typeface="Arial"/>
              <a:ea typeface="Arial"/>
              <a:cs typeface="Arial"/>
              <a:sym typeface="Arial"/>
            </a:endParaRPr>
          </a:p>
          <a:p>
            <a:pPr marL="342900" marR="0" lvl="0" indent="-342900" algn="l" rtl="0">
              <a:spcBef>
                <a:spcPts val="360"/>
              </a:spcBef>
              <a:spcAft>
                <a:spcPts val="0"/>
              </a:spcAft>
              <a:buClr>
                <a:schemeClr val="lt1"/>
              </a:buClr>
              <a:buSzPct val="100000"/>
              <a:buFont typeface="Arial"/>
              <a:buNone/>
            </a:pPr>
            <a:endParaRPr sz="1800" b="0" i="0" u="none">
              <a:solidFill>
                <a:schemeClr val="lt1"/>
              </a:solidFill>
              <a:latin typeface="Arial"/>
              <a:ea typeface="Arial"/>
              <a:cs typeface="Arial"/>
              <a:sym typeface="Arial"/>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2FC9FF"/>
            </a:gs>
            <a:gs pos="9000">
              <a:srgbClr val="0093D0"/>
            </a:gs>
            <a:gs pos="100000">
              <a:srgbClr val="072C62"/>
            </a:gs>
          </a:gsLst>
          <a:lin ang="10800000" scaled="0"/>
        </a:gra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2225"/>
            <a:ext cx="8229600" cy="792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a:buNone/>
            </a:pPr>
            <a:r>
              <a:rPr lang="en-US" sz="3200" b="0" i="0" u="none" strike="noStrike" cap="none">
                <a:solidFill>
                  <a:srgbClr val="FFFF00"/>
                </a:solidFill>
                <a:latin typeface="Arial"/>
                <a:ea typeface="Arial"/>
                <a:cs typeface="Arial"/>
                <a:sym typeface="Arial"/>
              </a:rPr>
              <a:t>CCWEB</a:t>
            </a:r>
          </a:p>
        </p:txBody>
      </p:sp>
      <p:sp>
        <p:nvSpPr>
          <p:cNvPr id="61" name="Shape 61"/>
          <p:cNvSpPr txBox="1">
            <a:spLocks noGrp="1"/>
          </p:cNvSpPr>
          <p:nvPr>
            <p:ph type="body" idx="1"/>
          </p:nvPr>
        </p:nvSpPr>
        <p:spPr>
          <a:xfrm>
            <a:off x="304800" y="1219200"/>
            <a:ext cx="8229600" cy="46021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2800" b="0" i="0" u="none">
                <a:solidFill>
                  <a:schemeClr val="lt1"/>
                </a:solidFill>
                <a:latin typeface="Arial"/>
                <a:ea typeface="Arial"/>
                <a:cs typeface="Arial"/>
                <a:sym typeface="Arial"/>
              </a:rPr>
              <a:t>Current status</a:t>
            </a:r>
          </a:p>
          <a:p>
            <a:pPr marL="742950" marR="0" lvl="1" indent="-285750" algn="l" rtl="0">
              <a:lnSpc>
                <a:spcPct val="100000"/>
              </a:lnSpc>
              <a:spcBef>
                <a:spcPts val="480"/>
              </a:spcBef>
              <a:spcAft>
                <a:spcPts val="0"/>
              </a:spcAft>
              <a:buClr>
                <a:srgbClr val="FFFF66"/>
              </a:buClr>
              <a:buSzPct val="100000"/>
              <a:buFont typeface="Arial"/>
              <a:buChar char="•"/>
            </a:pPr>
            <a:r>
              <a:rPr lang="en-US" sz="2400" b="0" i="0" u="none" strike="noStrike" cap="none">
                <a:solidFill>
                  <a:srgbClr val="FFFF66"/>
                </a:solidFill>
                <a:latin typeface="Arial"/>
                <a:ea typeface="Arial"/>
                <a:cs typeface="Arial"/>
                <a:sym typeface="Arial"/>
              </a:rPr>
              <a:t>Determined to be a security issue</a:t>
            </a:r>
          </a:p>
          <a:p>
            <a:pPr marL="742950" marR="0" lvl="1" indent="-285750" algn="l" rtl="0">
              <a:lnSpc>
                <a:spcPct val="100000"/>
              </a:lnSpc>
              <a:spcBef>
                <a:spcPts val="480"/>
              </a:spcBef>
              <a:spcAft>
                <a:spcPts val="0"/>
              </a:spcAft>
              <a:buClr>
                <a:srgbClr val="FFFF66"/>
              </a:buClr>
              <a:buSzPct val="100000"/>
              <a:buFont typeface="Arial"/>
              <a:buChar char="•"/>
            </a:pPr>
            <a:r>
              <a:rPr lang="en-US" sz="2400" b="0" i="0" u="none" strike="noStrike" cap="none">
                <a:solidFill>
                  <a:srgbClr val="FFFF66"/>
                </a:solidFill>
                <a:latin typeface="Arial"/>
                <a:ea typeface="Arial"/>
                <a:cs typeface="Arial"/>
                <a:sym typeface="Arial"/>
              </a:rPr>
              <a:t>NOAA will not be bringing this back</a:t>
            </a:r>
          </a:p>
          <a:p>
            <a:pPr marL="742950" marR="0" lvl="1" indent="-285750" algn="l" rtl="0">
              <a:lnSpc>
                <a:spcPct val="100000"/>
              </a:lnSpc>
              <a:spcBef>
                <a:spcPts val="480"/>
              </a:spcBef>
              <a:spcAft>
                <a:spcPts val="0"/>
              </a:spcAft>
              <a:buClr>
                <a:schemeClr val="lt1"/>
              </a:buClr>
              <a:buSzPct val="25000"/>
              <a:buFont typeface="Arial"/>
              <a:buNone/>
            </a:pPr>
            <a:endParaRPr sz="2400" b="0" i="0" u="none" strike="noStrike" cap="none">
              <a:solidFill>
                <a:srgbClr val="FFFF66"/>
              </a:solidFill>
              <a:latin typeface="Arial"/>
              <a:ea typeface="Arial"/>
              <a:cs typeface="Arial"/>
              <a:sym typeface="Arial"/>
            </a:endParaRPr>
          </a:p>
          <a:p>
            <a:pPr marL="342900" marR="0" lvl="0" indent="-342900" algn="l" rtl="0">
              <a:lnSpc>
                <a:spcPct val="100000"/>
              </a:lnSpc>
              <a:spcBef>
                <a:spcPts val="560"/>
              </a:spcBef>
              <a:spcAft>
                <a:spcPts val="0"/>
              </a:spcAft>
              <a:buClr>
                <a:schemeClr val="lt1"/>
              </a:buClr>
              <a:buSzPct val="100000"/>
              <a:buFont typeface="Arial"/>
              <a:buChar char="•"/>
            </a:pPr>
            <a:r>
              <a:rPr lang="en-US" sz="2800" b="0" i="0" u="none">
                <a:solidFill>
                  <a:schemeClr val="lt1"/>
                </a:solidFill>
                <a:latin typeface="Arial"/>
                <a:ea typeface="Arial"/>
                <a:cs typeface="Arial"/>
                <a:sym typeface="Arial"/>
              </a:rPr>
              <a:t>Options for CCWEB</a:t>
            </a:r>
          </a:p>
          <a:p>
            <a:pPr marL="742950" marR="0" lvl="1" indent="-285750" algn="l" rtl="0">
              <a:lnSpc>
                <a:spcPct val="100000"/>
              </a:lnSpc>
              <a:spcBef>
                <a:spcPts val="480"/>
              </a:spcBef>
              <a:spcAft>
                <a:spcPts val="0"/>
              </a:spcAft>
              <a:buClr>
                <a:srgbClr val="FFFF66"/>
              </a:buClr>
              <a:buSzPct val="100000"/>
              <a:buFont typeface="Arial"/>
              <a:buChar char="•"/>
            </a:pPr>
            <a:r>
              <a:rPr lang="en-US" sz="2400" b="0" i="0" u="none" strike="noStrike" cap="none">
                <a:solidFill>
                  <a:srgbClr val="FFFF66"/>
                </a:solidFill>
                <a:latin typeface="Arial"/>
                <a:ea typeface="Arial"/>
                <a:cs typeface="Arial"/>
                <a:sym typeface="Arial"/>
              </a:rPr>
              <a:t>USPS revive under their control</a:t>
            </a:r>
          </a:p>
          <a:p>
            <a:pPr marL="1143000" marR="0" lvl="2" indent="-228600" algn="l" rtl="0">
              <a:lnSpc>
                <a:spcPct val="100000"/>
              </a:lnSpc>
              <a:spcBef>
                <a:spcPts val="400"/>
              </a:spcBef>
              <a:spcAft>
                <a:spcPts val="0"/>
              </a:spcAft>
              <a:buClr>
                <a:srgbClr val="A6A6A6"/>
              </a:buClr>
              <a:buSzPct val="100000"/>
              <a:buFont typeface="Arial"/>
              <a:buChar char="•"/>
            </a:pPr>
            <a:r>
              <a:rPr lang="en-US" sz="2000" b="0" i="0" u="none" strike="noStrike" cap="none">
                <a:solidFill>
                  <a:srgbClr val="A6A6A6"/>
                </a:solidFill>
                <a:latin typeface="Arial"/>
                <a:ea typeface="Arial"/>
                <a:cs typeface="Arial"/>
                <a:sym typeface="Arial"/>
              </a:rPr>
              <a:t>NOAA provided a copy of the software to USPS	</a:t>
            </a:r>
          </a:p>
          <a:p>
            <a:pPr marL="1143000" marR="0" lvl="2" indent="-228600" algn="l" rtl="0">
              <a:lnSpc>
                <a:spcPct val="100000"/>
              </a:lnSpc>
              <a:spcBef>
                <a:spcPts val="400"/>
              </a:spcBef>
              <a:spcAft>
                <a:spcPts val="0"/>
              </a:spcAft>
              <a:buClr>
                <a:srgbClr val="A6A6A6"/>
              </a:buClr>
              <a:buSzPct val="100000"/>
              <a:buFont typeface="Arial"/>
              <a:buChar char="•"/>
            </a:pPr>
            <a:r>
              <a:rPr lang="en-US" sz="2000" b="0" i="0" u="none" strike="noStrike" cap="none">
                <a:solidFill>
                  <a:srgbClr val="A6A6A6"/>
                </a:solidFill>
                <a:latin typeface="Arial"/>
                <a:ea typeface="Arial"/>
                <a:cs typeface="Arial"/>
                <a:sym typeface="Arial"/>
              </a:rPr>
              <a:t>NOAA will not be able to provide support for the software</a:t>
            </a:r>
          </a:p>
          <a:p>
            <a:pPr marL="342900" marR="0" lvl="0" indent="-342900" algn="l" rtl="0">
              <a:lnSpc>
                <a:spcPct val="100000"/>
              </a:lnSpc>
              <a:spcBef>
                <a:spcPts val="560"/>
              </a:spcBef>
              <a:spcAft>
                <a:spcPts val="0"/>
              </a:spcAft>
              <a:buClr>
                <a:schemeClr val="lt1"/>
              </a:buClr>
              <a:buSzPct val="25000"/>
              <a:buFont typeface="Arial"/>
              <a:buNone/>
            </a:pPr>
            <a:endParaRPr sz="2800" b="0" i="0" u="none">
              <a:solidFill>
                <a:schemeClr val="lt1"/>
              </a:solidFill>
              <a:latin typeface="Arial"/>
              <a:ea typeface="Arial"/>
              <a:cs typeface="Arial"/>
              <a:sym typeface="Arial"/>
            </a:endParaRPr>
          </a:p>
          <a:p>
            <a:pPr marL="342900" marR="0" lvl="0" indent="-342900" algn="l" rtl="0">
              <a:lnSpc>
                <a:spcPct val="100000"/>
              </a:lnSpc>
              <a:spcBef>
                <a:spcPts val="360"/>
              </a:spcBef>
              <a:spcAft>
                <a:spcPts val="0"/>
              </a:spcAft>
              <a:buClr>
                <a:schemeClr val="lt1"/>
              </a:buClr>
              <a:buSzPct val="25000"/>
              <a:buFont typeface="Arial"/>
              <a:buNone/>
            </a:pPr>
            <a:endParaRPr sz="1800" b="0" i="0" u="none">
              <a:solidFill>
                <a:schemeClr val="lt1"/>
              </a:solidFill>
              <a:latin typeface="Arial"/>
              <a:ea typeface="Arial"/>
              <a:cs typeface="Arial"/>
              <a:sym typeface="Arial"/>
            </a:endParaRPr>
          </a:p>
          <a:p>
            <a:pPr marL="342900" marR="0" lvl="0" indent="-342900" algn="l" rtl="0">
              <a:spcBef>
                <a:spcPts val="360"/>
              </a:spcBef>
              <a:spcAft>
                <a:spcPts val="0"/>
              </a:spcAft>
              <a:buClr>
                <a:schemeClr val="lt1"/>
              </a:buClr>
              <a:buSzPct val="100000"/>
              <a:buFont typeface="Arial"/>
              <a:buNone/>
            </a:pPr>
            <a:endParaRPr sz="1800" b="0" i="0" u="none">
              <a:solidFill>
                <a:schemeClr val="lt1"/>
              </a:solidFill>
              <a:latin typeface="Arial"/>
              <a:ea typeface="Arial"/>
              <a:cs typeface="Arial"/>
              <a:sym typeface="Arial"/>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2FC9FF"/>
            </a:gs>
            <a:gs pos="9000">
              <a:srgbClr val="0093D0"/>
            </a:gs>
            <a:gs pos="100000">
              <a:srgbClr val="072C62"/>
            </a:gs>
          </a:gsLst>
          <a:lin ang="10800000" scaled="0"/>
        </a:gra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2225"/>
            <a:ext cx="8229600" cy="792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a:buNone/>
            </a:pPr>
            <a:r>
              <a:rPr lang="en-US" sz="3200" b="0" i="0" u="none" strike="noStrike" cap="none" dirty="0">
                <a:solidFill>
                  <a:srgbClr val="FFFF00"/>
                </a:solidFill>
                <a:latin typeface="Arial"/>
                <a:ea typeface="Arial"/>
                <a:cs typeface="Arial"/>
                <a:sym typeface="Arial"/>
              </a:rPr>
              <a:t>Adopt – A - Chart</a:t>
            </a:r>
          </a:p>
        </p:txBody>
      </p:sp>
      <p:sp>
        <p:nvSpPr>
          <p:cNvPr id="67" name="Shape 67"/>
          <p:cNvSpPr txBox="1">
            <a:spLocks noGrp="1"/>
          </p:cNvSpPr>
          <p:nvPr>
            <p:ph type="body" idx="1"/>
          </p:nvPr>
        </p:nvSpPr>
        <p:spPr>
          <a:xfrm>
            <a:off x="304800" y="833437"/>
            <a:ext cx="8229600" cy="46021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2800" b="0" i="0" u="none" dirty="0">
                <a:solidFill>
                  <a:schemeClr val="lt1"/>
                </a:solidFill>
                <a:latin typeface="Arial"/>
                <a:ea typeface="Arial"/>
                <a:cs typeface="Arial"/>
                <a:sym typeface="Arial"/>
              </a:rPr>
              <a:t>NOAA interested in maintaining and growing this program, USPS</a:t>
            </a:r>
            <a:r>
              <a:rPr lang="en-US" sz="2800" b="0" i="0" u="none" dirty="0" smtClean="0">
                <a:solidFill>
                  <a:schemeClr val="lt1"/>
                </a:solidFill>
                <a:latin typeface="Arial"/>
                <a:ea typeface="Arial"/>
                <a:cs typeface="Arial"/>
                <a:sym typeface="Arial"/>
              </a:rPr>
              <a:t>?</a:t>
            </a:r>
          </a:p>
          <a:p>
            <a:pPr marL="342900" marR="0" lvl="0" indent="-342900" algn="l" rtl="0">
              <a:lnSpc>
                <a:spcPct val="100000"/>
              </a:lnSpc>
              <a:spcBef>
                <a:spcPts val="0"/>
              </a:spcBef>
              <a:spcAft>
                <a:spcPts val="0"/>
              </a:spcAft>
              <a:buClr>
                <a:schemeClr val="lt1"/>
              </a:buClr>
              <a:buSzPct val="100000"/>
              <a:buFont typeface="Arial"/>
              <a:buChar char="•"/>
            </a:pPr>
            <a:r>
              <a:rPr lang="en-US" dirty="0" smtClean="0"/>
              <a:t>End of CCWEB did NOT stop Adopt – A - Chart</a:t>
            </a:r>
          </a:p>
          <a:p>
            <a:pPr marL="342900" marR="0" lvl="0" indent="-342900" algn="l" rtl="0">
              <a:lnSpc>
                <a:spcPct val="100000"/>
              </a:lnSpc>
              <a:spcBef>
                <a:spcPts val="0"/>
              </a:spcBef>
              <a:spcAft>
                <a:spcPts val="0"/>
              </a:spcAft>
              <a:buClr>
                <a:schemeClr val="lt1"/>
              </a:buClr>
              <a:buSzPct val="100000"/>
              <a:buFont typeface="Arial"/>
              <a:buChar char="•"/>
            </a:pPr>
            <a:r>
              <a:rPr lang="en-US" sz="2400" b="0" i="0" u="none" strike="noStrike" cap="none" dirty="0" smtClean="0">
                <a:solidFill>
                  <a:srgbClr val="FFFF66"/>
                </a:solidFill>
                <a:latin typeface="Arial"/>
                <a:ea typeface="Arial"/>
                <a:cs typeface="Arial"/>
                <a:sym typeface="Arial"/>
              </a:rPr>
              <a:t>Current </a:t>
            </a:r>
            <a:r>
              <a:rPr lang="en-US" sz="2400" b="0" i="0" u="none" strike="noStrike" cap="none" dirty="0">
                <a:solidFill>
                  <a:srgbClr val="FFFF66"/>
                </a:solidFill>
                <a:latin typeface="Arial"/>
                <a:ea typeface="Arial"/>
                <a:cs typeface="Arial"/>
                <a:sym typeface="Arial"/>
              </a:rPr>
              <a:t>participation</a:t>
            </a:r>
          </a:p>
          <a:p>
            <a:pPr marL="742950" marR="0" lvl="1" indent="-285750" algn="l" rtl="0">
              <a:lnSpc>
                <a:spcPct val="100000"/>
              </a:lnSpc>
              <a:spcBef>
                <a:spcPts val="480"/>
              </a:spcBef>
              <a:spcAft>
                <a:spcPts val="0"/>
              </a:spcAft>
              <a:buClr>
                <a:srgbClr val="FFFF66"/>
              </a:buClr>
              <a:buSzPct val="100000"/>
              <a:buFont typeface="Arial"/>
              <a:buChar char="•"/>
            </a:pPr>
            <a:r>
              <a:rPr lang="en-US" sz="2400" b="0" i="0" u="none" strike="noStrike" cap="none" dirty="0">
                <a:solidFill>
                  <a:srgbClr val="FFFF66"/>
                </a:solidFill>
                <a:latin typeface="Arial"/>
                <a:ea typeface="Arial"/>
                <a:cs typeface="Arial"/>
                <a:sym typeface="Arial"/>
              </a:rPr>
              <a:t>Need more discussion</a:t>
            </a:r>
          </a:p>
          <a:p>
            <a:pPr marL="1143000" marR="0" lvl="2" indent="-228600" algn="l" rtl="0">
              <a:lnSpc>
                <a:spcPct val="100000"/>
              </a:lnSpc>
              <a:spcBef>
                <a:spcPts val="400"/>
              </a:spcBef>
              <a:spcAft>
                <a:spcPts val="0"/>
              </a:spcAft>
              <a:buClr>
                <a:srgbClr val="A6A6A6"/>
              </a:buClr>
              <a:buSzPct val="100000"/>
              <a:buFont typeface="Arial"/>
              <a:buChar char="•"/>
            </a:pPr>
            <a:r>
              <a:rPr lang="en-US" sz="2000" b="0" i="0" u="none" strike="noStrike" cap="none" dirty="0">
                <a:solidFill>
                  <a:srgbClr val="A6A6A6"/>
                </a:solidFill>
                <a:latin typeface="Arial"/>
                <a:ea typeface="Arial"/>
                <a:cs typeface="Arial"/>
                <a:sym typeface="Arial"/>
              </a:rPr>
              <a:t>Documentation</a:t>
            </a:r>
          </a:p>
          <a:p>
            <a:pPr marL="1143000" marR="0" lvl="2" indent="-228600" algn="l" rtl="0">
              <a:lnSpc>
                <a:spcPct val="100000"/>
              </a:lnSpc>
              <a:spcBef>
                <a:spcPts val="400"/>
              </a:spcBef>
              <a:spcAft>
                <a:spcPts val="0"/>
              </a:spcAft>
              <a:buClr>
                <a:srgbClr val="A6A6A6"/>
              </a:buClr>
              <a:buSzPct val="100000"/>
              <a:buFont typeface="Arial"/>
              <a:buChar char="•"/>
            </a:pPr>
            <a:r>
              <a:rPr lang="en-US" sz="2000" b="0" i="0" u="none" strike="noStrike" cap="none" dirty="0">
                <a:solidFill>
                  <a:srgbClr val="A6A6A6"/>
                </a:solidFill>
                <a:latin typeface="Arial"/>
                <a:ea typeface="Arial"/>
                <a:cs typeface="Arial"/>
                <a:sym typeface="Arial"/>
              </a:rPr>
              <a:t>Compiling information</a:t>
            </a:r>
          </a:p>
          <a:p>
            <a:pPr marL="1143000" marR="0" lvl="2" indent="-228600" algn="l" rtl="0">
              <a:lnSpc>
                <a:spcPct val="100000"/>
              </a:lnSpc>
              <a:spcBef>
                <a:spcPts val="400"/>
              </a:spcBef>
              <a:spcAft>
                <a:spcPts val="0"/>
              </a:spcAft>
              <a:buClr>
                <a:srgbClr val="A6A6A6"/>
              </a:buClr>
              <a:buSzPct val="100000"/>
              <a:buFont typeface="Arial"/>
              <a:buChar char="•"/>
            </a:pPr>
            <a:r>
              <a:rPr lang="en-US" sz="2000" b="0" i="0" u="none" strike="noStrike" cap="none" dirty="0">
                <a:solidFill>
                  <a:srgbClr val="A6A6A6"/>
                </a:solidFill>
                <a:latin typeface="Arial"/>
                <a:ea typeface="Arial"/>
                <a:cs typeface="Arial"/>
                <a:sym typeface="Arial"/>
              </a:rPr>
              <a:t>Points/awards</a:t>
            </a:r>
          </a:p>
          <a:p>
            <a:pPr marL="742950" marR="0" lvl="1" indent="-285750" algn="l" rtl="0">
              <a:lnSpc>
                <a:spcPct val="100000"/>
              </a:lnSpc>
              <a:spcBef>
                <a:spcPts val="480"/>
              </a:spcBef>
              <a:spcAft>
                <a:spcPts val="0"/>
              </a:spcAft>
              <a:buClr>
                <a:srgbClr val="FFFF66"/>
              </a:buClr>
              <a:buSzPct val="25000"/>
              <a:buFont typeface="Arial"/>
              <a:buNone/>
            </a:pPr>
            <a:r>
              <a:rPr lang="en-US" sz="2400" b="0" i="0" u="none" strike="noStrike" cap="none" dirty="0">
                <a:solidFill>
                  <a:srgbClr val="FFFF66"/>
                </a:solidFill>
                <a:latin typeface="Arial"/>
                <a:ea typeface="Arial"/>
                <a:cs typeface="Arial"/>
                <a:sym typeface="Arial"/>
              </a:rPr>
              <a:t>   </a:t>
            </a:r>
          </a:p>
          <a:p>
            <a:pPr marL="342900" marR="0" lvl="0" indent="-342900" algn="l" rtl="0">
              <a:lnSpc>
                <a:spcPct val="100000"/>
              </a:lnSpc>
              <a:spcBef>
                <a:spcPts val="560"/>
              </a:spcBef>
              <a:spcAft>
                <a:spcPts val="0"/>
              </a:spcAft>
              <a:buClr>
                <a:schemeClr val="lt1"/>
              </a:buClr>
              <a:buSzPct val="25000"/>
              <a:buFont typeface="Arial"/>
              <a:buNone/>
            </a:pPr>
            <a:endParaRPr sz="2800" b="0" i="0" u="none" dirty="0">
              <a:solidFill>
                <a:schemeClr val="lt1"/>
              </a:solidFill>
              <a:latin typeface="Arial"/>
              <a:ea typeface="Arial"/>
              <a:cs typeface="Arial"/>
              <a:sym typeface="Arial"/>
            </a:endParaRPr>
          </a:p>
          <a:p>
            <a:pPr marL="342900" marR="0" lvl="0" indent="-342900" algn="l" rtl="0">
              <a:lnSpc>
                <a:spcPct val="100000"/>
              </a:lnSpc>
              <a:spcBef>
                <a:spcPts val="560"/>
              </a:spcBef>
              <a:spcAft>
                <a:spcPts val="0"/>
              </a:spcAft>
              <a:buClr>
                <a:schemeClr val="lt1"/>
              </a:buClr>
              <a:buSzPct val="25000"/>
              <a:buFont typeface="Arial"/>
              <a:buNone/>
            </a:pPr>
            <a:endParaRPr sz="2800" b="0" i="0" u="none" dirty="0">
              <a:solidFill>
                <a:schemeClr val="lt1"/>
              </a:solidFill>
              <a:latin typeface="Arial"/>
              <a:ea typeface="Arial"/>
              <a:cs typeface="Arial"/>
              <a:sym typeface="Arial"/>
            </a:endParaRPr>
          </a:p>
          <a:p>
            <a:pPr marL="342900" marR="0" lvl="0" indent="-342900" algn="l" rtl="0">
              <a:lnSpc>
                <a:spcPct val="100000"/>
              </a:lnSpc>
              <a:spcBef>
                <a:spcPts val="360"/>
              </a:spcBef>
              <a:spcAft>
                <a:spcPts val="0"/>
              </a:spcAft>
              <a:buClr>
                <a:schemeClr val="lt1"/>
              </a:buClr>
              <a:buSzPct val="25000"/>
              <a:buFont typeface="Arial"/>
              <a:buNone/>
            </a:pPr>
            <a:endParaRPr sz="1800" b="0" i="0" u="none" dirty="0">
              <a:solidFill>
                <a:schemeClr val="lt1"/>
              </a:solidFill>
              <a:latin typeface="Arial"/>
              <a:ea typeface="Arial"/>
              <a:cs typeface="Arial"/>
              <a:sym typeface="Arial"/>
            </a:endParaRPr>
          </a:p>
          <a:p>
            <a:pPr marL="342900" marR="0" lvl="0" indent="-342900" algn="l" rtl="0">
              <a:spcBef>
                <a:spcPts val="360"/>
              </a:spcBef>
              <a:spcAft>
                <a:spcPts val="0"/>
              </a:spcAft>
              <a:buClr>
                <a:schemeClr val="lt1"/>
              </a:buClr>
              <a:buSzPct val="100000"/>
              <a:buFont typeface="Arial"/>
              <a:buNone/>
            </a:pPr>
            <a:endParaRPr sz="1800" b="0" i="0" u="none" dirty="0">
              <a:solidFill>
                <a:schemeClr val="lt1"/>
              </a:solidFill>
              <a:latin typeface="Arial"/>
              <a:ea typeface="Arial"/>
              <a:cs typeface="Arial"/>
              <a:sym typeface="Arial"/>
            </a:endParaRPr>
          </a:p>
        </p:txBody>
      </p:sp>
      <p:graphicFrame>
        <p:nvGraphicFramePr>
          <p:cNvPr id="68" name="Shape 68"/>
          <p:cNvGraphicFramePr/>
          <p:nvPr>
            <p:extLst>
              <p:ext uri="{D42A27DB-BD31-4B8C-83A1-F6EECF244321}">
                <p14:modId xmlns:p14="http://schemas.microsoft.com/office/powerpoint/2010/main" val="3771787609"/>
              </p:ext>
            </p:extLst>
          </p:nvPr>
        </p:nvGraphicFramePr>
        <p:xfrm>
          <a:off x="6738937" y="2584675"/>
          <a:ext cx="2286000" cy="3568740"/>
        </p:xfrm>
        <a:graphic>
          <a:graphicData uri="http://schemas.openxmlformats.org/drawingml/2006/table">
            <a:tbl>
              <a:tblPr>
                <a:noFill/>
                <a:tableStyleId>{C9389E92-E72F-41FA-BA5B-2A043E865600}</a:tableStyleId>
              </a:tblPr>
              <a:tblGrid>
                <a:gridCol w="1073150">
                  <a:extLst>
                    <a:ext uri="{9D8B030D-6E8A-4147-A177-3AD203B41FA5}">
                      <a16:colId xmlns:a16="http://schemas.microsoft.com/office/drawing/2014/main" val="20000"/>
                    </a:ext>
                  </a:extLst>
                </a:gridCol>
                <a:gridCol w="1212850">
                  <a:extLst>
                    <a:ext uri="{9D8B030D-6E8A-4147-A177-3AD203B41FA5}">
                      <a16:colId xmlns:a16="http://schemas.microsoft.com/office/drawing/2014/main" val="20001"/>
                    </a:ext>
                  </a:extLst>
                </a:gridCol>
              </a:tblGrid>
              <a:tr h="639750">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District Number</a:t>
                      </a:r>
                    </a:p>
                  </a:txBody>
                  <a:tcPr marL="0" marR="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2"/>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dirty="0">
                          <a:solidFill>
                            <a:srgbClr val="FFFFFF"/>
                          </a:solidFill>
                          <a:latin typeface="Calibri"/>
                          <a:ea typeface="Calibri"/>
                          <a:cs typeface="Calibri"/>
                          <a:sym typeface="Calibri"/>
                        </a:rPr>
                        <a:t>Number of Charts</a:t>
                      </a:r>
                    </a:p>
                  </a:txBody>
                  <a:tcPr marL="0" marR="0" marT="45700" marB="4570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66700">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1</a:t>
                      </a:r>
                    </a:p>
                  </a:txBody>
                  <a:tcPr marL="0" marR="0" marT="45700" marB="45700"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DD8EF"/>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1</a:t>
                      </a:r>
                    </a:p>
                  </a:txBody>
                  <a:tcPr marL="0" marR="0" marT="45700" marB="45700"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DD8EF"/>
                    </a:solidFill>
                  </a:tcPr>
                </a:tc>
                <a:extLst>
                  <a:ext uri="{0D108BD9-81ED-4DB2-BD59-A6C34878D82A}">
                    <a16:rowId xmlns:a16="http://schemas.microsoft.com/office/drawing/2014/main" val="10001"/>
                  </a:ext>
                </a:extLst>
              </a:tr>
              <a:tr h="36512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3</a:t>
                      </a:r>
                    </a:p>
                  </a:txBody>
                  <a:tcPr marL="0" marR="0" marT="45700" marB="45700"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8ECF7"/>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3</a:t>
                      </a:r>
                    </a:p>
                  </a:txBody>
                  <a:tcPr marL="0" marR="0" marT="45700" marB="45700"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8ECF7"/>
                    </a:solidFill>
                  </a:tcPr>
                </a:tc>
                <a:extLst>
                  <a:ext uri="{0D108BD9-81ED-4DB2-BD59-A6C34878D82A}">
                    <a16:rowId xmlns:a16="http://schemas.microsoft.com/office/drawing/2014/main" val="10002"/>
                  </a:ext>
                </a:extLst>
              </a:tr>
              <a:tr h="36512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5</a:t>
                      </a:r>
                    </a:p>
                  </a:txBody>
                  <a:tcPr marL="0" marR="0" marT="45700" marB="45700"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DD8EF"/>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4</a:t>
                      </a:r>
                    </a:p>
                  </a:txBody>
                  <a:tcPr marL="0" marR="0" marT="45700" marB="45700"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DD8EF"/>
                    </a:solidFill>
                  </a:tcPr>
                </a:tc>
                <a:extLst>
                  <a:ext uri="{0D108BD9-81ED-4DB2-BD59-A6C34878D82A}">
                    <a16:rowId xmlns:a16="http://schemas.microsoft.com/office/drawing/2014/main" val="10003"/>
                  </a:ext>
                </a:extLst>
              </a:tr>
              <a:tr h="366700">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7</a:t>
                      </a:r>
                    </a:p>
                  </a:txBody>
                  <a:tcPr marL="0" marR="0" marT="45700" marB="45700"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8ECF7"/>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2</a:t>
                      </a:r>
                    </a:p>
                  </a:txBody>
                  <a:tcPr marL="0" marR="0" marT="45700" marB="45700"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8ECF7"/>
                    </a:solidFill>
                  </a:tcPr>
                </a:tc>
                <a:extLst>
                  <a:ext uri="{0D108BD9-81ED-4DB2-BD59-A6C34878D82A}">
                    <a16:rowId xmlns:a16="http://schemas.microsoft.com/office/drawing/2014/main" val="10004"/>
                  </a:ext>
                </a:extLst>
              </a:tr>
              <a:tr h="36512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8</a:t>
                      </a:r>
                    </a:p>
                  </a:txBody>
                  <a:tcPr marL="0" marR="0" marT="45700" marB="45700"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DD8EF"/>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4</a:t>
                      </a:r>
                    </a:p>
                  </a:txBody>
                  <a:tcPr marL="0" marR="0" marT="45700" marB="45700"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DD8EF"/>
                    </a:solidFill>
                  </a:tcPr>
                </a:tc>
                <a:extLst>
                  <a:ext uri="{0D108BD9-81ED-4DB2-BD59-A6C34878D82A}">
                    <a16:rowId xmlns:a16="http://schemas.microsoft.com/office/drawing/2014/main" val="10005"/>
                  </a:ext>
                </a:extLst>
              </a:tr>
              <a:tr h="366700">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9</a:t>
                      </a:r>
                    </a:p>
                  </a:txBody>
                  <a:tcPr marL="0" marR="0" marT="45700" marB="45700"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8ECF7"/>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4</a:t>
                      </a:r>
                    </a:p>
                  </a:txBody>
                  <a:tcPr marL="0" marR="0" marT="45700" marB="45700"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8ECF7"/>
                    </a:solidFill>
                  </a:tcPr>
                </a:tc>
                <a:extLst>
                  <a:ext uri="{0D108BD9-81ED-4DB2-BD59-A6C34878D82A}">
                    <a16:rowId xmlns:a16="http://schemas.microsoft.com/office/drawing/2014/main" val="10006"/>
                  </a:ext>
                </a:extLst>
              </a:tr>
              <a:tr h="36512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15</a:t>
                      </a:r>
                    </a:p>
                  </a:txBody>
                  <a:tcPr marL="0" marR="0" marT="45700" marB="45700"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DD8EF"/>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2</a:t>
                      </a:r>
                    </a:p>
                  </a:txBody>
                  <a:tcPr marL="0" marR="0" marT="45700" marB="45700"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DD8EF"/>
                    </a:solidFill>
                  </a:tcPr>
                </a:tc>
                <a:extLst>
                  <a:ext uri="{0D108BD9-81ED-4DB2-BD59-A6C34878D82A}">
                    <a16:rowId xmlns:a16="http://schemas.microsoft.com/office/drawing/2014/main" val="10007"/>
                  </a:ext>
                </a:extLst>
              </a:tr>
              <a:tr h="36512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16</a:t>
                      </a:r>
                    </a:p>
                  </a:txBody>
                  <a:tcPr marL="0" marR="0" marT="45700" marB="45700"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8ECF7"/>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5</a:t>
                      </a:r>
                    </a:p>
                  </a:txBody>
                  <a:tcPr marL="0" marR="0" marT="45700" marB="45700"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8ECF7"/>
                    </a:solidFill>
                  </a:tcPr>
                </a:tc>
                <a:extLst>
                  <a:ext uri="{0D108BD9-81ED-4DB2-BD59-A6C34878D82A}">
                    <a16:rowId xmlns:a16="http://schemas.microsoft.com/office/drawing/2014/main" val="10008"/>
                  </a:ext>
                </a:extLst>
              </a:tr>
            </a:tbl>
          </a:graphicData>
        </a:graphic>
      </p:graphicFrame>
      <p:graphicFrame>
        <p:nvGraphicFramePr>
          <p:cNvPr id="69" name="Shape 69"/>
          <p:cNvGraphicFramePr/>
          <p:nvPr/>
        </p:nvGraphicFramePr>
        <p:xfrm>
          <a:off x="4267200" y="2362200"/>
          <a:ext cx="2286000" cy="3791215"/>
        </p:xfrm>
        <a:graphic>
          <a:graphicData uri="http://schemas.openxmlformats.org/drawingml/2006/table">
            <a:tbl>
              <a:tblPr>
                <a:noFill/>
                <a:tableStyleId>{C9389E92-E72F-41FA-BA5B-2A043E865600}</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639750">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District Number</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2"/>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a:solidFill>
                            <a:srgbClr val="FFFFFF"/>
                          </a:solidFill>
                          <a:latin typeface="Calibri"/>
                          <a:ea typeface="Calibri"/>
                          <a:cs typeface="Calibri"/>
                          <a:sym typeface="Calibri"/>
                        </a:rPr>
                        <a:t>Number of Charts</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76250">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21</a:t>
                      </a:r>
                    </a:p>
                  </a:txBody>
                  <a:tcPr marL="0" marR="0" marT="45725" marB="45725"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DD8EF"/>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9</a:t>
                      </a:r>
                    </a:p>
                  </a:txBody>
                  <a:tcPr marL="0" marR="0" marT="45725" marB="45725"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DD8EF"/>
                    </a:solidFill>
                  </a:tcPr>
                </a:tc>
                <a:extLst>
                  <a:ext uri="{0D108BD9-81ED-4DB2-BD59-A6C34878D82A}">
                    <a16:rowId xmlns:a16="http://schemas.microsoft.com/office/drawing/2014/main" val="10001"/>
                  </a:ext>
                </a:extLst>
              </a:tr>
              <a:tr h="44607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22</a:t>
                      </a:r>
                    </a:p>
                  </a:txBody>
                  <a:tcPr marL="0" marR="0" marT="45725" marB="45725"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8ECF7"/>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9</a:t>
                      </a:r>
                    </a:p>
                  </a:txBody>
                  <a:tcPr marL="0" marR="0" marT="45725" marB="45725"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8ECF7"/>
                    </a:solidFill>
                  </a:tcPr>
                </a:tc>
                <a:extLst>
                  <a:ext uri="{0D108BD9-81ED-4DB2-BD59-A6C34878D82A}">
                    <a16:rowId xmlns:a16="http://schemas.microsoft.com/office/drawing/2014/main" val="10002"/>
                  </a:ext>
                </a:extLst>
              </a:tr>
              <a:tr h="44607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23</a:t>
                      </a:r>
                    </a:p>
                  </a:txBody>
                  <a:tcPr marL="0" marR="0" marT="45725" marB="45725"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DD8EF"/>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1</a:t>
                      </a:r>
                    </a:p>
                  </a:txBody>
                  <a:tcPr marL="0" marR="0" marT="45725" marB="45725"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DD8EF"/>
                    </a:solidFill>
                  </a:tcPr>
                </a:tc>
                <a:extLst>
                  <a:ext uri="{0D108BD9-81ED-4DB2-BD59-A6C34878D82A}">
                    <a16:rowId xmlns:a16="http://schemas.microsoft.com/office/drawing/2014/main" val="10003"/>
                  </a:ext>
                </a:extLst>
              </a:tr>
              <a:tr h="444500">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26</a:t>
                      </a:r>
                    </a:p>
                  </a:txBody>
                  <a:tcPr marL="0" marR="0" marT="45725" marB="45725"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8ECF7"/>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7</a:t>
                      </a:r>
                    </a:p>
                  </a:txBody>
                  <a:tcPr marL="0" marR="0" marT="45725" marB="45725"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8ECF7"/>
                    </a:solidFill>
                  </a:tcPr>
                </a:tc>
                <a:extLst>
                  <a:ext uri="{0D108BD9-81ED-4DB2-BD59-A6C34878D82A}">
                    <a16:rowId xmlns:a16="http://schemas.microsoft.com/office/drawing/2014/main" val="10004"/>
                  </a:ext>
                </a:extLst>
              </a:tr>
              <a:tr h="44607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27</a:t>
                      </a:r>
                    </a:p>
                  </a:txBody>
                  <a:tcPr marL="0" marR="0" marT="45725" marB="45725"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DD8EF"/>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2</a:t>
                      </a:r>
                    </a:p>
                  </a:txBody>
                  <a:tcPr marL="0" marR="0" marT="45725" marB="45725"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DD8EF"/>
                    </a:solidFill>
                  </a:tcPr>
                </a:tc>
                <a:extLst>
                  <a:ext uri="{0D108BD9-81ED-4DB2-BD59-A6C34878D82A}">
                    <a16:rowId xmlns:a16="http://schemas.microsoft.com/office/drawing/2014/main" val="10005"/>
                  </a:ext>
                </a:extLst>
              </a:tr>
              <a:tr h="44607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32</a:t>
                      </a:r>
                    </a:p>
                  </a:txBody>
                  <a:tcPr marL="0" marR="0" marT="45725" marB="45725"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8ECF7"/>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6</a:t>
                      </a:r>
                    </a:p>
                  </a:txBody>
                  <a:tcPr marL="0" marR="0" marT="45725" marB="45725"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8ECF7"/>
                    </a:solidFill>
                  </a:tcPr>
                </a:tc>
                <a:extLst>
                  <a:ext uri="{0D108BD9-81ED-4DB2-BD59-A6C34878D82A}">
                    <a16:rowId xmlns:a16="http://schemas.microsoft.com/office/drawing/2014/main" val="10006"/>
                  </a:ext>
                </a:extLst>
              </a:tr>
              <a:tr h="44607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33</a:t>
                      </a:r>
                    </a:p>
                  </a:txBody>
                  <a:tcPr marL="0" marR="0" marT="45725" marB="45725"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DD8EF"/>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2</a:t>
                      </a:r>
                    </a:p>
                  </a:txBody>
                  <a:tcPr marL="0" marR="0" marT="45725" marB="45725" anchor="ctr" anchorCtr="1">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DD8EF"/>
                    </a:solidFill>
                  </a:tcPr>
                </a:tc>
                <a:extLst>
                  <a:ext uri="{0D108BD9-81ED-4DB2-BD59-A6C34878D82A}">
                    <a16:rowId xmlns:a16="http://schemas.microsoft.com/office/drawing/2014/main" val="10007"/>
                  </a:ext>
                </a:extLst>
              </a:tr>
            </a:tbl>
          </a:graphicData>
        </a:graphic>
      </p:graphicFrame>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2FC9FF"/>
            </a:gs>
            <a:gs pos="9000">
              <a:srgbClr val="0093D0"/>
            </a:gs>
            <a:gs pos="100000">
              <a:srgbClr val="072C62"/>
            </a:gs>
          </a:gsLst>
          <a:lin ang="10800000" scaled="0"/>
        </a:grad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81000" y="76200"/>
            <a:ext cx="8229600" cy="792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a:buNone/>
            </a:pPr>
            <a:r>
              <a:rPr lang="en-US" sz="3200" b="0" i="0" u="none" strike="noStrike" cap="none" dirty="0">
                <a:solidFill>
                  <a:srgbClr val="FFFF00"/>
                </a:solidFill>
                <a:latin typeface="Arial"/>
                <a:ea typeface="Arial"/>
                <a:cs typeface="Arial"/>
                <a:sym typeface="Arial"/>
              </a:rPr>
              <a:t>Submitting information to NOAA</a:t>
            </a:r>
          </a:p>
        </p:txBody>
      </p:sp>
      <p:sp>
        <p:nvSpPr>
          <p:cNvPr id="75" name="Shape 75"/>
          <p:cNvSpPr txBox="1">
            <a:spLocks noGrp="1"/>
          </p:cNvSpPr>
          <p:nvPr>
            <p:ph type="body" idx="1"/>
          </p:nvPr>
        </p:nvSpPr>
        <p:spPr>
          <a:xfrm>
            <a:off x="269175" y="1076700"/>
            <a:ext cx="8229600" cy="49263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2800" b="0" i="0" u="none" dirty="0">
                <a:solidFill>
                  <a:schemeClr val="lt1"/>
                </a:solidFill>
                <a:latin typeface="Arial"/>
                <a:ea typeface="Arial"/>
                <a:cs typeface="Arial"/>
                <a:sym typeface="Arial"/>
              </a:rPr>
              <a:t>Submit through Coast Survey Website </a:t>
            </a:r>
          </a:p>
          <a:p>
            <a:pPr marL="742950" marR="0" lvl="1" indent="-285750" algn="l" rtl="0">
              <a:lnSpc>
                <a:spcPct val="100000"/>
              </a:lnSpc>
              <a:spcBef>
                <a:spcPts val="480"/>
              </a:spcBef>
              <a:spcAft>
                <a:spcPts val="0"/>
              </a:spcAft>
              <a:buClr>
                <a:srgbClr val="FFFF66"/>
              </a:buClr>
              <a:buSzPct val="100000"/>
              <a:buFont typeface="Arial"/>
              <a:buChar char="•"/>
            </a:pPr>
            <a:r>
              <a:rPr lang="en-US" sz="2400" b="0" i="0" u="none" strike="noStrike" cap="none" dirty="0">
                <a:solidFill>
                  <a:srgbClr val="FFFF66"/>
                </a:solidFill>
                <a:latin typeface="Arial"/>
                <a:ea typeface="Arial"/>
                <a:cs typeface="Arial"/>
                <a:sym typeface="Arial"/>
              </a:rPr>
              <a:t>IDMS (Inquiry, Discrepancy Management System)</a:t>
            </a:r>
          </a:p>
          <a:p>
            <a:pPr marL="1143000" marR="0" lvl="2" indent="-228600" algn="l" rtl="0">
              <a:lnSpc>
                <a:spcPct val="100000"/>
              </a:lnSpc>
              <a:spcBef>
                <a:spcPts val="400"/>
              </a:spcBef>
              <a:spcAft>
                <a:spcPts val="0"/>
              </a:spcAft>
              <a:buClr>
                <a:srgbClr val="A6A6A6"/>
              </a:buClr>
              <a:buSzPct val="100000"/>
              <a:buFont typeface="Arial"/>
              <a:buChar char="•"/>
            </a:pPr>
            <a:r>
              <a:rPr lang="en-US" sz="2000" b="0" i="0" u="sng" strike="noStrike" cap="none" dirty="0">
                <a:solidFill>
                  <a:schemeClr val="hlink"/>
                </a:solidFill>
                <a:latin typeface="Arial"/>
                <a:ea typeface="Arial"/>
                <a:cs typeface="Arial"/>
                <a:sym typeface="Arial"/>
                <a:hlinkClick r:id="rId3"/>
              </a:rPr>
              <a:t>IDMS</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dirty="0">
                <a:solidFill>
                  <a:schemeClr val="lt1"/>
                </a:solidFill>
                <a:latin typeface="Arial"/>
                <a:ea typeface="Arial"/>
                <a:cs typeface="Arial"/>
                <a:sym typeface="Arial"/>
              </a:rPr>
              <a:t>Procedure was presented in Pittsburgh </a:t>
            </a:r>
          </a:p>
          <a:p>
            <a:pPr marL="742950" marR="0" lvl="1" indent="-285750" algn="l" rtl="0">
              <a:lnSpc>
                <a:spcPct val="100000"/>
              </a:lnSpc>
              <a:spcBef>
                <a:spcPts val="480"/>
              </a:spcBef>
              <a:spcAft>
                <a:spcPts val="0"/>
              </a:spcAft>
              <a:buClr>
                <a:srgbClr val="FFFF66"/>
              </a:buClr>
              <a:buSzPct val="100000"/>
              <a:buFont typeface="Arial"/>
              <a:buChar char="•"/>
            </a:pPr>
            <a:r>
              <a:rPr lang="en-US" sz="2400" b="0" i="0" u="none" strike="noStrike" cap="none" dirty="0">
                <a:solidFill>
                  <a:srgbClr val="FFFF66"/>
                </a:solidFill>
                <a:latin typeface="Arial"/>
                <a:ea typeface="Arial"/>
                <a:cs typeface="Arial"/>
                <a:sym typeface="Arial"/>
              </a:rPr>
              <a:t>We will provide the presentation and digital </a:t>
            </a:r>
            <a:r>
              <a:rPr lang="en-US" sz="2400" b="0" i="0" u="none" strike="noStrike" cap="none" dirty="0" smtClean="0">
                <a:solidFill>
                  <a:srgbClr val="FFFF66"/>
                </a:solidFill>
                <a:latin typeface="Arial"/>
                <a:ea typeface="Arial"/>
                <a:cs typeface="Arial"/>
                <a:sym typeface="Arial"/>
              </a:rPr>
              <a:t>documents</a:t>
            </a:r>
          </a:p>
          <a:p>
            <a:pPr indent="-285750">
              <a:spcBef>
                <a:spcPts val="480"/>
              </a:spcBef>
              <a:buClr>
                <a:srgbClr val="FFFF66"/>
              </a:buClr>
            </a:pPr>
            <a:r>
              <a:rPr lang="en-US" sz="3200" dirty="0" err="1" smtClean="0">
                <a:solidFill>
                  <a:schemeClr val="bg1"/>
                </a:solidFill>
              </a:rPr>
              <a:t>Depthwiz</a:t>
            </a:r>
            <a:r>
              <a:rPr lang="en-US" sz="3200" dirty="0" smtClean="0">
                <a:solidFill>
                  <a:schemeClr val="bg1"/>
                </a:solidFill>
              </a:rPr>
              <a:t>?</a:t>
            </a:r>
            <a:endParaRPr lang="en-US" sz="3200" b="0" i="0" u="none" dirty="0">
              <a:solidFill>
                <a:schemeClr val="bg1"/>
              </a:solidFill>
              <a:sym typeface="Arial"/>
            </a:endParaRPr>
          </a:p>
          <a:p>
            <a:pPr marL="742950" marR="0" lvl="1" indent="-285750" algn="l" rtl="0">
              <a:lnSpc>
                <a:spcPct val="100000"/>
              </a:lnSpc>
              <a:spcBef>
                <a:spcPts val="480"/>
              </a:spcBef>
              <a:spcAft>
                <a:spcPts val="0"/>
              </a:spcAft>
              <a:buClr>
                <a:srgbClr val="FFFF66"/>
              </a:buClr>
              <a:buSzPct val="100000"/>
              <a:buFont typeface="Arial"/>
              <a:buChar char="•"/>
            </a:pPr>
            <a:r>
              <a:rPr lang="en-US" sz="2400" b="0" i="0" u="none" strike="noStrike" cap="none" dirty="0">
                <a:solidFill>
                  <a:srgbClr val="FFFF66"/>
                </a:solidFill>
                <a:latin typeface="Arial"/>
                <a:ea typeface="Arial"/>
                <a:cs typeface="Arial"/>
                <a:sym typeface="Arial"/>
              </a:rPr>
              <a:t>Discussions need to be had about depth information</a:t>
            </a:r>
          </a:p>
          <a:p>
            <a:pPr marR="0" lvl="2" algn="l" rtl="0">
              <a:lnSpc>
                <a:spcPct val="100000"/>
              </a:lnSpc>
              <a:spcBef>
                <a:spcPts val="480"/>
              </a:spcBef>
              <a:spcAft>
                <a:spcPts val="0"/>
              </a:spcAft>
              <a:buClr>
                <a:schemeClr val="lt1"/>
              </a:buClr>
              <a:buSzPct val="100000"/>
              <a:buFont typeface="Arial"/>
              <a:buChar char="•"/>
            </a:pPr>
            <a:r>
              <a:rPr lang="en-US" dirty="0"/>
              <a:t>How do we make it easier for both sides?</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dirty="0">
                <a:solidFill>
                  <a:schemeClr val="lt1"/>
                </a:solidFill>
                <a:latin typeface="Arial"/>
                <a:ea typeface="Arial"/>
                <a:cs typeface="Arial"/>
                <a:sym typeface="Arial"/>
              </a:rPr>
              <a:t>New system being developed</a:t>
            </a:r>
          </a:p>
          <a:p>
            <a:pPr marL="742950" marR="0" lvl="1" indent="-285750" algn="l" rtl="0">
              <a:lnSpc>
                <a:spcPct val="100000"/>
              </a:lnSpc>
              <a:spcBef>
                <a:spcPts val="480"/>
              </a:spcBef>
              <a:spcAft>
                <a:spcPts val="0"/>
              </a:spcAft>
              <a:buClr>
                <a:srgbClr val="FFFF66"/>
              </a:buClr>
              <a:buSzPct val="100000"/>
              <a:buFont typeface="Arial"/>
              <a:buChar char="•"/>
            </a:pPr>
            <a:r>
              <a:rPr lang="en-US" sz="2400" b="0" i="0" u="none" strike="noStrike" cap="none" dirty="0">
                <a:solidFill>
                  <a:srgbClr val="FFFF66"/>
                </a:solidFill>
                <a:latin typeface="Arial"/>
                <a:ea typeface="Arial"/>
                <a:cs typeface="Arial"/>
                <a:sym typeface="Arial"/>
              </a:rPr>
              <a:t>ASIST (Aimed Stakeholder Interaction Survey Tool)</a:t>
            </a:r>
          </a:p>
          <a:p>
            <a:pPr marL="342900" marR="0" lvl="0" indent="-342900" algn="l" rtl="0">
              <a:lnSpc>
                <a:spcPct val="100000"/>
              </a:lnSpc>
              <a:spcBef>
                <a:spcPts val="560"/>
              </a:spcBef>
              <a:spcAft>
                <a:spcPts val="0"/>
              </a:spcAft>
              <a:buClr>
                <a:schemeClr val="lt1"/>
              </a:buClr>
              <a:buSzPct val="25000"/>
              <a:buFont typeface="Arial"/>
              <a:buNone/>
            </a:pPr>
            <a:endParaRPr sz="2800" b="0" i="0" u="none" dirty="0">
              <a:solidFill>
                <a:schemeClr val="lt1"/>
              </a:solidFill>
              <a:latin typeface="Arial"/>
              <a:ea typeface="Arial"/>
              <a:cs typeface="Arial"/>
              <a:sym typeface="Arial"/>
            </a:endParaRPr>
          </a:p>
          <a:p>
            <a:pPr marL="342900" marR="0" lvl="0" indent="-342900" algn="l" rtl="0">
              <a:lnSpc>
                <a:spcPct val="100000"/>
              </a:lnSpc>
              <a:spcBef>
                <a:spcPts val="360"/>
              </a:spcBef>
              <a:spcAft>
                <a:spcPts val="0"/>
              </a:spcAft>
              <a:buClr>
                <a:schemeClr val="lt1"/>
              </a:buClr>
              <a:buSzPct val="25000"/>
              <a:buFont typeface="Arial"/>
              <a:buNone/>
            </a:pPr>
            <a:endParaRPr sz="1800" b="0" i="0" u="none" dirty="0">
              <a:solidFill>
                <a:schemeClr val="lt1"/>
              </a:solidFill>
              <a:latin typeface="Arial"/>
              <a:ea typeface="Arial"/>
              <a:cs typeface="Arial"/>
              <a:sym typeface="Arial"/>
            </a:endParaRPr>
          </a:p>
          <a:p>
            <a:pPr marL="342900" marR="0" lvl="0" indent="-342900" algn="l" rtl="0">
              <a:spcBef>
                <a:spcPts val="360"/>
              </a:spcBef>
              <a:spcAft>
                <a:spcPts val="0"/>
              </a:spcAft>
              <a:buClr>
                <a:schemeClr val="lt1"/>
              </a:buClr>
              <a:buSzPct val="100000"/>
              <a:buFont typeface="Arial"/>
              <a:buNone/>
            </a:pPr>
            <a:endParaRPr sz="1800" b="0" i="0" u="none" dirty="0">
              <a:solidFill>
                <a:schemeClr val="lt1"/>
              </a:solidFill>
              <a:latin typeface="Arial"/>
              <a:ea typeface="Arial"/>
              <a:cs typeface="Arial"/>
              <a:sym typeface="Arial"/>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2FC9FF"/>
            </a:gs>
            <a:gs pos="9000">
              <a:srgbClr val="0093D0"/>
            </a:gs>
            <a:gs pos="100000">
              <a:srgbClr val="072C62"/>
            </a:gs>
          </a:gsLst>
          <a:lin ang="10800000" scaled="0"/>
        </a:grad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04800" y="0"/>
            <a:ext cx="8229600" cy="792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a:buNone/>
            </a:pPr>
            <a:r>
              <a:rPr lang="en-US" sz="3200" b="0" i="0" u="none" strike="noStrike" cap="none" dirty="0">
                <a:solidFill>
                  <a:srgbClr val="FFFF00"/>
                </a:solidFill>
                <a:latin typeface="Arial"/>
                <a:ea typeface="Arial"/>
                <a:cs typeface="Arial"/>
                <a:sym typeface="Arial"/>
              </a:rPr>
              <a:t>Navigation Managers, </a:t>
            </a:r>
            <a:r>
              <a:rPr lang="en-US" sz="3200" b="0" i="0" u="none" strike="noStrike" cap="none" dirty="0" smtClean="0">
                <a:solidFill>
                  <a:srgbClr val="FFFF00"/>
                </a:solidFill>
                <a:latin typeface="Arial"/>
                <a:ea typeface="Arial"/>
                <a:cs typeface="Arial"/>
                <a:sym typeface="Arial"/>
              </a:rPr>
              <a:t>do </a:t>
            </a:r>
            <a:r>
              <a:rPr lang="en-US" sz="3200" b="0" i="0" u="none" strike="noStrike" cap="none" dirty="0">
                <a:solidFill>
                  <a:srgbClr val="FFFF00"/>
                </a:solidFill>
                <a:latin typeface="Arial"/>
                <a:ea typeface="Arial"/>
                <a:cs typeface="Arial"/>
                <a:sym typeface="Arial"/>
              </a:rPr>
              <a:t>you know yours?</a:t>
            </a:r>
          </a:p>
        </p:txBody>
      </p:sp>
      <p:sp>
        <p:nvSpPr>
          <p:cNvPr id="81" name="Shape 81"/>
          <p:cNvSpPr txBox="1">
            <a:spLocks noGrp="1"/>
          </p:cNvSpPr>
          <p:nvPr>
            <p:ph type="body" idx="1"/>
          </p:nvPr>
        </p:nvSpPr>
        <p:spPr>
          <a:xfrm>
            <a:off x="304800" y="1219200"/>
            <a:ext cx="8229600" cy="46021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0" i="0" u="none" dirty="0">
                <a:solidFill>
                  <a:schemeClr val="lt1"/>
                </a:solidFill>
                <a:latin typeface="Arial"/>
                <a:ea typeface="Arial"/>
                <a:cs typeface="Arial"/>
                <a:sym typeface="Arial"/>
              </a:rPr>
              <a:t>NOAA’s navigation managers, stationed strategically in port areas along U.S. coasts and Great Lakes, work directly with pilots, mariners, port authorities, and recreational boaters. They help identify navigational challenges facing the marine transportation system, and provide the resources and services that promote safe and efficient navigation.</a:t>
            </a:r>
          </a:p>
          <a:p>
            <a:pPr marL="0" marR="0" lvl="0" indent="0" algn="l" rtl="0">
              <a:lnSpc>
                <a:spcPct val="100000"/>
              </a:lnSpc>
              <a:spcBef>
                <a:spcPts val="400"/>
              </a:spcBef>
              <a:spcAft>
                <a:spcPts val="0"/>
              </a:spcAft>
              <a:buClr>
                <a:schemeClr val="lt1"/>
              </a:buClr>
              <a:buSzPct val="25000"/>
              <a:buFont typeface="Arial"/>
              <a:buNone/>
            </a:pPr>
            <a:endParaRPr sz="2000" b="0" i="0" u="none" dirty="0">
              <a:solidFill>
                <a:schemeClr val="lt1"/>
              </a:solidFill>
              <a:latin typeface="Arial"/>
              <a:ea typeface="Arial"/>
              <a:cs typeface="Arial"/>
              <a:sym typeface="Arial"/>
            </a:endParaRPr>
          </a:p>
          <a:p>
            <a:pPr marL="0" marR="0" lvl="0" indent="0" algn="l" rtl="0">
              <a:lnSpc>
                <a:spcPct val="100000"/>
              </a:lnSpc>
              <a:spcBef>
                <a:spcPts val="400"/>
              </a:spcBef>
              <a:spcAft>
                <a:spcPts val="0"/>
              </a:spcAft>
              <a:buClr>
                <a:schemeClr val="lt1"/>
              </a:buClr>
              <a:buSzPct val="25000"/>
              <a:buFont typeface="Arial"/>
              <a:buNone/>
            </a:pPr>
            <a:r>
              <a:rPr lang="en-US" sz="2000" b="0" i="0" u="sng" dirty="0" smtClean="0">
                <a:solidFill>
                  <a:schemeClr val="hlink"/>
                </a:solidFill>
                <a:latin typeface="Arial"/>
                <a:ea typeface="Arial"/>
                <a:cs typeface="Arial"/>
                <a:sym typeface="Arial"/>
                <a:hlinkClick r:id="rId3"/>
              </a:rPr>
              <a:t>NOAAs Navigation Managers</a:t>
            </a:r>
            <a:r>
              <a:rPr lang="en-US" sz="2000" b="0" i="0" u="none" dirty="0" smtClean="0">
                <a:solidFill>
                  <a:schemeClr val="lt1"/>
                </a:solidFill>
                <a:latin typeface="Arial"/>
                <a:ea typeface="Arial"/>
                <a:cs typeface="Arial"/>
                <a:sym typeface="Arial"/>
              </a:rPr>
              <a:t> </a:t>
            </a:r>
            <a:r>
              <a:rPr lang="en-US" sz="2000" b="0" i="0" u="none" dirty="0">
                <a:solidFill>
                  <a:schemeClr val="lt1"/>
                </a:solidFill>
                <a:latin typeface="Arial"/>
                <a:ea typeface="Arial"/>
                <a:cs typeface="Arial"/>
                <a:sym typeface="Arial"/>
              </a:rPr>
              <a:t>(NOAA will have a handout at the Expo)</a:t>
            </a:r>
          </a:p>
          <a:p>
            <a:pPr marL="0" marR="0" lvl="0" indent="0" algn="l" rtl="0">
              <a:lnSpc>
                <a:spcPct val="100000"/>
              </a:lnSpc>
              <a:spcBef>
                <a:spcPts val="400"/>
              </a:spcBef>
              <a:spcAft>
                <a:spcPts val="0"/>
              </a:spcAft>
              <a:buClr>
                <a:schemeClr val="lt1"/>
              </a:buClr>
              <a:buSzPct val="25000"/>
              <a:buFont typeface="Arial"/>
              <a:buNone/>
            </a:pPr>
            <a:endParaRPr sz="2000" b="0" i="0" u="none" dirty="0">
              <a:solidFill>
                <a:schemeClr val="lt1"/>
              </a:solidFill>
              <a:latin typeface="Arial"/>
              <a:ea typeface="Arial"/>
              <a:cs typeface="Arial"/>
              <a:sym typeface="Arial"/>
            </a:endParaRPr>
          </a:p>
          <a:p>
            <a:pPr marL="0" marR="0" lvl="0" indent="0" algn="l" rtl="0">
              <a:lnSpc>
                <a:spcPct val="100000"/>
              </a:lnSpc>
              <a:spcBef>
                <a:spcPts val="400"/>
              </a:spcBef>
              <a:spcAft>
                <a:spcPts val="0"/>
              </a:spcAft>
              <a:buClr>
                <a:schemeClr val="lt1"/>
              </a:buClr>
              <a:buSzPct val="25000"/>
              <a:buFont typeface="Arial"/>
              <a:buNone/>
            </a:pPr>
            <a:endParaRPr sz="2000" b="0" i="0" u="none" dirty="0">
              <a:solidFill>
                <a:schemeClr val="lt1"/>
              </a:solidFill>
              <a:latin typeface="Arial"/>
              <a:ea typeface="Arial"/>
              <a:cs typeface="Arial"/>
              <a:sym typeface="Arial"/>
            </a:endParaRPr>
          </a:p>
          <a:p>
            <a:pPr marL="0" marR="0" lvl="0" indent="0" algn="l" rtl="0">
              <a:lnSpc>
                <a:spcPct val="100000"/>
              </a:lnSpc>
              <a:spcBef>
                <a:spcPts val="360"/>
              </a:spcBef>
              <a:spcAft>
                <a:spcPts val="0"/>
              </a:spcAft>
              <a:buClr>
                <a:schemeClr val="lt1"/>
              </a:buClr>
              <a:buSzPct val="25000"/>
              <a:buFont typeface="Arial"/>
              <a:buNone/>
            </a:pPr>
            <a:endParaRPr sz="1800" b="0" i="0" u="none" dirty="0">
              <a:solidFill>
                <a:schemeClr val="lt1"/>
              </a:solidFill>
              <a:latin typeface="Arial"/>
              <a:ea typeface="Arial"/>
              <a:cs typeface="Arial"/>
              <a:sym typeface="Arial"/>
            </a:endParaRPr>
          </a:p>
          <a:p>
            <a:pPr marL="342900" marR="0" lvl="0" indent="-342900" algn="l" rtl="0">
              <a:spcBef>
                <a:spcPts val="360"/>
              </a:spcBef>
              <a:spcAft>
                <a:spcPts val="0"/>
              </a:spcAft>
              <a:buClr>
                <a:schemeClr val="lt1"/>
              </a:buClr>
              <a:buSzPct val="100000"/>
              <a:buFont typeface="Arial"/>
              <a:buNone/>
            </a:pPr>
            <a:endParaRPr sz="1800" b="0" i="0" u="none" dirty="0">
              <a:solidFill>
                <a:schemeClr val="lt1"/>
              </a:solidFill>
              <a:latin typeface="Arial"/>
              <a:ea typeface="Arial"/>
              <a:cs typeface="Arial"/>
              <a:sym typeface="Aria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2FC9FF"/>
            </a:gs>
            <a:gs pos="9000">
              <a:srgbClr val="0093D0"/>
            </a:gs>
            <a:gs pos="100000">
              <a:srgbClr val="072C62"/>
            </a:gs>
          </a:gsLst>
          <a:lin ang="10800000" scaled="0"/>
        </a:gradFill>
        <a:effectLst/>
      </p:bgPr>
    </p:bg>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04800" y="0"/>
            <a:ext cx="8229600" cy="792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a:buNone/>
            </a:pPr>
            <a:r>
              <a:rPr lang="en-US" sz="3200" b="0" i="0" u="none" strike="noStrike" cap="none">
                <a:solidFill>
                  <a:srgbClr val="FFFF00"/>
                </a:solidFill>
                <a:latin typeface="Arial"/>
                <a:ea typeface="Arial"/>
                <a:cs typeface="Arial"/>
                <a:sym typeface="Arial"/>
              </a:rPr>
              <a:t>Navigation Response Teams (NRT)</a:t>
            </a:r>
          </a:p>
        </p:txBody>
      </p:sp>
      <p:sp>
        <p:nvSpPr>
          <p:cNvPr id="87" name="Shape 87"/>
          <p:cNvSpPr txBox="1">
            <a:spLocks noGrp="1"/>
          </p:cNvSpPr>
          <p:nvPr>
            <p:ph type="body" idx="1"/>
          </p:nvPr>
        </p:nvSpPr>
        <p:spPr>
          <a:xfrm>
            <a:off x="304800" y="1219200"/>
            <a:ext cx="8229600" cy="46021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a:solidFill>
                  <a:schemeClr val="lt1"/>
                </a:solidFill>
                <a:latin typeface="Arial"/>
                <a:ea typeface="Arial"/>
                <a:cs typeface="Arial"/>
                <a:sym typeface="Arial"/>
              </a:rPr>
              <a:t>Coast Survey’s six mobile navigation response teams (NRT) conduct hydrographic surveys to update charts for 175 major U.S. ports. They remain on call to respond to emergencies, speeding the resumption of shipping after storms, and protecting life and property from underwater dangers to navigation</a:t>
            </a:r>
          </a:p>
          <a:p>
            <a:pPr marL="0" marR="0" lvl="0" indent="0" algn="l" rtl="0">
              <a:lnSpc>
                <a:spcPct val="100000"/>
              </a:lnSpc>
              <a:spcBef>
                <a:spcPts val="360"/>
              </a:spcBef>
              <a:spcAft>
                <a:spcPts val="0"/>
              </a:spcAft>
              <a:buClr>
                <a:schemeClr val="lt1"/>
              </a:buClr>
              <a:buSzPct val="25000"/>
              <a:buFont typeface="Arial"/>
              <a:buNone/>
            </a:pPr>
            <a:endParaRPr sz="1800" b="0" i="0" u="none">
              <a:solidFill>
                <a:schemeClr val="lt1"/>
              </a:solidFill>
              <a:latin typeface="Arial"/>
              <a:ea typeface="Arial"/>
              <a:cs typeface="Arial"/>
              <a:sym typeface="Arial"/>
            </a:endParaRPr>
          </a:p>
          <a:p>
            <a:pPr marL="0" marR="0" lvl="0" indent="0" algn="l" rtl="0">
              <a:lnSpc>
                <a:spcPct val="100000"/>
              </a:lnSpc>
              <a:spcBef>
                <a:spcPts val="560"/>
              </a:spcBef>
              <a:spcAft>
                <a:spcPts val="0"/>
              </a:spcAft>
              <a:buClr>
                <a:schemeClr val="lt1"/>
              </a:buClr>
              <a:buSzPct val="25000"/>
              <a:buFont typeface="Arial"/>
              <a:buNone/>
            </a:pPr>
            <a:r>
              <a:rPr lang="en-US" sz="2800" b="0" i="0" u="sng">
                <a:solidFill>
                  <a:schemeClr val="hlink"/>
                </a:solidFill>
                <a:latin typeface="Arial"/>
                <a:ea typeface="Arial"/>
                <a:cs typeface="Arial"/>
                <a:sym typeface="Arial"/>
                <a:hlinkClick r:id="rId3"/>
              </a:rPr>
              <a:t>NRTs</a:t>
            </a:r>
          </a:p>
        </p:txBody>
      </p:sp>
      <p:sp>
        <p:nvSpPr>
          <p:cNvPr id="88" name="Shape 88"/>
          <p:cNvSpPr txBox="1"/>
          <p:nvPr/>
        </p:nvSpPr>
        <p:spPr>
          <a:xfrm>
            <a:off x="4876800" y="3733800"/>
            <a:ext cx="3429000" cy="1846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a:solidFill>
                  <a:schemeClr val="lt1"/>
                </a:solidFill>
                <a:latin typeface="Arial"/>
                <a:ea typeface="Arial"/>
                <a:cs typeface="Arial"/>
                <a:sym typeface="Arial"/>
              </a:rPr>
              <a:t>NRTs Homeported in:</a:t>
            </a:r>
          </a:p>
          <a:p>
            <a:pPr marL="0" marR="0" lvl="0" indent="0" algn="l" rtl="0">
              <a:lnSpc>
                <a:spcPct val="100000"/>
              </a:lnSpc>
              <a:spcBef>
                <a:spcPts val="0"/>
              </a:spcBef>
              <a:spcAft>
                <a:spcPts val="0"/>
              </a:spcAft>
              <a:buClr>
                <a:srgbClr val="FFFF00"/>
              </a:buClr>
              <a:buSzPct val="100000"/>
              <a:buFont typeface="Arial"/>
              <a:buChar char="•"/>
            </a:pPr>
            <a:r>
              <a:rPr lang="en-US" sz="1800" b="0" i="0" u="none">
                <a:solidFill>
                  <a:srgbClr val="FFFF00"/>
                </a:solidFill>
                <a:latin typeface="Arial"/>
                <a:ea typeface="Arial"/>
                <a:cs typeface="Arial"/>
                <a:sym typeface="Arial"/>
              </a:rPr>
              <a:t>New London, CT</a:t>
            </a:r>
          </a:p>
          <a:p>
            <a:pPr marL="0" marR="0" lvl="0" indent="0" algn="l" rtl="0">
              <a:lnSpc>
                <a:spcPct val="100000"/>
              </a:lnSpc>
              <a:spcBef>
                <a:spcPts val="0"/>
              </a:spcBef>
              <a:spcAft>
                <a:spcPts val="0"/>
              </a:spcAft>
              <a:buClr>
                <a:srgbClr val="FFFF00"/>
              </a:buClr>
              <a:buSzPct val="100000"/>
              <a:buFont typeface="Arial"/>
              <a:buChar char="•"/>
            </a:pPr>
            <a:r>
              <a:rPr lang="en-US" sz="1800" b="0" i="0" u="none">
                <a:solidFill>
                  <a:srgbClr val="FFFF00"/>
                </a:solidFill>
                <a:latin typeface="Arial"/>
                <a:ea typeface="Arial"/>
                <a:cs typeface="Arial"/>
                <a:sym typeface="Arial"/>
              </a:rPr>
              <a:t>Fernandina Beach, FL</a:t>
            </a:r>
          </a:p>
          <a:p>
            <a:pPr marL="0" marR="0" lvl="0" indent="0" algn="l" rtl="0">
              <a:lnSpc>
                <a:spcPct val="100000"/>
              </a:lnSpc>
              <a:spcBef>
                <a:spcPts val="0"/>
              </a:spcBef>
              <a:spcAft>
                <a:spcPts val="0"/>
              </a:spcAft>
              <a:buClr>
                <a:srgbClr val="FFFF00"/>
              </a:buClr>
              <a:buSzPct val="100000"/>
              <a:buFont typeface="Arial"/>
              <a:buChar char="•"/>
            </a:pPr>
            <a:r>
              <a:rPr lang="en-US" sz="1800" b="0" i="0" u="none">
                <a:solidFill>
                  <a:srgbClr val="FFFF00"/>
                </a:solidFill>
                <a:latin typeface="Arial"/>
                <a:ea typeface="Arial"/>
                <a:cs typeface="Arial"/>
                <a:sym typeface="Arial"/>
              </a:rPr>
              <a:t>Stennis, MS</a:t>
            </a:r>
          </a:p>
          <a:p>
            <a:pPr marL="0" marR="0" lvl="0" indent="0" algn="l" rtl="0">
              <a:lnSpc>
                <a:spcPct val="100000"/>
              </a:lnSpc>
              <a:spcBef>
                <a:spcPts val="0"/>
              </a:spcBef>
              <a:spcAft>
                <a:spcPts val="0"/>
              </a:spcAft>
              <a:buClr>
                <a:srgbClr val="FFFF00"/>
              </a:buClr>
              <a:buSzPct val="100000"/>
              <a:buFont typeface="Arial"/>
              <a:buChar char="•"/>
            </a:pPr>
            <a:r>
              <a:rPr lang="en-US" sz="1800" b="0" i="0" u="none">
                <a:solidFill>
                  <a:srgbClr val="FFFF00"/>
                </a:solidFill>
                <a:latin typeface="Arial"/>
                <a:ea typeface="Arial"/>
                <a:cs typeface="Arial"/>
                <a:sym typeface="Arial"/>
              </a:rPr>
              <a:t>Galveston, TX</a:t>
            </a:r>
          </a:p>
          <a:p>
            <a:pPr marL="0" marR="0" lvl="0" indent="0" algn="l" rtl="0">
              <a:lnSpc>
                <a:spcPct val="100000"/>
              </a:lnSpc>
              <a:spcBef>
                <a:spcPts val="0"/>
              </a:spcBef>
              <a:spcAft>
                <a:spcPts val="0"/>
              </a:spcAft>
              <a:buClr>
                <a:srgbClr val="FFFF00"/>
              </a:buClr>
              <a:buSzPct val="100000"/>
              <a:buFont typeface="Arial"/>
              <a:buChar char="•"/>
            </a:pPr>
            <a:r>
              <a:rPr lang="en-US" sz="1800" b="0" i="0" u="none">
                <a:solidFill>
                  <a:srgbClr val="FFFF00"/>
                </a:solidFill>
                <a:latin typeface="Arial"/>
                <a:ea typeface="Arial"/>
                <a:cs typeface="Arial"/>
                <a:sym typeface="Arial"/>
              </a:rPr>
              <a:t>Seattle, WA</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070C0"/>
      </a:dk2>
      <a:lt2>
        <a:srgbClr val="00B0F0"/>
      </a:lt2>
      <a:accent1>
        <a:srgbClr val="FFFF00"/>
      </a:accent1>
      <a:accent2>
        <a:srgbClr val="297FD5"/>
      </a:accent2>
      <a:accent3>
        <a:srgbClr val="7F8FA9"/>
      </a:accent3>
      <a:accent4>
        <a:srgbClr val="4A66AC"/>
      </a:accent4>
      <a:accent5>
        <a:srgbClr val="5AA2AE"/>
      </a:accent5>
      <a:accent6>
        <a:srgbClr val="9D90A0"/>
      </a:accent6>
      <a:hlink>
        <a:srgbClr val="FFFF00"/>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622</Words>
  <Application>Microsoft Office PowerPoint</Application>
  <PresentationFormat>On-screen Show (4:3)</PresentationFormat>
  <Paragraphs>160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Helvetica Neue</vt:lpstr>
      <vt:lpstr>Office Theme</vt:lpstr>
      <vt:lpstr>Office of Coast Survey The Nation’s Nautical Chartmaker</vt:lpstr>
      <vt:lpstr>Matt Kroll</vt:lpstr>
      <vt:lpstr>Topics (Status Updates)</vt:lpstr>
      <vt:lpstr>MOA between NOAA and US Power Squadron</vt:lpstr>
      <vt:lpstr>CCWEB</vt:lpstr>
      <vt:lpstr>Adopt – A - Chart</vt:lpstr>
      <vt:lpstr>Submitting information to NOAA</vt:lpstr>
      <vt:lpstr>Navigation Managers, do you know yours?</vt:lpstr>
      <vt:lpstr>Navigation Response Teams (NRT)</vt:lpstr>
      <vt:lpstr>Potential Projects</vt:lpstr>
      <vt:lpstr>Potential Projects</vt:lpstr>
      <vt:lpstr>Potential Projects</vt:lpstr>
      <vt:lpstr>Potential Projects</vt:lpstr>
      <vt:lpstr>Potential Projects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Coast Survey The Nation’s Nautical Chartmaker</dc:title>
  <dc:creator>Matt Kroll</dc:creator>
  <cp:lastModifiedBy>Matt Kroll</cp:lastModifiedBy>
  <cp:revision>12</cp:revision>
  <dcterms:modified xsi:type="dcterms:W3CDTF">2017-02-23T14:50:58Z</dcterms:modified>
</cp:coreProperties>
</file>