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 id="2147483683" r:id="rId2"/>
  </p:sldMasterIdLst>
  <p:notesMasterIdLst>
    <p:notesMasterId r:id="rId38"/>
  </p:notesMasterIdLst>
  <p:handoutMasterIdLst>
    <p:handoutMasterId r:id="rId39"/>
  </p:handoutMasterIdLst>
  <p:sldIdLst>
    <p:sldId id="328" r:id="rId3"/>
    <p:sldId id="301" r:id="rId4"/>
    <p:sldId id="304" r:id="rId5"/>
    <p:sldId id="302" r:id="rId6"/>
    <p:sldId id="305" r:id="rId7"/>
    <p:sldId id="310" r:id="rId8"/>
    <p:sldId id="311" r:id="rId9"/>
    <p:sldId id="308" r:id="rId10"/>
    <p:sldId id="332" r:id="rId11"/>
    <p:sldId id="342" r:id="rId12"/>
    <p:sldId id="333" r:id="rId13"/>
    <p:sldId id="309" r:id="rId14"/>
    <p:sldId id="312" r:id="rId15"/>
    <p:sldId id="306" r:id="rId16"/>
    <p:sldId id="307" r:id="rId17"/>
    <p:sldId id="327" r:id="rId18"/>
    <p:sldId id="313" r:id="rId19"/>
    <p:sldId id="314" r:id="rId20"/>
    <p:sldId id="336" r:id="rId21"/>
    <p:sldId id="338" r:id="rId22"/>
    <p:sldId id="337" r:id="rId23"/>
    <p:sldId id="315" r:id="rId24"/>
    <p:sldId id="335" r:id="rId25"/>
    <p:sldId id="340" r:id="rId26"/>
    <p:sldId id="339" r:id="rId27"/>
    <p:sldId id="343" r:id="rId28"/>
    <p:sldId id="344" r:id="rId29"/>
    <p:sldId id="319" r:id="rId30"/>
    <p:sldId id="330" r:id="rId31"/>
    <p:sldId id="329" r:id="rId32"/>
    <p:sldId id="331" r:id="rId33"/>
    <p:sldId id="317" r:id="rId34"/>
    <p:sldId id="318" r:id="rId35"/>
    <p:sldId id="325" r:id="rId36"/>
    <p:sldId id="298" r:id="rId37"/>
  </p:sldIdLst>
  <p:sldSz cx="9144000" cy="6858000" type="screen4x3"/>
  <p:notesSz cx="7315200" cy="9601200"/>
  <p:defaultTextStyle>
    <a:defPPr>
      <a:defRPr lang="en-US"/>
    </a:defPPr>
    <a:lvl1pPr algn="ctr" rtl="0" fontAlgn="base">
      <a:spcBef>
        <a:spcPct val="0"/>
      </a:spcBef>
      <a:spcAft>
        <a:spcPct val="0"/>
      </a:spcAft>
      <a:defRPr sz="2400" b="1" kern="1200">
        <a:solidFill>
          <a:schemeClr val="tx2"/>
        </a:solidFill>
        <a:latin typeface="Arial" charset="0"/>
        <a:ea typeface="+mn-ea"/>
        <a:cs typeface="+mn-cs"/>
      </a:defRPr>
    </a:lvl1pPr>
    <a:lvl2pPr marL="457200" algn="ctr" rtl="0" fontAlgn="base">
      <a:spcBef>
        <a:spcPct val="0"/>
      </a:spcBef>
      <a:spcAft>
        <a:spcPct val="0"/>
      </a:spcAft>
      <a:defRPr sz="2400" b="1" kern="1200">
        <a:solidFill>
          <a:schemeClr val="tx2"/>
        </a:solidFill>
        <a:latin typeface="Arial" charset="0"/>
        <a:ea typeface="+mn-ea"/>
        <a:cs typeface="+mn-cs"/>
      </a:defRPr>
    </a:lvl2pPr>
    <a:lvl3pPr marL="914400" algn="ctr" rtl="0" fontAlgn="base">
      <a:spcBef>
        <a:spcPct val="0"/>
      </a:spcBef>
      <a:spcAft>
        <a:spcPct val="0"/>
      </a:spcAft>
      <a:defRPr sz="2400" b="1" kern="1200">
        <a:solidFill>
          <a:schemeClr val="tx2"/>
        </a:solidFill>
        <a:latin typeface="Arial" charset="0"/>
        <a:ea typeface="+mn-ea"/>
        <a:cs typeface="+mn-cs"/>
      </a:defRPr>
    </a:lvl3pPr>
    <a:lvl4pPr marL="1371600" algn="ctr" rtl="0" fontAlgn="base">
      <a:spcBef>
        <a:spcPct val="0"/>
      </a:spcBef>
      <a:spcAft>
        <a:spcPct val="0"/>
      </a:spcAft>
      <a:defRPr sz="2400" b="1" kern="1200">
        <a:solidFill>
          <a:schemeClr val="tx2"/>
        </a:solidFill>
        <a:latin typeface="Arial" charset="0"/>
        <a:ea typeface="+mn-ea"/>
        <a:cs typeface="+mn-cs"/>
      </a:defRPr>
    </a:lvl4pPr>
    <a:lvl5pPr marL="1828800" algn="ctr" rtl="0" fontAlgn="base">
      <a:spcBef>
        <a:spcPct val="0"/>
      </a:spcBef>
      <a:spcAft>
        <a:spcPct val="0"/>
      </a:spcAft>
      <a:defRPr sz="2400" b="1" kern="1200">
        <a:solidFill>
          <a:schemeClr val="tx2"/>
        </a:solidFill>
        <a:latin typeface="Arial" charset="0"/>
        <a:ea typeface="+mn-ea"/>
        <a:cs typeface="+mn-cs"/>
      </a:defRPr>
    </a:lvl5pPr>
    <a:lvl6pPr marL="2286000" algn="l" defTabSz="914400" rtl="0" eaLnBrk="1" latinLnBrk="0" hangingPunct="1">
      <a:defRPr sz="2400" b="1" kern="1200">
        <a:solidFill>
          <a:schemeClr val="tx2"/>
        </a:solidFill>
        <a:latin typeface="Arial" charset="0"/>
        <a:ea typeface="+mn-ea"/>
        <a:cs typeface="+mn-cs"/>
      </a:defRPr>
    </a:lvl6pPr>
    <a:lvl7pPr marL="2743200" algn="l" defTabSz="914400" rtl="0" eaLnBrk="1" latinLnBrk="0" hangingPunct="1">
      <a:defRPr sz="2400" b="1" kern="1200">
        <a:solidFill>
          <a:schemeClr val="tx2"/>
        </a:solidFill>
        <a:latin typeface="Arial" charset="0"/>
        <a:ea typeface="+mn-ea"/>
        <a:cs typeface="+mn-cs"/>
      </a:defRPr>
    </a:lvl7pPr>
    <a:lvl8pPr marL="3200400" algn="l" defTabSz="914400" rtl="0" eaLnBrk="1" latinLnBrk="0" hangingPunct="1">
      <a:defRPr sz="2400" b="1" kern="1200">
        <a:solidFill>
          <a:schemeClr val="tx2"/>
        </a:solidFill>
        <a:latin typeface="Arial" charset="0"/>
        <a:ea typeface="+mn-ea"/>
        <a:cs typeface="+mn-cs"/>
      </a:defRPr>
    </a:lvl8pPr>
    <a:lvl9pPr marL="3657600" algn="l" defTabSz="914400" rtl="0" eaLnBrk="1" latinLnBrk="0" hangingPunct="1">
      <a:defRPr sz="2400" b="1" kern="1200">
        <a:solidFill>
          <a:schemeClr val="tx2"/>
        </a:solidFill>
        <a:latin typeface="Arial" charset="0"/>
        <a:ea typeface="+mn-ea"/>
        <a:cs typeface="+mn-cs"/>
      </a:defRPr>
    </a:lvl9pPr>
  </p:defaultTextStyle>
  <p:extLst>
    <p:ext uri="{EFAFB233-063F-42B5-8137-9DF3F51BA10A}">
      <p15:sldGuideLst xmlns="" xmlns:p15="http://schemas.microsoft.com/office/powerpoint/2012/main">
        <p15:guide id="1" orient="horz" pos="1392">
          <p15:clr>
            <a:srgbClr val="A4A3A4"/>
          </p15:clr>
        </p15:guide>
        <p15:guide id="2" orient="horz" pos="2208">
          <p15:clr>
            <a:srgbClr val="A4A3A4"/>
          </p15:clr>
        </p15:guide>
        <p15:guide id="3" pos="2880">
          <p15:clr>
            <a:srgbClr val="A4A3A4"/>
          </p15:clr>
        </p15:guide>
        <p15:guide id="4" pos="528">
          <p15:clr>
            <a:srgbClr val="A4A3A4"/>
          </p15:clr>
        </p15:guide>
        <p15:guide id="5" pos="5136">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9223" autoAdjust="0"/>
  </p:normalViewPr>
  <p:slideViewPr>
    <p:cSldViewPr>
      <p:cViewPr>
        <p:scale>
          <a:sx n="66" d="100"/>
          <a:sy n="66" d="100"/>
        </p:scale>
        <p:origin x="-686" y="245"/>
      </p:cViewPr>
      <p:guideLst>
        <p:guide orient="horz" pos="1392"/>
        <p:guide orient="horz" pos="2208"/>
        <p:guide pos="2880"/>
        <p:guide pos="528"/>
        <p:guide pos="51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91"/>
    </p:cViewPr>
  </p:sorterViewPr>
  <p:notesViewPr>
    <p:cSldViewPr>
      <p:cViewPr>
        <p:scale>
          <a:sx n="66" d="100"/>
          <a:sy n="66" d="100"/>
        </p:scale>
        <p:origin x="-14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238" cy="479425"/>
          </a:xfrm>
          <a:prstGeom prst="rect">
            <a:avLst/>
          </a:prstGeom>
          <a:noFill/>
          <a:ln w="50800">
            <a:noFill/>
            <a:miter lim="800000"/>
            <a:headEnd/>
            <a:tailEnd type="none" w="med" len="lg"/>
          </a:ln>
        </p:spPr>
        <p:txBody>
          <a:bodyPr vert="horz" wrap="square" lIns="96661" tIns="48331" rIns="96661" bIns="48331" numCol="1" anchor="t" anchorCtr="0" compatLnSpc="1">
            <a:prstTxWarp prst="textNoShape">
              <a:avLst/>
            </a:prstTxWarp>
          </a:bodyPr>
          <a:lstStyle>
            <a:lvl1pPr algn="l" defTabSz="966788" eaLnBrk="0" hangingPunct="0">
              <a:defRPr sz="1300">
                <a:solidFill>
                  <a:schemeClr val="tx1"/>
                </a:solidFill>
                <a:latin typeface="Comic Sans MS" pitchFamily="66" charset="0"/>
              </a:defRPr>
            </a:lvl1pPr>
          </a:lstStyle>
          <a:p>
            <a:pPr>
              <a:defRPr/>
            </a:pPr>
            <a:endParaRPr lang="en-US"/>
          </a:p>
        </p:txBody>
      </p:sp>
      <p:sp>
        <p:nvSpPr>
          <p:cNvPr id="40963" name="Rectangle 3"/>
          <p:cNvSpPr>
            <a:spLocks noGrp="1" noChangeArrowheads="1"/>
          </p:cNvSpPr>
          <p:nvPr>
            <p:ph type="dt" sz="quarter" idx="1"/>
          </p:nvPr>
        </p:nvSpPr>
        <p:spPr bwMode="auto">
          <a:xfrm>
            <a:off x="4144963" y="0"/>
            <a:ext cx="3170237" cy="479425"/>
          </a:xfrm>
          <a:prstGeom prst="rect">
            <a:avLst/>
          </a:prstGeom>
          <a:noFill/>
          <a:ln w="50800">
            <a:noFill/>
            <a:miter lim="800000"/>
            <a:headEnd/>
            <a:tailEnd type="none" w="med" len="lg"/>
          </a:ln>
        </p:spPr>
        <p:txBody>
          <a:bodyPr vert="horz" wrap="square" lIns="96661" tIns="48331" rIns="96661" bIns="48331" numCol="1" anchor="t" anchorCtr="0" compatLnSpc="1">
            <a:prstTxWarp prst="textNoShape">
              <a:avLst/>
            </a:prstTxWarp>
          </a:bodyPr>
          <a:lstStyle>
            <a:lvl1pPr algn="r" defTabSz="966788" eaLnBrk="0" hangingPunct="0">
              <a:defRPr sz="1300">
                <a:solidFill>
                  <a:schemeClr val="tx1"/>
                </a:solidFill>
                <a:latin typeface="Comic Sans MS" pitchFamily="66" charset="0"/>
              </a:defRPr>
            </a:lvl1pPr>
          </a:lstStyle>
          <a:p>
            <a:pPr>
              <a:defRPr/>
            </a:pPr>
            <a:endParaRPr lang="en-US"/>
          </a:p>
        </p:txBody>
      </p:sp>
      <p:sp>
        <p:nvSpPr>
          <p:cNvPr id="40964" name="Rectangle 4"/>
          <p:cNvSpPr>
            <a:spLocks noGrp="1" noChangeArrowheads="1"/>
          </p:cNvSpPr>
          <p:nvPr>
            <p:ph type="ftr" sz="quarter" idx="2"/>
          </p:nvPr>
        </p:nvSpPr>
        <p:spPr bwMode="auto">
          <a:xfrm>
            <a:off x="0" y="9121775"/>
            <a:ext cx="3170238" cy="479425"/>
          </a:xfrm>
          <a:prstGeom prst="rect">
            <a:avLst/>
          </a:prstGeom>
          <a:noFill/>
          <a:ln w="50800">
            <a:noFill/>
            <a:miter lim="800000"/>
            <a:headEnd/>
            <a:tailEnd type="none" w="med" len="lg"/>
          </a:ln>
        </p:spPr>
        <p:txBody>
          <a:bodyPr vert="horz" wrap="square" lIns="96661" tIns="48331" rIns="96661" bIns="48331" numCol="1" anchor="b" anchorCtr="0" compatLnSpc="1">
            <a:prstTxWarp prst="textNoShape">
              <a:avLst/>
            </a:prstTxWarp>
          </a:bodyPr>
          <a:lstStyle>
            <a:lvl1pPr algn="l" defTabSz="966788" eaLnBrk="0" hangingPunct="0">
              <a:defRPr sz="1300">
                <a:solidFill>
                  <a:schemeClr val="tx1"/>
                </a:solidFill>
                <a:latin typeface="Comic Sans MS" pitchFamily="66" charset="0"/>
              </a:defRPr>
            </a:lvl1pPr>
          </a:lstStyle>
          <a:p>
            <a:pPr>
              <a:defRPr/>
            </a:pPr>
            <a:endParaRPr lang="en-US"/>
          </a:p>
        </p:txBody>
      </p:sp>
      <p:sp>
        <p:nvSpPr>
          <p:cNvPr id="40965" name="Rectangle 5"/>
          <p:cNvSpPr>
            <a:spLocks noGrp="1" noChangeArrowheads="1"/>
          </p:cNvSpPr>
          <p:nvPr>
            <p:ph type="sldNum" sz="quarter" idx="3"/>
          </p:nvPr>
        </p:nvSpPr>
        <p:spPr bwMode="auto">
          <a:xfrm>
            <a:off x="4144963" y="9121775"/>
            <a:ext cx="3170237" cy="479425"/>
          </a:xfrm>
          <a:prstGeom prst="rect">
            <a:avLst/>
          </a:prstGeom>
          <a:noFill/>
          <a:ln w="50800">
            <a:noFill/>
            <a:miter lim="800000"/>
            <a:headEnd/>
            <a:tailEnd type="none" w="med" len="lg"/>
          </a:ln>
        </p:spPr>
        <p:txBody>
          <a:bodyPr vert="horz" wrap="square" lIns="96661" tIns="48331" rIns="96661" bIns="48331" numCol="1" anchor="b" anchorCtr="0" compatLnSpc="1">
            <a:prstTxWarp prst="textNoShape">
              <a:avLst/>
            </a:prstTxWarp>
          </a:bodyPr>
          <a:lstStyle>
            <a:lvl1pPr algn="r" defTabSz="966788" eaLnBrk="0" hangingPunct="0">
              <a:defRPr sz="1300">
                <a:solidFill>
                  <a:schemeClr val="tx1"/>
                </a:solidFill>
                <a:latin typeface="Comic Sans MS" pitchFamily="66" charset="0"/>
              </a:defRPr>
            </a:lvl1pPr>
          </a:lstStyle>
          <a:p>
            <a:pPr>
              <a:defRPr/>
            </a:pPr>
            <a:fld id="{18FFD5CD-0042-40E0-A0FA-D19135066C98}" type="slidenum">
              <a:rPr lang="en-US"/>
              <a:pPr>
                <a:defRPr/>
              </a:pPr>
              <a:t>‹#›</a:t>
            </a:fld>
            <a:endParaRPr lang="en-US"/>
          </a:p>
        </p:txBody>
      </p:sp>
    </p:spTree>
    <p:extLst>
      <p:ext uri="{BB962C8B-B14F-4D97-AF65-F5344CB8AC3E}">
        <p14:creationId xmlns:p14="http://schemas.microsoft.com/office/powerpoint/2010/main" val="16655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0" y="0"/>
            <a:ext cx="3170238" cy="479425"/>
          </a:xfrm>
          <a:prstGeom prst="rect">
            <a:avLst/>
          </a:prstGeom>
          <a:noFill/>
          <a:ln w="50800">
            <a:noFill/>
            <a:miter lim="800000"/>
            <a:headEnd/>
            <a:tailEnd type="none" w="med" len="lg"/>
          </a:ln>
        </p:spPr>
        <p:txBody>
          <a:bodyPr vert="horz" wrap="square" lIns="96661" tIns="48331" rIns="96661" bIns="48331" numCol="1" anchor="t" anchorCtr="0" compatLnSpc="1">
            <a:prstTxWarp prst="textNoShape">
              <a:avLst/>
            </a:prstTxWarp>
          </a:bodyPr>
          <a:lstStyle>
            <a:lvl1pPr algn="l" defTabSz="966788" eaLnBrk="0" hangingPunct="0">
              <a:defRPr sz="1300">
                <a:solidFill>
                  <a:schemeClr val="tx1"/>
                </a:solidFill>
                <a:latin typeface="Comic Sans MS" pitchFamily="66" charset="0"/>
              </a:defRPr>
            </a:lvl1pPr>
          </a:lstStyle>
          <a:p>
            <a:pPr>
              <a:defRPr/>
            </a:pPr>
            <a:endParaRPr lang="en-US"/>
          </a:p>
        </p:txBody>
      </p:sp>
      <p:sp>
        <p:nvSpPr>
          <p:cNvPr id="38915" name="Rectangle 1027"/>
          <p:cNvSpPr>
            <a:spLocks noGrp="1" noChangeArrowheads="1"/>
          </p:cNvSpPr>
          <p:nvPr>
            <p:ph type="dt" idx="1"/>
          </p:nvPr>
        </p:nvSpPr>
        <p:spPr bwMode="auto">
          <a:xfrm>
            <a:off x="4144963" y="0"/>
            <a:ext cx="3170237" cy="479425"/>
          </a:xfrm>
          <a:prstGeom prst="rect">
            <a:avLst/>
          </a:prstGeom>
          <a:noFill/>
          <a:ln w="50800">
            <a:noFill/>
            <a:miter lim="800000"/>
            <a:headEnd/>
            <a:tailEnd type="none" w="med" len="lg"/>
          </a:ln>
        </p:spPr>
        <p:txBody>
          <a:bodyPr vert="horz" wrap="square" lIns="96661" tIns="48331" rIns="96661" bIns="48331" numCol="1" anchor="t" anchorCtr="0" compatLnSpc="1">
            <a:prstTxWarp prst="textNoShape">
              <a:avLst/>
            </a:prstTxWarp>
          </a:bodyPr>
          <a:lstStyle>
            <a:lvl1pPr algn="r" defTabSz="966788" eaLnBrk="0" hangingPunct="0">
              <a:defRPr sz="1300">
                <a:solidFill>
                  <a:schemeClr val="tx1"/>
                </a:solidFill>
                <a:latin typeface="Comic Sans MS" pitchFamily="66" charset="0"/>
              </a:defRPr>
            </a:lvl1pPr>
          </a:lstStyle>
          <a:p>
            <a:pPr>
              <a:defRPr/>
            </a:pPr>
            <a:endParaRPr lang="en-US"/>
          </a:p>
        </p:txBody>
      </p:sp>
      <p:sp>
        <p:nvSpPr>
          <p:cNvPr id="23556"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1029"/>
          <p:cNvSpPr>
            <a:spLocks noGrp="1" noChangeArrowheads="1"/>
          </p:cNvSpPr>
          <p:nvPr>
            <p:ph type="body" sz="quarter" idx="3"/>
          </p:nvPr>
        </p:nvSpPr>
        <p:spPr bwMode="auto">
          <a:xfrm>
            <a:off x="974725" y="4560888"/>
            <a:ext cx="5365750" cy="4319587"/>
          </a:xfrm>
          <a:prstGeom prst="rect">
            <a:avLst/>
          </a:prstGeom>
          <a:noFill/>
          <a:ln w="50800">
            <a:noFill/>
            <a:miter lim="800000"/>
            <a:headEnd/>
            <a:tailEnd type="none" w="med" len="lg"/>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1030"/>
          <p:cNvSpPr>
            <a:spLocks noGrp="1" noChangeArrowheads="1"/>
          </p:cNvSpPr>
          <p:nvPr>
            <p:ph type="ftr" sz="quarter" idx="4"/>
          </p:nvPr>
        </p:nvSpPr>
        <p:spPr bwMode="auto">
          <a:xfrm>
            <a:off x="0" y="9121775"/>
            <a:ext cx="3170238" cy="479425"/>
          </a:xfrm>
          <a:prstGeom prst="rect">
            <a:avLst/>
          </a:prstGeom>
          <a:noFill/>
          <a:ln w="50800">
            <a:noFill/>
            <a:miter lim="800000"/>
            <a:headEnd/>
            <a:tailEnd type="none" w="med" len="lg"/>
          </a:ln>
        </p:spPr>
        <p:txBody>
          <a:bodyPr vert="horz" wrap="square" lIns="96661" tIns="48331" rIns="96661" bIns="48331" numCol="1" anchor="b" anchorCtr="0" compatLnSpc="1">
            <a:prstTxWarp prst="textNoShape">
              <a:avLst/>
            </a:prstTxWarp>
          </a:bodyPr>
          <a:lstStyle>
            <a:lvl1pPr algn="l" defTabSz="966788" eaLnBrk="0" hangingPunct="0">
              <a:defRPr sz="1300">
                <a:solidFill>
                  <a:schemeClr val="tx1"/>
                </a:solidFill>
                <a:latin typeface="Comic Sans MS" pitchFamily="66" charset="0"/>
              </a:defRPr>
            </a:lvl1pPr>
          </a:lstStyle>
          <a:p>
            <a:pPr>
              <a:defRPr/>
            </a:pPr>
            <a:endParaRPr lang="en-US"/>
          </a:p>
        </p:txBody>
      </p:sp>
      <p:sp>
        <p:nvSpPr>
          <p:cNvPr id="38919" name="Rectangle 1031"/>
          <p:cNvSpPr>
            <a:spLocks noGrp="1" noChangeArrowheads="1"/>
          </p:cNvSpPr>
          <p:nvPr>
            <p:ph type="sldNum" sz="quarter" idx="5"/>
          </p:nvPr>
        </p:nvSpPr>
        <p:spPr bwMode="auto">
          <a:xfrm>
            <a:off x="4144963" y="9121775"/>
            <a:ext cx="3170237" cy="479425"/>
          </a:xfrm>
          <a:prstGeom prst="rect">
            <a:avLst/>
          </a:prstGeom>
          <a:noFill/>
          <a:ln w="50800">
            <a:noFill/>
            <a:miter lim="800000"/>
            <a:headEnd/>
            <a:tailEnd type="none" w="med" len="lg"/>
          </a:ln>
        </p:spPr>
        <p:txBody>
          <a:bodyPr vert="horz" wrap="square" lIns="96661" tIns="48331" rIns="96661" bIns="48331" numCol="1" anchor="b" anchorCtr="0" compatLnSpc="1">
            <a:prstTxWarp prst="textNoShape">
              <a:avLst/>
            </a:prstTxWarp>
          </a:bodyPr>
          <a:lstStyle>
            <a:lvl1pPr algn="r" defTabSz="966788" eaLnBrk="0" hangingPunct="0">
              <a:defRPr sz="1300">
                <a:solidFill>
                  <a:schemeClr val="tx1"/>
                </a:solidFill>
                <a:latin typeface="Comic Sans MS" pitchFamily="66" charset="0"/>
              </a:defRPr>
            </a:lvl1pPr>
          </a:lstStyle>
          <a:p>
            <a:pPr>
              <a:defRPr/>
            </a:pPr>
            <a:fld id="{E76A9AEC-D91B-4716-9B0E-C468AC881587}" type="slidenum">
              <a:rPr lang="en-US"/>
              <a:pPr>
                <a:defRPr/>
              </a:pPr>
              <a:t>‹#›</a:t>
            </a:fld>
            <a:endParaRPr lang="en-US"/>
          </a:p>
        </p:txBody>
      </p:sp>
    </p:spTree>
    <p:extLst>
      <p:ext uri="{BB962C8B-B14F-4D97-AF65-F5344CB8AC3E}">
        <p14:creationId xmlns:p14="http://schemas.microsoft.com/office/powerpoint/2010/main" val="3889126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wrh.noaa.gov/pqr/marine/bars_mover.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8 presentation is prescribed when presenting </a:t>
            </a:r>
            <a:r>
              <a:rPr lang="en-US" baseline="0" dirty="0" smtClean="0"/>
              <a:t>ABC3 courses in the state of Oregon.  It replaces section 8 in the ABC3 Instructor Material.</a:t>
            </a:r>
          </a:p>
          <a:p>
            <a:r>
              <a:rPr lang="en-US" baseline="0" dirty="0" smtClean="0"/>
              <a:t>Oregon specific material to be presented to the students include:</a:t>
            </a:r>
          </a:p>
          <a:p>
            <a:r>
              <a:rPr lang="en-US" baseline="0" dirty="0" smtClean="0"/>
              <a:t>	EXPERIENCE OREGON BOATING by Oregon State Marine Board (OSMB).</a:t>
            </a:r>
          </a:p>
          <a:p>
            <a:r>
              <a:rPr lang="en-US" baseline="0" dirty="0" smtClean="0"/>
              <a:t>	CLEAN WATER GUIDE by the OSMB</a:t>
            </a:r>
          </a:p>
          <a:p>
            <a:r>
              <a:rPr lang="en-US" baseline="0" dirty="0" smtClean="0"/>
              <a:t>	PROTECT OREGON’S WATERWAYS AGAINST AQUATIC INVASIVE SPECIES by OMSB</a:t>
            </a:r>
          </a:p>
          <a:p>
            <a:r>
              <a:rPr lang="en-US" baseline="0" dirty="0" smtClean="0"/>
              <a:t>Consult  </a:t>
            </a:r>
            <a:r>
              <a:rPr lang="en-US" baseline="0" dirty="0" smtClean="0">
                <a:solidFill>
                  <a:srgbClr val="FF0000"/>
                </a:solidFill>
              </a:rPr>
              <a:t>http://www.oregon.gov/OSMB/Pages/library/library  </a:t>
            </a:r>
            <a:r>
              <a:rPr lang="en-US" baseline="0" dirty="0" err="1" smtClean="0">
                <a:solidFill>
                  <a:srgbClr val="FF0000"/>
                </a:solidFill>
              </a:rPr>
              <a:t>aspx</a:t>
            </a:r>
            <a:r>
              <a:rPr lang="en-US" baseline="0" dirty="0" smtClean="0">
                <a:solidFill>
                  <a:srgbClr val="FF0000"/>
                </a:solidFill>
              </a:rPr>
              <a:t> </a:t>
            </a:r>
            <a:r>
              <a:rPr lang="en-US" baseline="0" dirty="0" smtClean="0"/>
              <a:t>before presenting classes for current information about safe boating in Oregon.  </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a:t>
            </a:fld>
            <a:endParaRPr lang="en-US"/>
          </a:p>
        </p:txBody>
      </p:sp>
    </p:spTree>
    <p:extLst>
      <p:ext uri="{BB962C8B-B14F-4D97-AF65-F5344CB8AC3E}">
        <p14:creationId xmlns:p14="http://schemas.microsoft.com/office/powerpoint/2010/main" val="250286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smtClean="0">
                <a:latin typeface="Times New Roman" panose="02020603050405020304" pitchFamily="18" charset="0"/>
              </a:rPr>
              <a:t>All </a:t>
            </a:r>
            <a:r>
              <a:rPr lang="en-US" dirty="0" smtClean="0">
                <a:latin typeface="Times New Roman" panose="02020603050405020304" pitchFamily="18" charset="0"/>
              </a:rPr>
              <a:t>motorized boats</a:t>
            </a:r>
            <a:r>
              <a:rPr lang="en-US" b="0" dirty="0" smtClean="0">
                <a:latin typeface="Times New Roman" panose="02020603050405020304" pitchFamily="18" charset="0"/>
              </a:rPr>
              <a:t> pay a $5 surcharge added to their boat registration fee. The registration decal serves as proof of payment into the program. Registration is good for two calendar years.  Out of state boater’s permit is $22. </a:t>
            </a:r>
          </a:p>
          <a:p>
            <a:pPr algn="just"/>
            <a:endParaRPr lang="en-US" b="0" dirty="0" smtClean="0">
              <a:latin typeface="Times New Roman" panose="02020603050405020304" pitchFamily="18" charset="0"/>
            </a:endParaRPr>
          </a:p>
          <a:p>
            <a:pPr algn="just"/>
            <a:r>
              <a:rPr lang="en-US" b="0" dirty="0" smtClean="0">
                <a:latin typeface="Times New Roman" panose="02020603050405020304" pitchFamily="18" charset="0"/>
              </a:rPr>
              <a:t>Revenue generated by the fees goes directly into a dedicated fund for mobile boat decontamination equipment, inspection teams, signage, education materials and training</a:t>
            </a:r>
            <a:r>
              <a:rPr lang="en-US" dirty="0" smtClean="0">
                <a:latin typeface="Times New Roman" panose="02020603050405020304" pitchFamily="18" charset="0"/>
              </a:rPr>
              <a:t>.</a:t>
            </a:r>
            <a:endParaRPr lang="en-US" dirty="0" smtClean="0">
              <a:effectLst/>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10</a:t>
            </a:fld>
            <a:endParaRPr lang="en-US"/>
          </a:p>
        </p:txBody>
      </p:sp>
    </p:spTree>
    <p:extLst>
      <p:ext uri="{BB962C8B-B14F-4D97-AF65-F5344CB8AC3E}">
        <p14:creationId xmlns:p14="http://schemas.microsoft.com/office/powerpoint/2010/main" val="137018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for the Oregon AIS program is</a:t>
            </a:r>
            <a:r>
              <a:rPr lang="en-US" baseline="0" dirty="0" smtClean="0"/>
              <a:t> achieved in part from supplemental fees to boat registrations and water use tags for human powered boats not otherwise paying registration fees.</a:t>
            </a:r>
          </a:p>
          <a:p>
            <a:endParaRPr lang="en-US" baseline="0" dirty="0" smtClean="0"/>
          </a:p>
          <a:p>
            <a:r>
              <a:rPr lang="en-US" baseline="0" dirty="0" smtClean="0"/>
              <a:t>All permits are sold through the Oregon Department of Fish and Wildlife license agents and offices, and at the Marine Board’s office and through their online store.</a:t>
            </a:r>
          </a:p>
          <a:p>
            <a:endParaRPr lang="en-US" baseline="0" dirty="0" smtClean="0"/>
          </a:p>
          <a:p>
            <a:pPr algn="just"/>
            <a:r>
              <a:rPr lang="en-US" b="0" dirty="0" smtClean="0">
                <a:latin typeface="Times New Roman" panose="02020603050405020304" pitchFamily="18" charset="0"/>
              </a:rPr>
              <a:t>If you operate a </a:t>
            </a:r>
            <a:r>
              <a:rPr lang="en-US" dirty="0" smtClean="0">
                <a:latin typeface="Times New Roman" panose="02020603050405020304" pitchFamily="18" charset="0"/>
              </a:rPr>
              <a:t>paddle craft</a:t>
            </a:r>
            <a:r>
              <a:rPr lang="en-US" b="0" dirty="0" smtClean="0">
                <a:latin typeface="Times New Roman" panose="02020603050405020304" pitchFamily="18" charset="0"/>
              </a:rPr>
              <a:t>, such as a canoe, kayak or drift boat 10 feet and over, you are required to purchase and carry an aquatic invasive species prevention permit.  Human powered boat fee is $5 plus $2 agent fee for 1-year paper or Tyvek permit.  Permit is transferable to paddle craft in use.</a:t>
            </a:r>
          </a:p>
          <a:p>
            <a:pPr algn="just"/>
            <a:endParaRPr lang="en-US" b="0"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11</a:t>
            </a:fld>
            <a:endParaRPr lang="en-US"/>
          </a:p>
        </p:txBody>
      </p:sp>
    </p:spTree>
    <p:extLst>
      <p:ext uri="{BB962C8B-B14F-4D97-AF65-F5344CB8AC3E}">
        <p14:creationId xmlns:p14="http://schemas.microsoft.com/office/powerpoint/2010/main" val="162852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boat inspection stations associated with preventing the spread of AIS, supported</a:t>
            </a:r>
            <a:r>
              <a:rPr lang="en-US" baseline="0" dirty="0" smtClean="0"/>
              <a:t> with fees from boaters.</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12</a:t>
            </a:fld>
            <a:endParaRPr lang="en-US"/>
          </a:p>
        </p:txBody>
      </p:sp>
    </p:spTree>
    <p:extLst>
      <p:ext uri="{BB962C8B-B14F-4D97-AF65-F5344CB8AC3E}">
        <p14:creationId xmlns:p14="http://schemas.microsoft.com/office/powerpoint/2010/main" val="15875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overview discusses registration requirements.  Documented boats are numbered by the USCG through</a:t>
            </a:r>
            <a:r>
              <a:rPr lang="en-US" baseline="0" dirty="0" smtClean="0"/>
              <a:t> application, generally boats over 5 tons intending operations in foreign countries.  The decals issued at time of registration reflect payment of the AIS support fee.</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13</a:t>
            </a:fld>
            <a:endParaRPr lang="en-US"/>
          </a:p>
        </p:txBody>
      </p:sp>
    </p:spTree>
    <p:extLst>
      <p:ext uri="{BB962C8B-B14F-4D97-AF65-F5344CB8AC3E}">
        <p14:creationId xmlns:p14="http://schemas.microsoft.com/office/powerpoint/2010/main" val="22328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your Boating Education</a:t>
            </a:r>
            <a:r>
              <a:rPr lang="en-US" baseline="0" dirty="0" smtClean="0"/>
              <a:t> Card, this card must be onboard when operating the boat.</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14</a:t>
            </a:fld>
            <a:endParaRPr lang="en-US"/>
          </a:p>
        </p:txBody>
      </p:sp>
    </p:spTree>
    <p:extLst>
      <p:ext uri="{BB962C8B-B14F-4D97-AF65-F5344CB8AC3E}">
        <p14:creationId xmlns:p14="http://schemas.microsoft.com/office/powerpoint/2010/main" val="395893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placement location</a:t>
            </a:r>
            <a:r>
              <a:rPr lang="en-US" baseline="0" dirty="0" smtClean="0"/>
              <a:t> of the decal, “aft of the registration number, 3 inches.</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15</a:t>
            </a:fld>
            <a:endParaRPr lang="en-US"/>
          </a:p>
        </p:txBody>
      </p:sp>
    </p:spTree>
    <p:extLst>
      <p:ext uri="{BB962C8B-B14F-4D97-AF65-F5344CB8AC3E}">
        <p14:creationId xmlns:p14="http://schemas.microsoft.com/office/powerpoint/2010/main" val="372920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in the Course, the equipment</a:t>
            </a:r>
            <a:r>
              <a:rPr lang="en-US" baseline="0" dirty="0" smtClean="0"/>
              <a:t> required by federal regulations is only a portion of that required for safe and fun boating.  This list is offered by OSMB, and sound advice for all boaters.  Consult A BOATER’S GUIDE TO THE FEDERAL REQUIREMENTS FOR RECREATIONAL BOATS booklet presented with your course material to refresh information about federal requirements.</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16</a:t>
            </a:fld>
            <a:endParaRPr lang="en-US"/>
          </a:p>
        </p:txBody>
      </p:sp>
    </p:spTree>
    <p:extLst>
      <p:ext uri="{BB962C8B-B14F-4D97-AF65-F5344CB8AC3E}">
        <p14:creationId xmlns:p14="http://schemas.microsoft.com/office/powerpoint/2010/main" val="308122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USCG label includes information about the use intended by the specific jacket.  Life jackets are required worn for operations involving high speeds such as watersport towing of skiers and tubers.</a:t>
            </a:r>
            <a:r>
              <a:rPr lang="en-US" baseline="0" dirty="0" smtClean="0"/>
              <a:t>  The life jackets for high speeds are specially designed to stay on the person in the event they fall into the water.  </a:t>
            </a:r>
            <a:r>
              <a:rPr lang="en-US" baseline="0" dirty="0" err="1" smtClean="0"/>
              <a:t>Thei</a:t>
            </a:r>
            <a:r>
              <a:rPr lang="en-US" baseline="0" dirty="0" smtClean="0"/>
              <a:t> label will state the speed to which the life jacket met these needs – impact rated speed.</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17</a:t>
            </a:fld>
            <a:endParaRPr lang="en-US"/>
          </a:p>
        </p:txBody>
      </p:sp>
    </p:spTree>
    <p:extLst>
      <p:ext uri="{BB962C8B-B14F-4D97-AF65-F5344CB8AC3E}">
        <p14:creationId xmlns:p14="http://schemas.microsoft.com/office/powerpoint/2010/main" val="61094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Helmets</a:t>
            </a:r>
            <a:r>
              <a:rPr lang="en-US" baseline="0" dirty="0" smtClean="0"/>
              <a:t> are not a requirement in Oregon.  However, if you are rafting with a vendor, they may require that you wear a helmet.  The Marine Board highly suggests wearing a helmet on any fast moving water or whitewater. </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18</a:t>
            </a:fld>
            <a:endParaRPr lang="en-US"/>
          </a:p>
        </p:txBody>
      </p:sp>
    </p:spTree>
    <p:extLst>
      <p:ext uri="{BB962C8B-B14F-4D97-AF65-F5344CB8AC3E}">
        <p14:creationId xmlns:p14="http://schemas.microsoft.com/office/powerpoint/2010/main" val="422193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7 slides discuss specific rules regarding</a:t>
            </a:r>
            <a:r>
              <a:rPr lang="en-US" baseline="0" dirty="0" smtClean="0"/>
              <a:t> boating operations.  Know them, they evolved from tragic incidences and are there for your protection and safer boating.  REMEMBER THE REGULATORY BUOYS IN SECTION 5?</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19</a:t>
            </a:fld>
            <a:endParaRPr lang="en-US"/>
          </a:p>
        </p:txBody>
      </p:sp>
    </p:spTree>
    <p:extLst>
      <p:ext uri="{BB962C8B-B14F-4D97-AF65-F5344CB8AC3E}">
        <p14:creationId xmlns:p14="http://schemas.microsoft.com/office/powerpoint/2010/main" val="30496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31838" y="4560888"/>
            <a:ext cx="5851525" cy="4319587"/>
          </a:xfrm>
          <a:noFill/>
          <a:ln w="9525"/>
        </p:spPr>
        <p:txBody>
          <a:bodyPr/>
          <a:lstStyle/>
          <a:p>
            <a:r>
              <a:rPr lang="en-US" b="1" dirty="0" smtClean="0"/>
              <a:t>COMMENT TO INSTRUCTORS:</a:t>
            </a:r>
          </a:p>
          <a:p>
            <a:r>
              <a:rPr lang="en-US" dirty="0" smtClean="0"/>
              <a:t>The slides in this Section 8 have been customized to cover local and state boating regulations, and approved by Oregon State Marine Board.  Distribute the recommended State materials</a:t>
            </a:r>
            <a:r>
              <a:rPr lang="en-US" baseline="0" dirty="0" smtClean="0"/>
              <a:t> at this time, discuss their utility, and ask students to follow along in the EXPERIENCE OREGON BOATING BOOKLET.  </a:t>
            </a:r>
            <a:r>
              <a:rPr lang="en-US" dirty="0" smtClean="0"/>
              <a:t> </a:t>
            </a:r>
          </a:p>
        </p:txBody>
      </p:sp>
    </p:spTree>
    <p:extLst>
      <p:ext uri="{BB962C8B-B14F-4D97-AF65-F5344CB8AC3E}">
        <p14:creationId xmlns:p14="http://schemas.microsoft.com/office/powerpoint/2010/main" val="81066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large violation</a:t>
            </a:r>
            <a:r>
              <a:rPr lang="en-US" baseline="0" dirty="0" smtClean="0"/>
              <a:t> of the Navigation Rules as recorded in accident investigations is failure to maintain a lookout at all times under all conditions.  If you are alone in a boat you have many duties from captain to lookout!</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20</a:t>
            </a:fld>
            <a:endParaRPr lang="en-US"/>
          </a:p>
        </p:txBody>
      </p:sp>
    </p:spTree>
    <p:extLst>
      <p:ext uri="{BB962C8B-B14F-4D97-AF65-F5344CB8AC3E}">
        <p14:creationId xmlns:p14="http://schemas.microsoft.com/office/powerpoint/2010/main" val="33015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manufacturer’s manual for the boat provides such information when no plate</a:t>
            </a:r>
            <a:r>
              <a:rPr lang="en-US" baseline="0" dirty="0" smtClean="0"/>
              <a:t> is attached to the boat.  The challenge for all operators is minding the size of the passengers.  6 petite ladies may be OK, but 6 football players may overload your boat.  Manage the load so the boat stays in trim for better performance and fuel economy.</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21</a:t>
            </a:fld>
            <a:endParaRPr lang="en-US"/>
          </a:p>
        </p:txBody>
      </p:sp>
    </p:spTree>
    <p:extLst>
      <p:ext uri="{BB962C8B-B14F-4D97-AF65-F5344CB8AC3E}">
        <p14:creationId xmlns:p14="http://schemas.microsoft.com/office/powerpoint/2010/main" val="4118747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WAKE IS JUST THAT, and where posted is usually a sensitive</a:t>
            </a:r>
            <a:r>
              <a:rPr lang="en-US" baseline="0" dirty="0" smtClean="0"/>
              <a:t> area.  The specific speeds have been replaced by “slow-no-wake.”  If a lake or area has a rule of 5 or 10 mph speed limit that is still enforced.  Be careful and alert.</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22</a:t>
            </a:fld>
            <a:endParaRPr lang="en-US"/>
          </a:p>
        </p:txBody>
      </p:sp>
    </p:spTree>
    <p:extLst>
      <p:ext uri="{BB962C8B-B14F-4D97-AF65-F5344CB8AC3E}">
        <p14:creationId xmlns:p14="http://schemas.microsoft.com/office/powerpoint/2010/main" val="369585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policy is no</a:t>
            </a:r>
            <a:r>
              <a:rPr lang="en-US" baseline="0" dirty="0" smtClean="0"/>
              <a:t> body parts hanging over the side, ever.  Be especially cautious approaching the dock.  Can you imagine the inconsideration of having people holding on to the swim platform to be towed, or tubers and knee boarders towed in close, all inhaling the engine </a:t>
            </a:r>
            <a:r>
              <a:rPr lang="en-US" baseline="0" dirty="0" err="1" smtClean="0"/>
              <a:t>exhauste</a:t>
            </a:r>
            <a:r>
              <a:rPr lang="en-US" baseline="0" dirty="0" smtClean="0"/>
              <a:t> fumes – CO.</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23</a:t>
            </a:fld>
            <a:endParaRPr lang="en-US"/>
          </a:p>
        </p:txBody>
      </p:sp>
    </p:spTree>
    <p:extLst>
      <p:ext uri="{BB962C8B-B14F-4D97-AF65-F5344CB8AC3E}">
        <p14:creationId xmlns:p14="http://schemas.microsoft.com/office/powerpoint/2010/main" val="317599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orange skier-down flag is also</a:t>
            </a:r>
            <a:r>
              <a:rPr lang="en-US" baseline="0" dirty="0" smtClean="0"/>
              <a:t> a good idea for person overboard, letting other boaters know person are in the water and to be cautious.  Be sure to brief all on how you the operator intend to manage routine and emergency events.</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24</a:t>
            </a:fld>
            <a:endParaRPr lang="en-US"/>
          </a:p>
        </p:txBody>
      </p:sp>
    </p:spTree>
    <p:extLst>
      <p:ext uri="{BB962C8B-B14F-4D97-AF65-F5344CB8AC3E}">
        <p14:creationId xmlns:p14="http://schemas.microsoft.com/office/powerpoint/2010/main" val="139386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such violations are not tolerable and reasons for loss of life.</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25</a:t>
            </a:fld>
            <a:endParaRPr lang="en-US"/>
          </a:p>
        </p:txBody>
      </p:sp>
    </p:spTree>
    <p:extLst>
      <p:ext uri="{BB962C8B-B14F-4D97-AF65-F5344CB8AC3E}">
        <p14:creationId xmlns:p14="http://schemas.microsoft.com/office/powerpoint/2010/main" val="1055022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Columbia River Bar Hazards</a:t>
            </a:r>
          </a:p>
          <a:p>
            <a:r>
              <a:rPr lang="en-US" dirty="0" smtClean="0"/>
              <a:t>The Coast Guard maintains a recorded bar and weather forecast report at each station. The recording is updated every 3 hours during daylight or when weather conditions change. In addition Coast Guard Station Cape Disappointment can be contacted via VHF-FM Channel 16 for conditions of the bar. New "Restricted Bar" warning signs and lights have been installed at </a:t>
            </a:r>
            <a:r>
              <a:rPr lang="en-US" dirty="0" err="1" smtClean="0"/>
              <a:t>Ilwaco</a:t>
            </a:r>
            <a:r>
              <a:rPr lang="en-US" dirty="0" smtClean="0"/>
              <a:t>, Chinook, Hammond, and </a:t>
            </a:r>
            <a:r>
              <a:rPr lang="en-US" dirty="0" err="1" smtClean="0"/>
              <a:t>Skipanon</a:t>
            </a:r>
            <a:r>
              <a:rPr lang="en-US" dirty="0" smtClean="0"/>
              <a:t> boat ramps. If these lights are on... there is some type of safety restriction for the Columbia River bar.</a:t>
            </a:r>
          </a:p>
          <a:p>
            <a:endParaRPr lang="en-US" dirty="0" smtClean="0"/>
          </a:p>
          <a:p>
            <a:r>
              <a:rPr lang="en-US" dirty="0" smtClean="0"/>
              <a:t>If the lights are not flashing, this is no guarantee that sea conditions </a:t>
            </a:r>
            <a:r>
              <a:rPr lang="en-US" dirty="0" err="1" smtClean="0"/>
              <a:t>ar</a:t>
            </a:r>
            <a:r>
              <a:rPr lang="en-US" dirty="0" smtClean="0"/>
              <a:t> favorable.  </a:t>
            </a:r>
          </a:p>
          <a:p>
            <a:endParaRPr lang="en-US" dirty="0" smtClean="0"/>
          </a:p>
          <a:p>
            <a:r>
              <a:rPr lang="en-US" dirty="0" smtClean="0"/>
              <a:t>If you arrive are a harbor where a Coast Guard Station is located, and after surveying the bar you notice that it is too rough to attempt crossing into port, contact the USCG via marine VHF channel 16 for</a:t>
            </a:r>
            <a:r>
              <a:rPr lang="en-US" baseline="0" dirty="0" smtClean="0"/>
              <a:t> advice and </a:t>
            </a:r>
            <a:r>
              <a:rPr lang="en-US" baseline="0" dirty="0" err="1" smtClean="0"/>
              <a:t>assiastance</a:t>
            </a:r>
            <a:r>
              <a:rPr lang="en-US" baseline="0" dirty="0" smtClean="0"/>
              <a:t>.</a:t>
            </a:r>
            <a:endParaRPr lang="en-US" dirty="0" smtClean="0"/>
          </a:p>
          <a:p>
            <a:endParaRPr lang="en-US" dirty="0" smtClean="0"/>
          </a:p>
          <a:p>
            <a:r>
              <a:rPr lang="en-US" b="1" dirty="0" smtClean="0"/>
              <a:t>NEW -</a:t>
            </a:r>
            <a:r>
              <a:rPr lang="en-US" dirty="0" smtClean="0"/>
              <a:t> </a:t>
            </a:r>
            <a:r>
              <a:rPr lang="en-US" dirty="0" smtClean="0">
                <a:solidFill>
                  <a:srgbClr val="002060"/>
                </a:solidFill>
                <a:hlinkClick r:id="rId3"/>
              </a:rPr>
              <a:t>Local Bar Conditions</a:t>
            </a:r>
            <a:r>
              <a:rPr lang="en-US" dirty="0" smtClean="0">
                <a:solidFill>
                  <a:srgbClr val="002060"/>
                </a:solidFill>
              </a:rPr>
              <a:t> </a:t>
            </a:r>
            <a:r>
              <a:rPr lang="en-US" dirty="0" smtClean="0"/>
              <a:t>(click to see bar camera images and latest bar observations and Coast Guard restrictions</a:t>
            </a:r>
          </a:p>
          <a:p>
            <a:r>
              <a:rPr lang="en-US" dirty="0" smtClean="0"/>
              <a:t>Columbia River bar report - (360) 642-3565</a:t>
            </a:r>
          </a:p>
          <a:p>
            <a:r>
              <a:rPr lang="en-US" dirty="0" smtClean="0"/>
              <a:t>Grays Harbor bar report - (360) 268-0622</a:t>
            </a:r>
          </a:p>
          <a:p>
            <a:r>
              <a:rPr lang="en-US" dirty="0" smtClean="0"/>
              <a:t>Tillamook Bay bar report - (503) 322-3234</a:t>
            </a:r>
          </a:p>
          <a:p>
            <a:r>
              <a:rPr lang="en-US" b="1" dirty="0" smtClean="0"/>
              <a:t>Bar status reports can be monitored on channel 1610 AM.  </a:t>
            </a:r>
            <a:r>
              <a:rPr lang="en-US" dirty="0" smtClean="0"/>
              <a:t>Transmitters are located at many of the local boat ramps near the river entrance.  </a:t>
            </a:r>
          </a:p>
          <a:p>
            <a:r>
              <a:rPr lang="en-US" dirty="0" smtClean="0">
                <a:solidFill>
                  <a:srgbClr val="0070C0"/>
                </a:solidFill>
                <a:hlinkClick r:id="rId3"/>
              </a:rPr>
              <a:t>http://www.wrh.noaa.gov/pqr/marine/bars_mover.php</a:t>
            </a:r>
            <a:r>
              <a:rPr lang="en-US" dirty="0" smtClean="0">
                <a:solidFill>
                  <a:srgbClr val="0070C0"/>
                </a:solidFill>
              </a:rPr>
              <a:t> </a:t>
            </a:r>
          </a:p>
          <a:p>
            <a:endParaRPr lang="en-US" dirty="0" smtClean="0">
              <a:solidFill>
                <a:srgbClr val="0070C0"/>
              </a:solidFill>
            </a:endParaRPr>
          </a:p>
          <a:p>
            <a:r>
              <a:rPr lang="en-US" dirty="0" smtClean="0">
                <a:solidFill>
                  <a:srgbClr val="0070C0"/>
                </a:solidFill>
              </a:rPr>
              <a:t>The editor of this slide has crossed this bar in a US Navy Guided Missile</a:t>
            </a:r>
            <a:r>
              <a:rPr lang="en-US" baseline="0" dirty="0" smtClean="0">
                <a:solidFill>
                  <a:srgbClr val="0070C0"/>
                </a:solidFill>
              </a:rPr>
              <a:t> Destroyer, 4800 ton vessel, and found reports of hazards totally valid!  Rest assured, attending the Portland Rose Festival celebration  is well worth the transit.</a:t>
            </a:r>
          </a:p>
          <a:p>
            <a:endParaRPr lang="en-US" baseline="0" dirty="0" smtClean="0">
              <a:solidFill>
                <a:srgbClr val="0070C0"/>
              </a:solidFill>
            </a:endParaRPr>
          </a:p>
          <a:p>
            <a:r>
              <a:rPr lang="en-US" baseline="0" dirty="0" smtClean="0">
                <a:solidFill>
                  <a:srgbClr val="0070C0"/>
                </a:solidFill>
              </a:rPr>
              <a:t>Statistics show most  accidents and fatalities on the coastal  bars result from capsizing.  A boat is much more apt to capsize when crossing the bar from the ocean because the seas are on the stern and the operator has less control of the steerage.  When looking at the bar from seaward, you do not see the front of the seas or breakers.  As a result the bar may appear much calmer than it really is.  </a:t>
            </a:r>
          </a:p>
          <a:p>
            <a:endParaRPr lang="en-US" baseline="0" dirty="0" smtClean="0">
              <a:solidFill>
                <a:srgbClr val="0070C0"/>
              </a:solidFill>
            </a:endParaRPr>
          </a:p>
          <a:p>
            <a:r>
              <a:rPr lang="en-US" baseline="0" dirty="0" smtClean="0">
                <a:solidFill>
                  <a:srgbClr val="0070C0"/>
                </a:solidFill>
              </a:rPr>
              <a:t>As we learned in section 5 on ATONS about advisory marks, the USCG has established a rough bar advisory sign whose location may vary from port to port.  The standard sign is 6-feet by 6-feet, white back </a:t>
            </a:r>
            <a:r>
              <a:rPr lang="en-US" baseline="0" dirty="0" err="1" smtClean="0">
                <a:solidFill>
                  <a:srgbClr val="0070C0"/>
                </a:solidFill>
              </a:rPr>
              <a:t>gound</a:t>
            </a:r>
            <a:r>
              <a:rPr lang="en-US" baseline="0" dirty="0" smtClean="0">
                <a:solidFill>
                  <a:srgbClr val="0070C0"/>
                </a:solidFill>
              </a:rPr>
              <a:t> with bright orange borders and bright orange diamond and words “ROUGH BAR” IN BLACK LETTERS.  Two alternating flashing amber lights are activated when observed seas on the bar exceed 4 feet in height and are considered dangerous.</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26</a:t>
            </a:fld>
            <a:endParaRPr lang="en-US"/>
          </a:p>
        </p:txBody>
      </p:sp>
    </p:spTree>
    <p:extLst>
      <p:ext uri="{BB962C8B-B14F-4D97-AF65-F5344CB8AC3E}">
        <p14:creationId xmlns:p14="http://schemas.microsoft.com/office/powerpoint/2010/main" val="2592694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Danger Areas</a:t>
            </a:r>
            <a:endParaRPr lang="en-US" dirty="0" smtClean="0"/>
          </a:p>
          <a:p>
            <a:pPr>
              <a:buFont typeface="Arial"/>
              <a:buChar char="•"/>
            </a:pPr>
            <a:r>
              <a:rPr lang="en-US" b="1" u="sng" dirty="0" smtClean="0"/>
              <a:t>CHINOOK SPUR, UPPER, LOWER AND MIDDLE SAND ISLAND SPURS</a:t>
            </a:r>
            <a:r>
              <a:rPr lang="en-US" b="1" dirty="0" smtClean="0"/>
              <a:t> </a:t>
            </a:r>
            <a:r>
              <a:rPr lang="en-US" dirty="0" smtClean="0"/>
              <a:t>are built on two rows of staggered pilings. Currents flowing through these pilings attain a velocity of up to 5 knots. A boat which becomes disabled or is maneuvered in such a way as to come in contact with any of these spurs is almost sure to suffer damage or become trapped against them and turn over. Even large boats have been capsized in these areas. Give these spurs a wide berth and never get close to them on the up-current side.</a:t>
            </a:r>
          </a:p>
          <a:p>
            <a:pPr>
              <a:buFont typeface="Arial"/>
              <a:buChar char="•"/>
            </a:pPr>
            <a:r>
              <a:rPr lang="en-US" b="1" u="sng" dirty="0" smtClean="0"/>
              <a:t>CLATSOP SPIT</a:t>
            </a:r>
            <a:r>
              <a:rPr lang="en-US" b="1" dirty="0" smtClean="0"/>
              <a:t> </a:t>
            </a:r>
            <a:r>
              <a:rPr lang="en-US" dirty="0" smtClean="0"/>
              <a:t>is the most unpredictable area on the river entrance. During flood currents and slack water it may be calm with only a gentle swell breaking far in on the spit. Yet 5 or 10 minutes later, when the current has started to ebb, it can become extremely hazardous with breakers extending far out toward the channel. You should remain north of the red buoys in this area, particularly just before or during the ebb. The South Jetty has a section broken away on the outer end. The broken section is under water close to the surface. Boats should use extra caution in the area from the visible tip of the Jetty out to Buoy "2SJ" Peacock and Clatsop Spits are called the graveyard of the Pacific for good reason.</a:t>
            </a:r>
          </a:p>
          <a:p>
            <a:pPr>
              <a:buFont typeface="Arial"/>
              <a:buChar char="•"/>
            </a:pPr>
            <a:r>
              <a:rPr lang="en-US" b="1" u="sng" dirty="0" smtClean="0"/>
              <a:t>JETTY A</a:t>
            </a:r>
            <a:r>
              <a:rPr lang="en-US" b="1" dirty="0" smtClean="0"/>
              <a:t> </a:t>
            </a:r>
            <a:r>
              <a:rPr lang="en-US" dirty="0" smtClean="0"/>
              <a:t>which is southeast of Cape Disappointment, presents a particular danger when the current is ebbing. Water flowing out of the river, is deflected by the jetty and frequently the currents reach 8 knots, often causing waves up to 8 feet high. Boats proceeding into Baker Bay West Channel make very little speed against the swift current and are exposed to the rough water or surf for long periods of time. The shallow sandy area should be avoided by small craft when heavy seas are present because of the surf which breaks on the beach.</a:t>
            </a:r>
          </a:p>
          <a:p>
            <a:pPr>
              <a:buFont typeface="Arial"/>
              <a:buChar char="•"/>
            </a:pPr>
            <a:r>
              <a:rPr lang="en-US" b="1" u="sng" dirty="0" smtClean="0"/>
              <a:t>PEACOCK SPIT</a:t>
            </a:r>
            <a:r>
              <a:rPr lang="en-US" b="1" dirty="0" smtClean="0"/>
              <a:t>: </a:t>
            </a:r>
            <a:r>
              <a:rPr lang="en-US" dirty="0" smtClean="0"/>
              <a:t>Breakers are heavy in all types of current. Sports craft leaving the river should never be on the north side of the green buoys. When rounding Peacock Spit, give the breakers at least a half-mile clearance. Many times unusually large swells coming in from the sea suddenly commence breaking 1/4 to 1/2 miles outside the usual break on the end of the north jetty.</a:t>
            </a:r>
          </a:p>
          <a:p>
            <a:pPr>
              <a:buFont typeface="Arial"/>
              <a:buChar char="•"/>
            </a:pPr>
            <a:r>
              <a:rPr lang="en-US" b="1" u="sng" dirty="0" smtClean="0"/>
              <a:t>MIDDLE GROUND</a:t>
            </a:r>
            <a:r>
              <a:rPr lang="en-US" b="1" dirty="0" smtClean="0"/>
              <a:t>: </a:t>
            </a:r>
            <a:r>
              <a:rPr lang="en-US" dirty="0" smtClean="0"/>
              <a:t>This is a shallow area between the North Jetty and main Ship Channel that is subject to breaking seas when swells as small as 4 feet are present. Conditions here can change in minutes with tidal current changes.</a:t>
            </a:r>
          </a:p>
          <a:p>
            <a:pPr>
              <a:buFont typeface="Arial"/>
              <a:buChar char="•"/>
            </a:pPr>
            <a:endParaRPr lang="en-US" dirty="0" smtClean="0"/>
          </a:p>
          <a:p>
            <a:r>
              <a:rPr lang="en-US" sz="1200" kern="1200" dirty="0" smtClean="0">
                <a:solidFill>
                  <a:schemeClr val="tx1"/>
                </a:solidFill>
                <a:effectLst/>
                <a:latin typeface="Arial" charset="0"/>
                <a:ea typeface="+mn-ea"/>
                <a:cs typeface="+mn-cs"/>
              </a:rPr>
              <a:t>Columbia River</a:t>
            </a:r>
          </a:p>
          <a:p>
            <a:r>
              <a:rPr lang="en-US" sz="1200" kern="1200" dirty="0" smtClean="0">
                <a:solidFill>
                  <a:schemeClr val="tx1"/>
                </a:solidFill>
                <a:effectLst/>
                <a:latin typeface="Arial" charset="0"/>
                <a:ea typeface="+mn-ea"/>
                <a:cs typeface="+mn-cs"/>
              </a:rPr>
              <a:t>Desdemona Sands</a:t>
            </a:r>
          </a:p>
          <a:p>
            <a:r>
              <a:rPr lang="en-US" sz="1200" kern="1200" dirty="0" smtClean="0">
                <a:solidFill>
                  <a:schemeClr val="tx1"/>
                </a:solidFill>
                <a:effectLst/>
                <a:latin typeface="Arial" charset="0"/>
                <a:ea typeface="+mn-ea"/>
                <a:cs typeface="+mn-cs"/>
              </a:rPr>
              <a:t>Tansy Point</a:t>
            </a:r>
          </a:p>
          <a:p>
            <a:r>
              <a:rPr lang="en-US" sz="1200" kern="1200" dirty="0" smtClean="0">
                <a:solidFill>
                  <a:schemeClr val="tx1"/>
                </a:solidFill>
                <a:effectLst/>
                <a:latin typeface="Arial" charset="0"/>
                <a:ea typeface="+mn-ea"/>
                <a:cs typeface="+mn-cs"/>
              </a:rPr>
              <a:t>Astoria</a:t>
            </a:r>
          </a:p>
          <a:p>
            <a:r>
              <a:rPr lang="en-US" sz="1200" kern="1200" dirty="0" smtClean="0">
                <a:solidFill>
                  <a:schemeClr val="tx1"/>
                </a:solidFill>
                <a:effectLst/>
                <a:latin typeface="Arial" charset="0"/>
                <a:ea typeface="+mn-ea"/>
                <a:cs typeface="+mn-cs"/>
              </a:rPr>
              <a:t>In the event of flood conditions in the Columbia River, aids to navigation may be temporarily discontinued, lights may be extinguished or destroyed,</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and buoys may be extinguished or dragged off station. Under such conditions vessel operators should consult local authorities before attempting to navigate in these waters.</a:t>
            </a:r>
          </a:p>
          <a:p>
            <a:pPr>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27</a:t>
            </a:fld>
            <a:endParaRPr lang="en-US"/>
          </a:p>
        </p:txBody>
      </p:sp>
    </p:spTree>
    <p:extLst>
      <p:ext uri="{BB962C8B-B14F-4D97-AF65-F5344CB8AC3E}">
        <p14:creationId xmlns:p14="http://schemas.microsoft.com/office/powerpoint/2010/main" val="4236587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BOOZE and BOAT.  </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28</a:t>
            </a:fld>
            <a:endParaRPr lang="en-US"/>
          </a:p>
        </p:txBody>
      </p:sp>
    </p:spTree>
    <p:extLst>
      <p:ext uri="{BB962C8B-B14F-4D97-AF65-F5344CB8AC3E}">
        <p14:creationId xmlns:p14="http://schemas.microsoft.com/office/powerpoint/2010/main" val="4091030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telephone contact numbers in the back of your EXPERIENCE OREGON BOATING booklet.</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29</a:t>
            </a:fld>
            <a:endParaRPr lang="en-US"/>
          </a:p>
        </p:txBody>
      </p:sp>
    </p:spTree>
    <p:extLst>
      <p:ext uri="{BB962C8B-B14F-4D97-AF65-F5344CB8AC3E}">
        <p14:creationId xmlns:p14="http://schemas.microsoft.com/office/powerpoint/2010/main" val="102564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r>
              <a:rPr lang="en-US" dirty="0" smtClean="0"/>
              <a:t>This is the cover page of the EXPERIENCE OREGON BOATING booklet in use at</a:t>
            </a:r>
            <a:r>
              <a:rPr lang="en-US" baseline="0" dirty="0" smtClean="0"/>
              <a:t> time of preparing this presentation – 18 August 2015.  If new material is developed, place it’s cover on this slide.</a:t>
            </a:r>
            <a:endParaRPr lang="en-US" dirty="0" smtClean="0"/>
          </a:p>
        </p:txBody>
      </p:sp>
      <p:sp>
        <p:nvSpPr>
          <p:cNvPr id="26628" name="Slide Number Placeholder 3"/>
          <p:cNvSpPr>
            <a:spLocks noGrp="1"/>
          </p:cNvSpPr>
          <p:nvPr>
            <p:ph type="sldNum" sz="quarter" idx="5"/>
          </p:nvPr>
        </p:nvSpPr>
        <p:spPr>
          <a:noFill/>
        </p:spPr>
        <p:txBody>
          <a:bodyPr/>
          <a:lstStyle/>
          <a:p>
            <a:fld id="{6036814C-B10B-482A-87C6-3DCABB35D711}" type="slidenum">
              <a:rPr lang="en-US" smtClean="0"/>
              <a:pPr/>
              <a:t>3</a:t>
            </a:fld>
            <a:endParaRPr lang="en-US" smtClean="0"/>
          </a:p>
        </p:txBody>
      </p:sp>
    </p:spTree>
    <p:extLst>
      <p:ext uri="{BB962C8B-B14F-4D97-AF65-F5344CB8AC3E}">
        <p14:creationId xmlns:p14="http://schemas.microsoft.com/office/powerpoint/2010/main" val="221080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them have a great day by not violating the rules</a:t>
            </a:r>
            <a:r>
              <a:rPr lang="en-US" baseline="0" dirty="0" smtClean="0"/>
              <a:t> and regulations.  THE NAVIGATION RULES CAN PREVENT COLLISIONS IF YOU JUST OBEY THEM.</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30</a:t>
            </a:fld>
            <a:endParaRPr lang="en-US"/>
          </a:p>
        </p:txBody>
      </p:sp>
    </p:spTree>
    <p:extLst>
      <p:ext uri="{BB962C8B-B14F-4D97-AF65-F5344CB8AC3E}">
        <p14:creationId xmlns:p14="http://schemas.microsoft.com/office/powerpoint/2010/main" val="88799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31</a:t>
            </a:fld>
            <a:endParaRPr lang="en-US"/>
          </a:p>
        </p:txBody>
      </p:sp>
    </p:spTree>
    <p:extLst>
      <p:ext uri="{BB962C8B-B14F-4D97-AF65-F5344CB8AC3E}">
        <p14:creationId xmlns:p14="http://schemas.microsoft.com/office/powerpoint/2010/main" val="838437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Oregon</a:t>
            </a:r>
            <a:r>
              <a:rPr lang="en-US" baseline="0" dirty="0" smtClean="0"/>
              <a:t> Accident Report form is attached, and hopefully a copy provided each student.  Look it over and be ready to use.  Collecting data at an accident scene is much easier and more accurate that after the fact.</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33</a:t>
            </a:fld>
            <a:endParaRPr lang="en-US"/>
          </a:p>
        </p:txBody>
      </p:sp>
    </p:spTree>
    <p:extLst>
      <p:ext uri="{BB962C8B-B14F-4D97-AF65-F5344CB8AC3E}">
        <p14:creationId xmlns:p14="http://schemas.microsoft.com/office/powerpoint/2010/main" val="3559480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looks at the form and items to fill in.</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34</a:t>
            </a:fld>
            <a:endParaRPr lang="en-US"/>
          </a:p>
        </p:txBody>
      </p:sp>
    </p:spTree>
    <p:extLst>
      <p:ext uri="{BB962C8B-B14F-4D97-AF65-F5344CB8AC3E}">
        <p14:creationId xmlns:p14="http://schemas.microsoft.com/office/powerpoint/2010/main" val="2473763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4E4FC260-3DA3-431A-A93D-546AF35569CA}" type="slidenum">
              <a:rPr lang="en-US" smtClean="0"/>
              <a:pPr/>
              <a:t>35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pPr algn="ctr" eaLnBrk="1" hangingPunct="1"/>
            <a:r>
              <a:rPr lang="en-US" b="1" dirty="0" smtClean="0"/>
              <a:t>Present the end of chapter 2 review.  </a:t>
            </a:r>
          </a:p>
        </p:txBody>
      </p:sp>
    </p:spTree>
    <p:extLst>
      <p:ext uri="{BB962C8B-B14F-4D97-AF65-F5344CB8AC3E}">
        <p14:creationId xmlns:p14="http://schemas.microsoft.com/office/powerpoint/2010/main" val="121888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p:spPr>
        <p:txBody>
          <a:bodyPr/>
          <a:lstStyle/>
          <a:p>
            <a:r>
              <a:rPr lang="en-US" dirty="0" smtClean="0"/>
              <a:t>Have the students review the overall content, and ask that they follow along in the Oregon Booklet.  Be sure</a:t>
            </a:r>
            <a:r>
              <a:rPr lang="en-US" baseline="0" dirty="0" smtClean="0"/>
              <a:t> to ask questions.</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These</a:t>
            </a:r>
            <a:r>
              <a:rPr lang="en-US" baseline="0" dirty="0" smtClean="0"/>
              <a:t> are some key reference pages in the Oregon booklet, showing the additional material to the Federal requirements discussed in this course.  There is some redundancy, but serves as useful reinforcement of the boating safety material.</a:t>
            </a:r>
            <a:endParaRPr lang="en-US" dirty="0" smtClean="0"/>
          </a:p>
        </p:txBody>
      </p:sp>
      <p:sp>
        <p:nvSpPr>
          <p:cNvPr id="27652" name="Slide Number Placeholder 3"/>
          <p:cNvSpPr>
            <a:spLocks noGrp="1"/>
          </p:cNvSpPr>
          <p:nvPr>
            <p:ph type="sldNum" sz="quarter" idx="5"/>
          </p:nvPr>
        </p:nvSpPr>
        <p:spPr>
          <a:noFill/>
        </p:spPr>
        <p:txBody>
          <a:bodyPr/>
          <a:lstStyle/>
          <a:p>
            <a:fld id="{9651975B-DC2B-483C-8FA1-2C95396BD35B}" type="slidenum">
              <a:rPr lang="en-US" smtClean="0"/>
              <a:pPr/>
              <a:t>4</a:t>
            </a:fld>
            <a:endParaRPr lang="en-US" smtClean="0"/>
          </a:p>
        </p:txBody>
      </p:sp>
    </p:spTree>
    <p:extLst>
      <p:ext uri="{BB962C8B-B14F-4D97-AF65-F5344CB8AC3E}">
        <p14:creationId xmlns:p14="http://schemas.microsoft.com/office/powerpoint/2010/main" val="377469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USPS to the list of options for classroom and on-line classes in Oregon.  </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5</a:t>
            </a:fld>
            <a:endParaRPr lang="en-US"/>
          </a:p>
        </p:txBody>
      </p:sp>
    </p:spTree>
    <p:extLst>
      <p:ext uri="{BB962C8B-B14F-4D97-AF65-F5344CB8AC3E}">
        <p14:creationId xmlns:p14="http://schemas.microsoft.com/office/powerpoint/2010/main" val="37857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minimum age for operating a boat in Oregon in 12, and</a:t>
            </a:r>
            <a:r>
              <a:rPr lang="en-US" baseline="0" dirty="0" smtClean="0"/>
              <a:t> a Boaters Education Card is required.</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6</a:t>
            </a:fld>
            <a:endParaRPr lang="en-US"/>
          </a:p>
        </p:txBody>
      </p:sp>
    </p:spTree>
    <p:extLst>
      <p:ext uri="{BB962C8B-B14F-4D97-AF65-F5344CB8AC3E}">
        <p14:creationId xmlns:p14="http://schemas.microsoft.com/office/powerpoint/2010/main" val="251767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exceptions to the requirement for the Boating Education Card.  </a:t>
            </a:r>
          </a:p>
          <a:p>
            <a:endParaRPr lang="en-US" dirty="0" smtClean="0"/>
          </a:p>
          <a:p>
            <a:r>
              <a:rPr lang="en-US" dirty="0" smtClean="0"/>
              <a:t>In order to obtain a Boater Education Card for Level 1, provide a copy of his/her credentials, along with a completed boater education application and the one-time $10 fee to the Marine Board.</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7</a:t>
            </a:fld>
            <a:endParaRPr lang="en-US"/>
          </a:p>
        </p:txBody>
      </p:sp>
    </p:spTree>
    <p:extLst>
      <p:ext uri="{BB962C8B-B14F-4D97-AF65-F5344CB8AC3E}">
        <p14:creationId xmlns:p14="http://schemas.microsoft.com/office/powerpoint/2010/main" val="329894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r>
              <a:rPr lang="en-US" dirty="0" smtClean="0"/>
              <a:t>The State of Oregon is</a:t>
            </a:r>
            <a:r>
              <a:rPr lang="en-US" baseline="0" dirty="0" smtClean="0"/>
              <a:t> aggressively working to prevent spreading the invasive species, providing methodology to develop funds for the program and implementing laws with check stations to prevent spreading.  Two of the handouts from Oregon State Marine Board deals with this subject.  It easily </a:t>
            </a:r>
            <a:r>
              <a:rPr lang="en-US" baseline="0" dirty="0" err="1" smtClean="0"/>
              <a:t>encompoasses</a:t>
            </a:r>
            <a:r>
              <a:rPr lang="en-US" baseline="0" dirty="0" smtClean="0"/>
              <a:t> Laws for no dumping of any trash in United States waters and preventing oil spills.  </a:t>
            </a:r>
            <a:endParaRPr lang="en-US" dirty="0" smtClean="0"/>
          </a:p>
        </p:txBody>
      </p:sp>
      <p:sp>
        <p:nvSpPr>
          <p:cNvPr id="28676" name="Slide Number Placeholder 3"/>
          <p:cNvSpPr>
            <a:spLocks noGrp="1"/>
          </p:cNvSpPr>
          <p:nvPr>
            <p:ph type="sldNum" sz="quarter" idx="5"/>
          </p:nvPr>
        </p:nvSpPr>
        <p:spPr>
          <a:noFill/>
        </p:spPr>
        <p:txBody>
          <a:bodyPr/>
          <a:lstStyle/>
          <a:p>
            <a:fld id="{D8698179-82EE-40BA-B967-53D797F40AB8}" type="slidenum">
              <a:rPr lang="en-US" smtClean="0"/>
              <a:pPr/>
              <a:t>8</a:t>
            </a:fld>
            <a:endParaRPr lang="en-US" smtClean="0"/>
          </a:p>
        </p:txBody>
      </p:sp>
    </p:spTree>
    <p:extLst>
      <p:ext uri="{BB962C8B-B14F-4D97-AF65-F5344CB8AC3E}">
        <p14:creationId xmlns:p14="http://schemas.microsoft.com/office/powerpoint/2010/main" val="171165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Oregon Clean Launch Law</a:t>
            </a:r>
            <a:r>
              <a:rPr lang="en-US" baseline="0" dirty="0" smtClean="0"/>
              <a:t> is summarized here.  Know it and support the effort – our watersports depend on clean waters.</a:t>
            </a:r>
            <a:endParaRPr lang="en-US" dirty="0"/>
          </a:p>
        </p:txBody>
      </p:sp>
      <p:sp>
        <p:nvSpPr>
          <p:cNvPr id="4" name="Slide Number Placeholder 3"/>
          <p:cNvSpPr>
            <a:spLocks noGrp="1"/>
          </p:cNvSpPr>
          <p:nvPr>
            <p:ph type="sldNum" sz="quarter" idx="10"/>
          </p:nvPr>
        </p:nvSpPr>
        <p:spPr/>
        <p:txBody>
          <a:bodyPr/>
          <a:lstStyle/>
          <a:p>
            <a:pPr>
              <a:defRPr/>
            </a:pPr>
            <a:fld id="{E76A9AEC-D91B-4716-9B0E-C468AC881587}" type="slidenum">
              <a:rPr lang="en-US" smtClean="0"/>
              <a:pPr>
                <a:defRPr/>
              </a:pPr>
              <a:t>9</a:t>
            </a:fld>
            <a:endParaRPr lang="en-US"/>
          </a:p>
        </p:txBody>
      </p:sp>
    </p:spTree>
    <p:extLst>
      <p:ext uri="{BB962C8B-B14F-4D97-AF65-F5344CB8AC3E}">
        <p14:creationId xmlns:p14="http://schemas.microsoft.com/office/powerpoint/2010/main" val="2200322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120775"/>
          </a:xfrm>
          <a:prstGeom prst="rect">
            <a:avLst/>
          </a:prstGeom>
          <a:gradFill rotWithShape="0">
            <a:gsLst>
              <a:gs pos="0">
                <a:schemeClr val="bg1"/>
              </a:gs>
              <a:gs pos="100000">
                <a:schemeClr val="bg1">
                  <a:gamma/>
                  <a:shade val="30196"/>
                  <a:invGamma/>
                </a:schemeClr>
              </a:gs>
            </a:gsLst>
            <a:path path="shape">
              <a:fillToRect l="50000" t="50000" r="50000" b="50000"/>
            </a:path>
          </a:gradFill>
          <a:ln w="50800">
            <a:noFill/>
            <a:miter lim="800000"/>
            <a:headEnd/>
            <a:tailEnd type="none" w="med" len="lg"/>
          </a:ln>
          <a:effectLst/>
        </p:spPr>
        <p:txBody>
          <a:bodyPr wrap="none" anchor="ctr"/>
          <a:lstStyle/>
          <a:p>
            <a:pPr>
              <a:defRPr/>
            </a:pPr>
            <a:endParaRPr lang="en-US"/>
          </a:p>
        </p:txBody>
      </p:sp>
      <p:sp>
        <p:nvSpPr>
          <p:cNvPr id="5" name="Line 12"/>
          <p:cNvSpPr>
            <a:spLocks noChangeShapeType="1"/>
          </p:cNvSpPr>
          <p:nvPr/>
        </p:nvSpPr>
        <p:spPr bwMode="auto">
          <a:xfrm rot="21540000">
            <a:off x="1168400" y="1042988"/>
            <a:ext cx="7840663" cy="130175"/>
          </a:xfrm>
          <a:prstGeom prst="line">
            <a:avLst/>
          </a:prstGeom>
          <a:noFill/>
          <a:ln w="31750">
            <a:solidFill>
              <a:schemeClr val="hlink"/>
            </a:solidFill>
            <a:round/>
            <a:headEnd/>
            <a:tailEnd type="none" w="med" len="lg"/>
          </a:ln>
          <a:effectLst/>
        </p:spPr>
        <p:txBody>
          <a:bodyPr/>
          <a:lstStyle/>
          <a:p>
            <a:pPr>
              <a:defRPr/>
            </a:pPr>
            <a:endParaRPr lang="en-US" dirty="0"/>
          </a:p>
        </p:txBody>
      </p:sp>
      <p:sp>
        <p:nvSpPr>
          <p:cNvPr id="6" name="Rectangle 14"/>
          <p:cNvSpPr>
            <a:spLocks noChangeArrowheads="1"/>
          </p:cNvSpPr>
          <p:nvPr/>
        </p:nvSpPr>
        <p:spPr bwMode="auto">
          <a:xfrm>
            <a:off x="2514600" y="6424613"/>
            <a:ext cx="4279900" cy="42703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200" b="0" i="1">
                <a:solidFill>
                  <a:srgbClr val="CCCCFF"/>
                </a:solidFill>
                <a:effectLst>
                  <a:outerShdw blurRad="38100" dist="38100" dir="2700000" algn="tl">
                    <a:srgbClr val="000000"/>
                  </a:outerShdw>
                </a:effectLst>
                <a:latin typeface="Times New Roman" pitchFamily="18" charset="0"/>
              </a:rPr>
              <a:t>Boating is fun… we’ll show you how</a:t>
            </a:r>
          </a:p>
        </p:txBody>
      </p:sp>
      <p:sp>
        <p:nvSpPr>
          <p:cNvPr id="7" name="Oval 6"/>
          <p:cNvSpPr/>
          <p:nvPr/>
        </p:nvSpPr>
        <p:spPr bwMode="auto">
          <a:xfrm>
            <a:off x="-8463" y="2825"/>
            <a:ext cx="1405463" cy="1360310"/>
          </a:xfrm>
          <a:prstGeom prst="ellipse">
            <a:avLst/>
          </a:prstGeom>
          <a:gradFill flip="none" rotWithShape="1">
            <a:gsLst>
              <a:gs pos="64000">
                <a:srgbClr val="00007E"/>
              </a:gs>
              <a:gs pos="50000">
                <a:schemeClr val="accent3">
                  <a:lumMod val="25000"/>
                  <a:shade val="67500"/>
                  <a:satMod val="115000"/>
                </a:schemeClr>
              </a:gs>
              <a:gs pos="37000">
                <a:srgbClr val="000046"/>
              </a:gs>
            </a:gsLst>
            <a:path path="circle">
              <a:fillToRect l="50000" t="50000" r="50000" b="50000"/>
            </a:path>
            <a:tileRect/>
          </a:gradFill>
          <a:ln w="50800" cap="flat" cmpd="sng" algn="ctr">
            <a:noFill/>
            <a:prstDash val="solid"/>
            <a:round/>
            <a:headEnd type="none" w="med" len="med"/>
            <a:tailEnd type="triangle" w="med" len="lg"/>
          </a:ln>
          <a:effectLst/>
        </p:spPr>
        <p:txBody>
          <a:bodyPr/>
          <a:lstStyle/>
          <a:p>
            <a:pPr>
              <a:defRPr/>
            </a:pPr>
            <a:endParaRPr lang="en-US"/>
          </a:p>
        </p:txBody>
      </p:sp>
      <p:pic>
        <p:nvPicPr>
          <p:cNvPr id="8" name="Picture 15" descr="USPS wht2 copy"/>
          <p:cNvPicPr>
            <a:picLocks noChangeAspect="1" noChangeArrowheads="1"/>
          </p:cNvPicPr>
          <p:nvPr/>
        </p:nvPicPr>
        <p:blipFill>
          <a:blip r:embed="rId2" cstate="screen"/>
          <a:srcRect/>
          <a:stretch>
            <a:fillRect/>
          </a:stretch>
        </p:blipFill>
        <p:spPr bwMode="auto">
          <a:xfrm>
            <a:off x="57150" y="47625"/>
            <a:ext cx="1260475" cy="1255713"/>
          </a:xfrm>
          <a:prstGeom prst="rect">
            <a:avLst/>
          </a:prstGeom>
          <a:noFill/>
          <a:effectLst>
            <a:outerShdw dist="35921" dir="2700000" algn="ctr" rotWithShape="0">
              <a:schemeClr val="bg2"/>
            </a:outerShdw>
          </a:effectLst>
        </p:spPr>
      </p:pic>
      <p:pic>
        <p:nvPicPr>
          <p:cNvPr id="9" name="Picture 4" descr="rc_rod"/>
          <p:cNvPicPr>
            <a:picLocks noChangeAspect="1" noChangeArrowheads="1"/>
          </p:cNvPicPr>
          <p:nvPr/>
        </p:nvPicPr>
        <p:blipFill>
          <a:blip r:embed="rId3" cstate="screen"/>
          <a:srcRect/>
          <a:stretch>
            <a:fillRect/>
          </a:stretch>
        </p:blipFill>
        <p:spPr bwMode="auto">
          <a:xfrm>
            <a:off x="0" y="2362200"/>
            <a:ext cx="9144000" cy="117475"/>
          </a:xfrm>
          <a:prstGeom prst="rect">
            <a:avLst/>
          </a:prstGeom>
          <a:noFill/>
          <a:ln w="9525">
            <a:noFill/>
            <a:miter lim="800000"/>
            <a:headEnd/>
            <a:tailEnd/>
          </a:ln>
        </p:spPr>
      </p:pic>
      <p:pic>
        <p:nvPicPr>
          <p:cNvPr id="10" name="Picture 6" descr="AMERICAboating course"/>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pic>
        <p:nvPicPr>
          <p:cNvPr id="11" name="Picture 1033" descr="npo000002"/>
          <p:cNvPicPr>
            <a:picLocks noChangeAspect="1" noChangeArrowheads="1"/>
          </p:cNvPicPr>
          <p:nvPr/>
        </p:nvPicPr>
        <p:blipFill>
          <a:blip r:embed="rId5" cstate="screen"/>
          <a:srcRect/>
          <a:stretch>
            <a:fillRect/>
          </a:stretch>
        </p:blipFill>
        <p:spPr bwMode="auto">
          <a:xfrm>
            <a:off x="-76200" y="2273300"/>
            <a:ext cx="9296400" cy="4648200"/>
          </a:xfrm>
          <a:prstGeom prst="rect">
            <a:avLst/>
          </a:prstGeom>
          <a:noFill/>
          <a:ln w="9525">
            <a:noFill/>
            <a:miter lim="800000"/>
            <a:headEnd/>
            <a:tailEnd type="none" w="med" len="lg"/>
          </a:ln>
        </p:spPr>
      </p:pic>
      <p:pic>
        <p:nvPicPr>
          <p:cNvPr id="12" name="Picture 1030" descr="npo000003"/>
          <p:cNvPicPr>
            <a:picLocks noChangeAspect="1" noChangeArrowheads="1"/>
          </p:cNvPicPr>
          <p:nvPr/>
        </p:nvPicPr>
        <p:blipFill>
          <a:blip r:embed="rId6" cstate="screen"/>
          <a:srcRect/>
          <a:stretch>
            <a:fillRect/>
          </a:stretch>
        </p:blipFill>
        <p:spPr bwMode="auto">
          <a:xfrm>
            <a:off x="0" y="2362200"/>
            <a:ext cx="9144000" cy="117475"/>
          </a:xfrm>
          <a:prstGeom prst="rect">
            <a:avLst/>
          </a:prstGeom>
          <a:noFill/>
          <a:ln w="9525">
            <a:noFill/>
            <a:miter lim="800000"/>
            <a:headEnd/>
            <a:tailEnd type="none" w="med" len="lg"/>
          </a:ln>
        </p:spPr>
      </p:pic>
      <p:pic>
        <p:nvPicPr>
          <p:cNvPr id="13" name="Picture 9" descr="3logo"/>
          <p:cNvPicPr>
            <a:picLocks noChangeAspect="1" noChangeArrowheads="1"/>
          </p:cNvPicPr>
          <p:nvPr/>
        </p:nvPicPr>
        <p:blipFill>
          <a:blip r:embed="rId7" cstate="screen"/>
          <a:srcRect/>
          <a:stretch>
            <a:fillRect/>
          </a:stretch>
        </p:blipFill>
        <p:spPr bwMode="auto">
          <a:xfrm>
            <a:off x="182563" y="558800"/>
            <a:ext cx="1417637" cy="1422400"/>
          </a:xfrm>
          <a:prstGeom prst="rect">
            <a:avLst/>
          </a:prstGeom>
          <a:noFill/>
          <a:ln w="9525">
            <a:noFill/>
            <a:miter lim="800000"/>
            <a:headEnd/>
            <a:tailEnd/>
          </a:ln>
        </p:spPr>
      </p:pic>
      <p:pic>
        <p:nvPicPr>
          <p:cNvPr id="14" name="Picture 10" descr="3logo"/>
          <p:cNvPicPr>
            <a:picLocks noChangeAspect="1" noChangeArrowheads="1"/>
          </p:cNvPicPr>
          <p:nvPr/>
        </p:nvPicPr>
        <p:blipFill>
          <a:blip r:embed="rId7" cstate="screen"/>
          <a:srcRect/>
          <a:stretch>
            <a:fillRect/>
          </a:stretch>
        </p:blipFill>
        <p:spPr bwMode="auto">
          <a:xfrm>
            <a:off x="7543800" y="558800"/>
            <a:ext cx="1417638" cy="1422400"/>
          </a:xfrm>
          <a:prstGeom prst="rect">
            <a:avLst/>
          </a:prstGeom>
          <a:noFill/>
          <a:ln w="9525">
            <a:noFill/>
            <a:miter lim="800000"/>
            <a:headEnd/>
            <a:tailEnd/>
          </a:ln>
        </p:spPr>
      </p:pic>
      <p:pic>
        <p:nvPicPr>
          <p:cNvPr id="15" name="Picture 6" descr="npo000001"/>
          <p:cNvPicPr>
            <a:picLocks noChangeAspect="1" noChangeArrowheads="1"/>
          </p:cNvPicPr>
          <p:nvPr userDrawn="1"/>
        </p:nvPicPr>
        <p:blipFill>
          <a:blip r:embed="rId6" cstate="screen"/>
          <a:srcRect/>
          <a:stretch>
            <a:fillRect/>
          </a:stretch>
        </p:blipFill>
        <p:spPr bwMode="auto">
          <a:xfrm>
            <a:off x="0" y="3370263"/>
            <a:ext cx="9144000" cy="117475"/>
          </a:xfrm>
          <a:prstGeom prst="rect">
            <a:avLst/>
          </a:prstGeom>
          <a:noFill/>
          <a:ln w="9525">
            <a:noFill/>
            <a:miter lim="800000"/>
            <a:headEnd/>
            <a:tailEnd type="none" w="med" len="lg"/>
          </a:ln>
        </p:spPr>
      </p:pic>
      <p:sp>
        <p:nvSpPr>
          <p:cNvPr id="81922" name="Rectangle 2"/>
          <p:cNvSpPr>
            <a:spLocks noGrp="1" noChangeArrowheads="1"/>
          </p:cNvSpPr>
          <p:nvPr>
            <p:ph type="subTitle" idx="1"/>
          </p:nvPr>
        </p:nvSpPr>
        <p:spPr>
          <a:xfrm>
            <a:off x="1714500" y="4495800"/>
            <a:ext cx="5715000" cy="1752600"/>
          </a:xfrm>
        </p:spPr>
        <p:txBody>
          <a:bodyPr/>
          <a:lstStyle>
            <a:lvl1pPr marL="0" indent="0" algn="ctr">
              <a:defRPr>
                <a:latin typeface="Arial Black" pitchFamily="34" charset="0"/>
              </a:defRPr>
            </a:lvl1pPr>
          </a:lstStyle>
          <a:p>
            <a:r>
              <a:rPr lang="en-US" smtClean="0"/>
              <a:t>Click to edit Master subtitle style</a:t>
            </a:r>
            <a:endParaRPr lang="en-US"/>
          </a:p>
        </p:txBody>
      </p:sp>
      <p:sp>
        <p:nvSpPr>
          <p:cNvPr id="81925" name="Rectangle 5"/>
          <p:cNvSpPr>
            <a:spLocks noGrp="1" noChangeArrowheads="1"/>
          </p:cNvSpPr>
          <p:nvPr>
            <p:ph type="ctrTitle"/>
          </p:nvPr>
        </p:nvSpPr>
        <p:spPr>
          <a:xfrm>
            <a:off x="685800" y="685800"/>
            <a:ext cx="7772400" cy="1143000"/>
          </a:xfrm>
          <a:effectLst>
            <a:outerShdw dist="63500" dir="3187806" algn="ctr" rotWithShape="0">
              <a:schemeClr val="tx1"/>
            </a:outerShdw>
          </a:effectLst>
        </p:spPr>
        <p:txBody>
          <a:bodyPr/>
          <a:lstStyle>
            <a:lvl1pPr>
              <a:defRPr>
                <a:effectLst>
                  <a:outerShdw blurRad="38100" dist="38100" dir="2700000" algn="tl">
                    <a:srgbClr val="000000"/>
                  </a:outerShdw>
                </a:effectLst>
              </a:defRPr>
            </a:lvl1pPr>
          </a:lstStyle>
          <a:p>
            <a:r>
              <a:rPr lang="en-US" smtClean="0"/>
              <a:t>Click to edit Master title style</a:t>
            </a:r>
            <a:endParaRPr lang="en-US"/>
          </a:p>
        </p:txBody>
      </p:sp>
      <p:sp>
        <p:nvSpPr>
          <p:cNvPr id="16" name="Rectangle 3"/>
          <p:cNvSpPr>
            <a:spLocks noGrp="1" noChangeArrowheads="1"/>
          </p:cNvSpPr>
          <p:nvPr>
            <p:ph type="ftr" sz="quarter" idx="10"/>
          </p:nvPr>
        </p:nvSpPr>
        <p:spPr bwMode="auto">
          <a:xfrm>
            <a:off x="2781300" y="6400800"/>
            <a:ext cx="358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i="1"/>
            </a:lvl1pPr>
          </a:lstStyle>
          <a:p>
            <a:pPr>
              <a:defRPr/>
            </a:pPr>
            <a:r>
              <a:rPr lang="en-US"/>
              <a:t>Approved by DC-E USCG AuxA, Inc</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7EFCD0D-B2D2-4771-A6AA-61940F13C7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228600"/>
            <a:ext cx="20764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28600"/>
            <a:ext cx="6076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17A061A-ACF9-4C16-9AD6-A4EC204ED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7526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0767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24571A33-BD64-4DCA-9463-B4653BE94D4B}" type="slidenum">
              <a:rPr lang="en-US"/>
              <a:pPr>
                <a:defRPr/>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7526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0767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53CD4DE8-7C32-403B-983A-E695ACBFDE36}" type="slidenum">
              <a:rPr lang="en-US"/>
              <a:pPr>
                <a:defRPr/>
              </a:pPr>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E75C10DC-D404-44E8-AA2D-8AC07FBF11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228600"/>
            <a:ext cx="83058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4AECB24-B230-4451-AA79-946086CF038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219700" y="1752600"/>
            <a:ext cx="4076700" cy="4495800"/>
          </a:xfrm>
        </p:spPr>
        <p:txBody>
          <a:bodyPr/>
          <a:lstStyle/>
          <a:p>
            <a:pPr lvl="0"/>
            <a:endParaRPr lang="en-US" noProof="0"/>
          </a:p>
        </p:txBody>
      </p:sp>
      <p:sp>
        <p:nvSpPr>
          <p:cNvPr id="5" name="Rectangle 5"/>
          <p:cNvSpPr>
            <a:spLocks noGrp="1" noChangeArrowheads="1"/>
          </p:cNvSpPr>
          <p:nvPr>
            <p:ph type="sldNum" sz="quarter" idx="10"/>
          </p:nvPr>
        </p:nvSpPr>
        <p:spPr>
          <a:ln/>
        </p:spPr>
        <p:txBody>
          <a:bodyPr/>
          <a:lstStyle>
            <a:lvl1pPr>
              <a:defRPr/>
            </a:lvl1pPr>
          </a:lstStyle>
          <a:p>
            <a:pPr>
              <a:defRPr/>
            </a:pPr>
            <a:fld id="{53A1F12F-E990-468E-8683-EA05AAD08A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B988B-2B4B-44EF-A79C-AE1074B26D9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129C74-514E-4EF8-A30C-14C7F12155C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AB4D81-DDF3-42C0-ADFA-ECE7C12187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B5E7A05C-E379-4102-80E5-DEC0319D00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06386-7FAA-45FC-909D-97756E6FD50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3D9ED8-8E4A-43F0-9E24-BAE32071D76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00E1F-B35E-4C0C-B158-0D812318DAB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DEC608-58C8-4825-B943-F92A1CB15FF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75F5C-10DD-428A-886B-6FB27C78D8A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929875-24E2-4B4F-AEC0-78A95C5F9A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B306D-BD79-4C05-8DC5-40FE4B868B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CC74CF-0758-41A8-A67B-FA3FEB8CBA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8900544-7A88-4DBC-A7E3-FBE206F67B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52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92102BA-CB8D-4CC3-965F-E597D33551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2866E04-8482-40B7-B002-AE9C173803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1FE17E4-5E93-4F89-95C8-63ECD12BC6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2"/>
          <p:cNvSpPr>
            <a:spLocks noGrp="1"/>
          </p:cNvSpPr>
          <p:nvPr>
            <p:ph type="title"/>
          </p:nvPr>
        </p:nvSpPr>
        <p:spPr>
          <a:xfrm>
            <a:off x="711653" y="65312"/>
            <a:ext cx="7696200" cy="1055914"/>
          </a:xfrm>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a:xfrm>
            <a:off x="6829425" y="6534150"/>
            <a:ext cx="1905000" cy="457200"/>
          </a:xfrm>
        </p:spPr>
        <p:txBody>
          <a:bodyPr/>
          <a:lstStyle>
            <a:lvl1pPr>
              <a:defRPr sz="1200">
                <a:latin typeface="Tahoma" pitchFamily="34" charset="0"/>
                <a:cs typeface="Tahoma" pitchFamily="34" charset="0"/>
              </a:defRPr>
            </a:lvl1pPr>
          </a:lstStyle>
          <a:p>
            <a:pPr>
              <a:defRPr/>
            </a:pPr>
            <a:fld id="{A7C15A8D-F9A5-4661-8DAA-5198B63E716F}"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1BA93CB-D42A-4EB3-97D0-BE8DCF1648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4F697C6-E1CF-4962-AD21-0355027AD4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1120775"/>
          </a:xfrm>
          <a:prstGeom prst="rect">
            <a:avLst/>
          </a:prstGeom>
          <a:gradFill rotWithShape="0">
            <a:gsLst>
              <a:gs pos="0">
                <a:schemeClr val="bg1"/>
              </a:gs>
              <a:gs pos="100000">
                <a:schemeClr val="bg1">
                  <a:gamma/>
                  <a:shade val="30196"/>
                  <a:invGamma/>
                </a:schemeClr>
              </a:gs>
            </a:gsLst>
            <a:path path="shape">
              <a:fillToRect l="50000" t="50000" r="50000" b="50000"/>
            </a:path>
          </a:gradFill>
          <a:ln w="50800">
            <a:noFill/>
            <a:miter lim="800000"/>
            <a:headEnd/>
            <a:tailEnd type="none" w="med" len="lg"/>
          </a:ln>
          <a:effectLst/>
        </p:spPr>
        <p:txBody>
          <a:bodyPr wrap="none" anchor="ctr"/>
          <a:lstStyle/>
          <a:p>
            <a:pPr>
              <a:defRPr/>
            </a:pPr>
            <a:endParaRPr lang="en-US"/>
          </a:p>
        </p:txBody>
      </p:sp>
      <p:sp>
        <p:nvSpPr>
          <p:cNvPr id="80899" name="Rectangle 3"/>
          <p:cNvSpPr>
            <a:spLocks noGrp="1" noChangeArrowheads="1"/>
          </p:cNvSpPr>
          <p:nvPr>
            <p:ph type="body" idx="1"/>
          </p:nvPr>
        </p:nvSpPr>
        <p:spPr bwMode="auto">
          <a:xfrm>
            <a:off x="990600" y="1752600"/>
            <a:ext cx="8305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1" name="Rectangle 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99"/>
                </a:solidFill>
                <a:latin typeface="Times New Roman" pitchFamily="18" charset="0"/>
              </a:defRPr>
            </a:lvl1pPr>
          </a:lstStyle>
          <a:p>
            <a:pPr>
              <a:defRPr/>
            </a:pPr>
            <a:fld id="{CEDB3F65-52B8-4726-B7F7-1F2AF8AB871E}" type="slidenum">
              <a:rPr lang="en-US"/>
              <a:pPr>
                <a:defRPr/>
              </a:pPr>
              <a:t>‹#›</a:t>
            </a:fld>
            <a:endParaRPr lang="en-US"/>
          </a:p>
        </p:txBody>
      </p:sp>
      <p:sp>
        <p:nvSpPr>
          <p:cNvPr id="80905" name="Rectangle 9"/>
          <p:cNvSpPr>
            <a:spLocks noGrp="1" noChangeArrowheads="1"/>
          </p:cNvSpPr>
          <p:nvPr>
            <p:ph type="title"/>
          </p:nvPr>
        </p:nvSpPr>
        <p:spPr bwMode="auto">
          <a:xfrm>
            <a:off x="1044575" y="65088"/>
            <a:ext cx="7696200" cy="10556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0908" name="Line 12"/>
          <p:cNvSpPr>
            <a:spLocks noChangeShapeType="1"/>
          </p:cNvSpPr>
          <p:nvPr/>
        </p:nvSpPr>
        <p:spPr bwMode="auto">
          <a:xfrm rot="-60000">
            <a:off x="1168400" y="1042988"/>
            <a:ext cx="7840663" cy="130175"/>
          </a:xfrm>
          <a:prstGeom prst="line">
            <a:avLst/>
          </a:prstGeom>
          <a:noFill/>
          <a:ln w="31750">
            <a:solidFill>
              <a:schemeClr val="hlink"/>
            </a:solidFill>
            <a:round/>
            <a:headEnd/>
            <a:tailEnd type="none" w="med" len="lg"/>
          </a:ln>
          <a:effectLst/>
        </p:spPr>
        <p:txBody>
          <a:bodyPr/>
          <a:lstStyle/>
          <a:p>
            <a:pPr>
              <a:defRPr/>
            </a:pPr>
            <a:endParaRPr lang="en-US" dirty="0"/>
          </a:p>
        </p:txBody>
      </p:sp>
      <p:sp>
        <p:nvSpPr>
          <p:cNvPr id="80910" name="Rectangle 14"/>
          <p:cNvSpPr>
            <a:spLocks noChangeArrowheads="1"/>
          </p:cNvSpPr>
          <p:nvPr/>
        </p:nvSpPr>
        <p:spPr bwMode="auto">
          <a:xfrm>
            <a:off x="2514600" y="6424613"/>
            <a:ext cx="4279900" cy="42703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200" b="0" i="1">
                <a:solidFill>
                  <a:srgbClr val="CCCCFF"/>
                </a:solidFill>
                <a:effectLst>
                  <a:outerShdw blurRad="38100" dist="38100" dir="2700000" algn="tl">
                    <a:srgbClr val="000000"/>
                  </a:outerShdw>
                </a:effectLst>
                <a:latin typeface="Times New Roman" pitchFamily="18" charset="0"/>
              </a:rPr>
              <a:t>Boating is fun… we’ll show you how</a:t>
            </a:r>
          </a:p>
        </p:txBody>
      </p:sp>
      <p:sp>
        <p:nvSpPr>
          <p:cNvPr id="15" name="Oval 14"/>
          <p:cNvSpPr/>
          <p:nvPr/>
        </p:nvSpPr>
        <p:spPr bwMode="auto">
          <a:xfrm>
            <a:off x="-8463" y="2825"/>
            <a:ext cx="1405463" cy="1360310"/>
          </a:xfrm>
          <a:prstGeom prst="ellipse">
            <a:avLst/>
          </a:prstGeom>
          <a:gradFill flip="none" rotWithShape="1">
            <a:gsLst>
              <a:gs pos="64000">
                <a:srgbClr val="00007E"/>
              </a:gs>
              <a:gs pos="50000">
                <a:schemeClr val="accent3">
                  <a:lumMod val="25000"/>
                  <a:shade val="67500"/>
                  <a:satMod val="115000"/>
                </a:schemeClr>
              </a:gs>
              <a:gs pos="37000">
                <a:srgbClr val="000046"/>
              </a:gs>
            </a:gsLst>
            <a:path path="circle">
              <a:fillToRect l="50000" t="50000" r="50000" b="50000"/>
            </a:path>
            <a:tileRect/>
          </a:gradFill>
          <a:ln w="50800" cap="flat" cmpd="sng" algn="ctr">
            <a:noFill/>
            <a:prstDash val="solid"/>
            <a:round/>
            <a:headEnd type="none" w="med" len="med"/>
            <a:tailEnd type="triangle" w="med" len="lg"/>
          </a:ln>
          <a:effectLst/>
        </p:spPr>
        <p:txBody>
          <a:bodyPr/>
          <a:lstStyle/>
          <a:p>
            <a:pPr>
              <a:defRPr/>
            </a:pPr>
            <a:endParaRPr lang="en-US"/>
          </a:p>
        </p:txBody>
      </p:sp>
      <p:pic>
        <p:nvPicPr>
          <p:cNvPr id="80911" name="Picture 15" descr="USPS wht2 copy"/>
          <p:cNvPicPr>
            <a:picLocks noChangeAspect="1" noChangeArrowheads="1"/>
          </p:cNvPicPr>
          <p:nvPr/>
        </p:nvPicPr>
        <p:blipFill>
          <a:blip r:embed="rId18" cstate="screen"/>
          <a:srcRect/>
          <a:stretch>
            <a:fillRect/>
          </a:stretch>
        </p:blipFill>
        <p:spPr bwMode="auto">
          <a:xfrm>
            <a:off x="57150" y="47625"/>
            <a:ext cx="1260475" cy="1255713"/>
          </a:xfrm>
          <a:prstGeom prst="rect">
            <a:avLst/>
          </a:prstGeom>
          <a:noFill/>
          <a:effectLst>
            <a:outerShdw dist="35921" dir="2700000" algn="ctr" rotWithShape="0">
              <a:schemeClr val="bg2"/>
            </a:outerShdw>
          </a:effectLst>
        </p:spPr>
      </p:pic>
    </p:spTree>
  </p:cSld>
  <p:clrMap bg1="dk2" tx1="lt1" bg2="dk1" tx2="lt2" accent1="accent1" accent2="accent2" accent3="accent3" accent4="accent4" accent5="accent5" accent6="accent6" hlink="hlink" folHlink="folHlink"/>
  <p:sldLayoutIdLst>
    <p:sldLayoutId id="2147483896" r:id="rId1"/>
    <p:sldLayoutId id="2147483871" r:id="rId2"/>
    <p:sldLayoutId id="2147483872" r:id="rId3"/>
    <p:sldLayoutId id="2147483873" r:id="rId4"/>
    <p:sldLayoutId id="2147483874" r:id="rId5"/>
    <p:sldLayoutId id="2147483875" r:id="rId6"/>
    <p:sldLayoutId id="2147483897"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905"/>
                                        </p:tgtEl>
                                        <p:attrNameLst>
                                          <p:attrName>style.visibility</p:attrName>
                                        </p:attrNameLst>
                                      </p:cBhvr>
                                      <p:to>
                                        <p:strVal val="visible"/>
                                      </p:to>
                                    </p:set>
                                    <p:anim calcmode="lin" valueType="num">
                                      <p:cBhvr>
                                        <p:cTn id="7" dur="500" fill="hold"/>
                                        <p:tgtEl>
                                          <p:spTgt spid="80905"/>
                                        </p:tgtEl>
                                        <p:attrNameLst>
                                          <p:attrName>ppt_w</p:attrName>
                                        </p:attrNameLst>
                                      </p:cBhvr>
                                      <p:tavLst>
                                        <p:tav tm="0">
                                          <p:val>
                                            <p:fltVal val="0"/>
                                          </p:val>
                                        </p:tav>
                                        <p:tav tm="100000">
                                          <p:val>
                                            <p:strVal val="#ppt_w"/>
                                          </p:val>
                                        </p:tav>
                                      </p:tavLst>
                                    </p:anim>
                                    <p:anim calcmode="lin" valueType="num">
                                      <p:cBhvr>
                                        <p:cTn id="8" dur="500" fill="hold"/>
                                        <p:tgtEl>
                                          <p:spTgt spid="809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 calcmode="lin" valueType="num">
                                      <p:cBhvr additive="base">
                                        <p:cTn id="17"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0899">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0899">
                                            <p:txEl>
                                              <p:pRg st="2" end="2"/>
                                            </p:txEl>
                                          </p:spTgt>
                                        </p:tgtEl>
                                        <p:attrNameLst>
                                          <p:attrName>style.visibility</p:attrName>
                                        </p:attrNameLst>
                                      </p:cBhvr>
                                      <p:to>
                                        <p:strVal val="visible"/>
                                      </p:to>
                                    </p:set>
                                    <p:anim calcmode="lin" valueType="num">
                                      <p:cBhvr additive="base">
                                        <p:cTn id="21"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0899">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0899">
                                            <p:txEl>
                                              <p:pRg st="4" end="4"/>
                                            </p:txEl>
                                          </p:spTgt>
                                        </p:tgtEl>
                                        <p:attrNameLst>
                                          <p:attrName>style.visibility</p:attrName>
                                        </p:attrNameLst>
                                      </p:cBhvr>
                                      <p:to>
                                        <p:strVal val="visible"/>
                                      </p:to>
                                    </p:set>
                                    <p:anim calcmode="lin" valueType="num">
                                      <p:cBhvr additive="base">
                                        <p:cTn id="2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tmplLst>
          <p:tmpl lvl="1">
            <p:tnLst>
              <p:par>
                <p:cTn presetID="2" presetClass="entr" presetSubtype="8" fill="hold" nodeType="clickEffect">
                  <p:stCondLst>
                    <p:cond delay="0"/>
                  </p:stCondLst>
                  <p:childTnLst>
                    <p:set>
                      <p:cBhvr>
                        <p:cTn dur="1" fill="hold">
                          <p:stCondLst>
                            <p:cond delay="0"/>
                          </p:stCondLst>
                        </p:cTn>
                        <p:tgtEl>
                          <p:spTgt spid="80899"/>
                        </p:tgtEl>
                        <p:attrNameLst>
                          <p:attrName>style.visibility</p:attrName>
                        </p:attrNameLst>
                      </p:cBhvr>
                      <p:to>
                        <p:strVal val="visible"/>
                      </p:to>
                    </p:set>
                    <p:anim calcmode="lin" valueType="num">
                      <p:cBhvr additive="base">
                        <p:cTn dur="500" fill="hold"/>
                        <p:tgtEl>
                          <p:spTgt spid="80899"/>
                        </p:tgtEl>
                        <p:attrNameLst>
                          <p:attrName>ppt_x</p:attrName>
                        </p:attrNameLst>
                      </p:cBhvr>
                      <p:tavLst>
                        <p:tav tm="0">
                          <p:val>
                            <p:strVal val="0-#ppt_w/2"/>
                          </p:val>
                        </p:tav>
                        <p:tav tm="100000">
                          <p:val>
                            <p:strVal val="#ppt_x"/>
                          </p:val>
                        </p:tav>
                      </p:tavLst>
                    </p:anim>
                    <p:anim calcmode="lin" valueType="num">
                      <p:cBhvr additive="base">
                        <p:cTn dur="500" fill="hold"/>
                        <p:tgtEl>
                          <p:spTgt spid="80899"/>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 calcmode="lin" valueType="num">
                      <p:cBhvr additive="base">
                        <p:cTn dur="500" fill="hold"/>
                        <p:tgtEl>
                          <p:spTgt spid="80899"/>
                        </p:tgtEl>
                        <p:attrNameLst>
                          <p:attrName>ppt_x</p:attrName>
                        </p:attrNameLst>
                      </p:cBhvr>
                      <p:tavLst>
                        <p:tav tm="0">
                          <p:val>
                            <p:strVal val="0-#ppt_w/2"/>
                          </p:val>
                        </p:tav>
                        <p:tav tm="100000">
                          <p:val>
                            <p:strVal val="#ppt_x"/>
                          </p:val>
                        </p:tav>
                      </p:tavLst>
                    </p:anim>
                    <p:anim calcmode="lin" valueType="num">
                      <p:cBhvr additive="base">
                        <p:cTn dur="500" fill="hold"/>
                        <p:tgtEl>
                          <p:spTgt spid="80899"/>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 calcmode="lin" valueType="num">
                      <p:cBhvr additive="base">
                        <p:cTn dur="500" fill="hold"/>
                        <p:tgtEl>
                          <p:spTgt spid="80899"/>
                        </p:tgtEl>
                        <p:attrNameLst>
                          <p:attrName>ppt_x</p:attrName>
                        </p:attrNameLst>
                      </p:cBhvr>
                      <p:tavLst>
                        <p:tav tm="0">
                          <p:val>
                            <p:strVal val="0-#ppt_w/2"/>
                          </p:val>
                        </p:tav>
                        <p:tav tm="100000">
                          <p:val>
                            <p:strVal val="#ppt_x"/>
                          </p:val>
                        </p:tav>
                      </p:tavLst>
                    </p:anim>
                    <p:anim calcmode="lin" valueType="num">
                      <p:cBhvr additive="base">
                        <p:cTn dur="500" fill="hold"/>
                        <p:tgtEl>
                          <p:spTgt spid="80899"/>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 calcmode="lin" valueType="num">
                      <p:cBhvr additive="base">
                        <p:cTn dur="500" fill="hold"/>
                        <p:tgtEl>
                          <p:spTgt spid="80899"/>
                        </p:tgtEl>
                        <p:attrNameLst>
                          <p:attrName>ppt_x</p:attrName>
                        </p:attrNameLst>
                      </p:cBhvr>
                      <p:tavLst>
                        <p:tav tm="0">
                          <p:val>
                            <p:strVal val="0-#ppt_w/2"/>
                          </p:val>
                        </p:tav>
                        <p:tav tm="100000">
                          <p:val>
                            <p:strVal val="#ppt_x"/>
                          </p:val>
                        </p:tav>
                      </p:tavLst>
                    </p:anim>
                    <p:anim calcmode="lin" valueType="num">
                      <p:cBhvr additive="base">
                        <p:cTn dur="500" fill="hold"/>
                        <p:tgtEl>
                          <p:spTgt spid="80899"/>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 calcmode="lin" valueType="num">
                      <p:cBhvr additive="base">
                        <p:cTn dur="500" fill="hold"/>
                        <p:tgtEl>
                          <p:spTgt spid="80899"/>
                        </p:tgtEl>
                        <p:attrNameLst>
                          <p:attrName>ppt_x</p:attrName>
                        </p:attrNameLst>
                      </p:cBhvr>
                      <p:tavLst>
                        <p:tav tm="0">
                          <p:val>
                            <p:strVal val="0-#ppt_w/2"/>
                          </p:val>
                        </p:tav>
                        <p:tav tm="100000">
                          <p:val>
                            <p:strVal val="#ppt_x"/>
                          </p:val>
                        </p:tav>
                      </p:tavLst>
                    </p:anim>
                    <p:anim calcmode="lin" valueType="num">
                      <p:cBhvr additive="base">
                        <p:cTn dur="500" fill="hold"/>
                        <p:tgtEl>
                          <p:spTgt spid="80899"/>
                        </p:tgtEl>
                        <p:attrNameLst>
                          <p:attrName>ppt_y</p:attrName>
                        </p:attrNameLst>
                      </p:cBhvr>
                      <p:tavLst>
                        <p:tav tm="0">
                          <p:val>
                            <p:strVal val="#ppt_y"/>
                          </p:val>
                        </p:tav>
                        <p:tav tm="100000">
                          <p:val>
                            <p:strVal val="#ppt_y"/>
                          </p:val>
                        </p:tav>
                      </p:tavLst>
                    </p:anim>
                  </p:childTnLst>
                </p:cTn>
              </p:par>
            </p:tnLst>
          </p:tmpl>
        </p:tmplLst>
      </p:bldP>
      <p:bldP spid="80905" grpId="0" autoUpdateAnimBg="0"/>
    </p:bldLst>
  </p:timing>
  <p:hf hdr="0" ftr="0" dt="0"/>
  <p:txStyles>
    <p:titleStyle>
      <a:lvl1pPr algn="ctr" rtl="0" eaLnBrk="0" fontAlgn="base" hangingPunct="0">
        <a:lnSpc>
          <a:spcPct val="80000"/>
        </a:lnSpc>
        <a:spcBef>
          <a:spcPct val="0"/>
        </a:spcBef>
        <a:spcAft>
          <a:spcPct val="0"/>
        </a:spcAft>
        <a:defRPr sz="4400">
          <a:solidFill>
            <a:schemeClr val="tx2"/>
          </a:solidFill>
          <a:latin typeface="+mj-lt"/>
          <a:ea typeface="+mj-ea"/>
          <a:cs typeface="+mj-cs"/>
        </a:defRPr>
      </a:lvl1pPr>
      <a:lvl2pPr algn="ctr" rtl="0" eaLnBrk="0" fontAlgn="base" hangingPunct="0">
        <a:lnSpc>
          <a:spcPct val="80000"/>
        </a:lnSpc>
        <a:spcBef>
          <a:spcPct val="0"/>
        </a:spcBef>
        <a:spcAft>
          <a:spcPct val="0"/>
        </a:spcAft>
        <a:defRPr sz="4400">
          <a:solidFill>
            <a:schemeClr val="tx2"/>
          </a:solidFill>
          <a:latin typeface="Tahoma" pitchFamily="34" charset="0"/>
        </a:defRPr>
      </a:lvl2pPr>
      <a:lvl3pPr algn="ctr" rtl="0" eaLnBrk="0" fontAlgn="base" hangingPunct="0">
        <a:lnSpc>
          <a:spcPct val="80000"/>
        </a:lnSpc>
        <a:spcBef>
          <a:spcPct val="0"/>
        </a:spcBef>
        <a:spcAft>
          <a:spcPct val="0"/>
        </a:spcAft>
        <a:defRPr sz="4400">
          <a:solidFill>
            <a:schemeClr val="tx2"/>
          </a:solidFill>
          <a:latin typeface="Tahoma" pitchFamily="34" charset="0"/>
        </a:defRPr>
      </a:lvl3pPr>
      <a:lvl4pPr algn="ctr" rtl="0" eaLnBrk="0" fontAlgn="base" hangingPunct="0">
        <a:lnSpc>
          <a:spcPct val="80000"/>
        </a:lnSpc>
        <a:spcBef>
          <a:spcPct val="0"/>
        </a:spcBef>
        <a:spcAft>
          <a:spcPct val="0"/>
        </a:spcAft>
        <a:defRPr sz="4400">
          <a:solidFill>
            <a:schemeClr val="tx2"/>
          </a:solidFill>
          <a:latin typeface="Tahoma" pitchFamily="34" charset="0"/>
        </a:defRPr>
      </a:lvl4pPr>
      <a:lvl5pPr algn="ctr" rtl="0" eaLnBrk="0" fontAlgn="base" hangingPunct="0">
        <a:lnSpc>
          <a:spcPct val="80000"/>
        </a:lnSpc>
        <a:spcBef>
          <a:spcPct val="0"/>
        </a:spcBef>
        <a:spcAft>
          <a:spcPct val="0"/>
        </a:spcAft>
        <a:defRPr sz="4400">
          <a:solidFill>
            <a:schemeClr val="tx2"/>
          </a:solidFill>
          <a:latin typeface="Tahoma" pitchFamily="34" charset="0"/>
        </a:defRPr>
      </a:lvl5pPr>
      <a:lvl6pPr marL="457200" algn="ctr" rtl="0" eaLnBrk="1" fontAlgn="base" hangingPunct="1">
        <a:lnSpc>
          <a:spcPct val="80000"/>
        </a:lnSpc>
        <a:spcBef>
          <a:spcPct val="0"/>
        </a:spcBef>
        <a:spcAft>
          <a:spcPct val="0"/>
        </a:spcAft>
        <a:defRPr sz="4400">
          <a:solidFill>
            <a:schemeClr val="tx2"/>
          </a:solidFill>
          <a:latin typeface="Tahoma" pitchFamily="34" charset="0"/>
        </a:defRPr>
      </a:lvl6pPr>
      <a:lvl7pPr marL="914400" algn="ctr" rtl="0" eaLnBrk="1" fontAlgn="base" hangingPunct="1">
        <a:lnSpc>
          <a:spcPct val="80000"/>
        </a:lnSpc>
        <a:spcBef>
          <a:spcPct val="0"/>
        </a:spcBef>
        <a:spcAft>
          <a:spcPct val="0"/>
        </a:spcAft>
        <a:defRPr sz="4400">
          <a:solidFill>
            <a:schemeClr val="tx2"/>
          </a:solidFill>
          <a:latin typeface="Tahoma" pitchFamily="34" charset="0"/>
        </a:defRPr>
      </a:lvl7pPr>
      <a:lvl8pPr marL="1371600" algn="ctr" rtl="0" eaLnBrk="1" fontAlgn="base" hangingPunct="1">
        <a:lnSpc>
          <a:spcPct val="80000"/>
        </a:lnSpc>
        <a:spcBef>
          <a:spcPct val="0"/>
        </a:spcBef>
        <a:spcAft>
          <a:spcPct val="0"/>
        </a:spcAft>
        <a:defRPr sz="4400">
          <a:solidFill>
            <a:schemeClr val="tx2"/>
          </a:solidFill>
          <a:latin typeface="Tahoma" pitchFamily="34" charset="0"/>
        </a:defRPr>
      </a:lvl8pPr>
      <a:lvl9pPr marL="1828800" algn="ctr" rtl="0" eaLnBrk="1" fontAlgn="base" hangingPunct="1">
        <a:lnSpc>
          <a:spcPct val="80000"/>
        </a:lnSpc>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Comic Sans MS" pitchFamily="66" charset="0"/>
              </a:defRPr>
            </a:lvl1pPr>
          </a:lstStyle>
          <a:p>
            <a:pPr>
              <a:defRPr/>
            </a:pPr>
            <a:endParaRPr lang="en-US"/>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Comic Sans MS" pitchFamily="66" charset="0"/>
              </a:defRPr>
            </a:lvl1pPr>
          </a:lstStyle>
          <a:p>
            <a:pPr>
              <a:defRPr/>
            </a:pPr>
            <a:endParaRPr lang="en-US"/>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Comic Sans MS" pitchFamily="66" charset="0"/>
              </a:defRPr>
            </a:lvl1pPr>
          </a:lstStyle>
          <a:p>
            <a:pPr>
              <a:defRPr/>
            </a:pPr>
            <a:fld id="{A590D842-1126-4292-8BA1-ABA637F45D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762000" y="152400"/>
            <a:ext cx="76200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America’s Boating Course</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1800" b="0" i="0" u="none" strike="noStrike" kern="0" cap="none" spc="0" normalizeH="0" baseline="0" noProof="0" dirty="0" smtClean="0">
                <a:ln>
                  <a:noFill/>
                </a:ln>
                <a:solidFill>
                  <a:schemeClr val="tx2"/>
                </a:solidFill>
                <a:effectLst/>
                <a:uLnTx/>
                <a:uFillTx/>
                <a:latin typeface="+mj-lt"/>
                <a:ea typeface="+mj-ea"/>
                <a:cs typeface="+mj-cs"/>
              </a:rPr>
              <a:t>3</a:t>
            </a:r>
            <a:r>
              <a:rPr kumimoji="0" lang="en-US" sz="1800" b="0" i="0" u="none" strike="noStrike" kern="0" cap="none" spc="0" normalizeH="0" baseline="30000" noProof="0" dirty="0" smtClean="0">
                <a:ln>
                  <a:noFill/>
                </a:ln>
                <a:solidFill>
                  <a:schemeClr val="tx2"/>
                </a:solidFill>
                <a:effectLst/>
                <a:uLnTx/>
                <a:uFillTx/>
                <a:latin typeface="+mj-lt"/>
                <a:ea typeface="+mj-ea"/>
                <a:cs typeface="+mj-cs"/>
              </a:rPr>
              <a:t>rd</a:t>
            </a:r>
            <a:r>
              <a:rPr kumimoji="0" lang="en-US" sz="1800" b="0" i="0" u="none" strike="noStrike" kern="0" cap="none" spc="0" normalizeH="0" baseline="0" noProof="0" dirty="0" smtClean="0">
                <a:ln>
                  <a:noFill/>
                </a:ln>
                <a:solidFill>
                  <a:schemeClr val="tx2"/>
                </a:solidFill>
                <a:effectLst/>
                <a:uLnTx/>
                <a:uFillTx/>
                <a:latin typeface="+mj-lt"/>
                <a:ea typeface="+mj-ea"/>
                <a:cs typeface="+mj-cs"/>
              </a:rPr>
              <a:t> Edition</a:t>
            </a:r>
          </a:p>
        </p:txBody>
      </p:sp>
      <p:sp>
        <p:nvSpPr>
          <p:cNvPr id="5" name="Slide Number Placeholder 2"/>
          <p:cNvSpPr txBox="1">
            <a:spLocks/>
          </p:cNvSpPr>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07E0C5-CB92-4BF0-93BD-328485430B40}" type="slidenum">
              <a:rPr kumimoji="0" lang="en-US" sz="1200" b="0" i="0" u="none" strike="noStrike" kern="1200" cap="none" spc="0" normalizeH="0" baseline="0" noProof="0" smtClean="0">
                <a:ln>
                  <a:noFill/>
                </a:ln>
                <a:solidFill>
                  <a:srgbClr val="FFFF99"/>
                </a:solidFill>
                <a:effectLst/>
                <a:uLnTx/>
                <a:uFillTx/>
                <a:latin typeface="Tahoma" pitchFamily="34" charset="0"/>
                <a:ea typeface="+mn-ea"/>
                <a:cs typeface="Tahom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smtClean="0">
              <a:ln>
                <a:noFill/>
              </a:ln>
              <a:solidFill>
                <a:srgbClr val="FFFF99"/>
              </a:solidFill>
              <a:effectLst/>
              <a:uLnTx/>
              <a:uFillTx/>
              <a:latin typeface="Tahoma" pitchFamily="34" charset="0"/>
              <a:ea typeface="+mn-ea"/>
              <a:cs typeface="Tahoma" pitchFamily="34" charset="0"/>
            </a:endParaRPr>
          </a:p>
        </p:txBody>
      </p:sp>
      <p:pic>
        <p:nvPicPr>
          <p:cNvPr id="7" name="Picture 9" descr="GSAtBridge"/>
          <p:cNvPicPr>
            <a:picLocks noChangeAspect="1" noChangeArrowheads="1"/>
          </p:cNvPicPr>
          <p:nvPr/>
        </p:nvPicPr>
        <p:blipFill>
          <a:blip r:embed="rId3" cstate="screen"/>
          <a:srcRect/>
          <a:stretch>
            <a:fillRect/>
          </a:stretch>
        </p:blipFill>
        <p:spPr bwMode="auto">
          <a:xfrm>
            <a:off x="379413" y="1295400"/>
            <a:ext cx="8648700" cy="5029200"/>
          </a:xfrm>
          <a:prstGeom prst="rect">
            <a:avLst/>
          </a:prstGeom>
          <a:noFill/>
          <a:ln w="9525">
            <a:noFill/>
            <a:miter lim="800000"/>
            <a:headEnd/>
            <a:tailEnd/>
          </a:ln>
        </p:spPr>
      </p:pic>
      <p:sp>
        <p:nvSpPr>
          <p:cNvPr id="8" name="Rectangle 1028"/>
          <p:cNvSpPr>
            <a:spLocks noChangeArrowheads="1"/>
          </p:cNvSpPr>
          <p:nvPr/>
        </p:nvSpPr>
        <p:spPr bwMode="auto">
          <a:xfrm>
            <a:off x="2010271" y="1447800"/>
            <a:ext cx="5220464" cy="2924175"/>
          </a:xfrm>
          <a:prstGeom prst="rect">
            <a:avLst/>
          </a:prstGeom>
          <a:noFill/>
          <a:ln w="50800">
            <a:noFill/>
            <a:miter lim="800000"/>
            <a:headEnd/>
            <a:tailEnd type="none" w="med" len="lg"/>
          </a:ln>
          <a:effectLst/>
        </p:spPr>
        <p:txBody>
          <a:bodyPr wrap="none">
            <a:spAutoFit/>
          </a:bodyPr>
          <a:lstStyle/>
          <a:p>
            <a:pPr>
              <a:defRPr/>
            </a:pPr>
            <a:r>
              <a:rPr lang="en-US" sz="4400" dirty="0" smtClean="0">
                <a:effectLst>
                  <a:outerShdw blurRad="38100" dist="38100" dir="2700000" algn="tl">
                    <a:srgbClr val="000000"/>
                  </a:outerShdw>
                </a:effectLst>
                <a:latin typeface="Tahoma" pitchFamily="34" charset="0"/>
              </a:rPr>
              <a:t>Oregon </a:t>
            </a:r>
          </a:p>
          <a:p>
            <a:pPr>
              <a:defRPr/>
            </a:pPr>
            <a:r>
              <a:rPr lang="en-US" sz="4400" dirty="0" smtClean="0">
                <a:effectLst>
                  <a:outerShdw blurRad="38100" dist="38100" dir="2700000" algn="tl">
                    <a:srgbClr val="000000"/>
                  </a:outerShdw>
                </a:effectLst>
                <a:latin typeface="Tahoma" pitchFamily="34" charset="0"/>
              </a:rPr>
              <a:t>State </a:t>
            </a:r>
            <a:r>
              <a:rPr lang="en-US" sz="4400" dirty="0">
                <a:effectLst>
                  <a:outerShdw blurRad="38100" dist="38100" dir="2700000" algn="tl">
                    <a:srgbClr val="000000"/>
                  </a:outerShdw>
                </a:effectLst>
                <a:latin typeface="Tahoma" pitchFamily="34" charset="0"/>
              </a:rPr>
              <a:t>Regulations</a:t>
            </a:r>
          </a:p>
          <a:p>
            <a:pPr eaLnBrk="0" hangingPunct="0">
              <a:spcBef>
                <a:spcPct val="50000"/>
              </a:spcBef>
              <a:defRPr/>
            </a:pPr>
            <a:r>
              <a:rPr lang="en-US" sz="3200" b="0" dirty="0">
                <a:solidFill>
                  <a:srgbClr val="FFFF00"/>
                </a:solidFill>
                <a:latin typeface="Tahoma" pitchFamily="34" charset="0"/>
              </a:rPr>
              <a:t>Chapter </a:t>
            </a:r>
            <a:r>
              <a:rPr lang="en-US" sz="3200" b="0" dirty="0" smtClean="0">
                <a:solidFill>
                  <a:srgbClr val="FFFF00"/>
                </a:solidFill>
                <a:latin typeface="Tahoma" pitchFamily="34" charset="0"/>
              </a:rPr>
              <a:t>2</a:t>
            </a:r>
          </a:p>
          <a:p>
            <a:pPr eaLnBrk="0" hangingPunct="0">
              <a:spcBef>
                <a:spcPct val="50000"/>
              </a:spcBef>
              <a:defRPr/>
            </a:pPr>
            <a:r>
              <a:rPr lang="en-US" sz="3200" b="0" dirty="0" smtClean="0">
                <a:solidFill>
                  <a:srgbClr val="FFFF00"/>
                </a:solidFill>
                <a:latin typeface="Tahoma" pitchFamily="34" charset="0"/>
              </a:rPr>
              <a:t>Section 8</a:t>
            </a:r>
            <a:endParaRPr lang="en-US" sz="3200" b="0" dirty="0">
              <a:solidFill>
                <a:srgbClr val="FFFF00"/>
              </a:solidFill>
              <a:latin typeface="Tahoma" pitchFamily="34" charset="0"/>
            </a:endParaRPr>
          </a:p>
        </p:txBody>
      </p:sp>
      <p:sp>
        <p:nvSpPr>
          <p:cNvPr id="9" name="Rectangle 1030"/>
          <p:cNvSpPr>
            <a:spLocks noChangeArrowheads="1"/>
          </p:cNvSpPr>
          <p:nvPr/>
        </p:nvSpPr>
        <p:spPr bwMode="auto">
          <a:xfrm>
            <a:off x="8382000" y="6338887"/>
            <a:ext cx="457200" cy="366713"/>
          </a:xfrm>
          <a:prstGeom prst="rect">
            <a:avLst/>
          </a:prstGeom>
          <a:noFill/>
          <a:ln w="9525">
            <a:noFill/>
            <a:miter lim="800000"/>
            <a:headEnd/>
            <a:tailEnd/>
          </a:ln>
        </p:spPr>
        <p:txBody>
          <a:bodyPr wrap="none" anchor="ctr"/>
          <a:lstStyle/>
          <a:p>
            <a:r>
              <a:rPr lang="en-US" sz="1000" dirty="0">
                <a:solidFill>
                  <a:srgbClr val="FFFF00"/>
                </a:solidFill>
              </a:rPr>
              <a:t>&gt;&gt;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AIS – Motorized Boats / </a:t>
            </a:r>
            <a:br>
              <a:rPr lang="en-US" sz="4000" dirty="0" smtClean="0"/>
            </a:br>
            <a:r>
              <a:rPr lang="en-US" sz="4000" dirty="0" smtClean="0"/>
              <a:t>Sailboats over 12 feet</a:t>
            </a:r>
            <a:endParaRPr lang="en-US" sz="4000" dirty="0"/>
          </a:p>
        </p:txBody>
      </p:sp>
      <p:sp>
        <p:nvSpPr>
          <p:cNvPr id="3" name="Slide Number Placeholder 2"/>
          <p:cNvSpPr>
            <a:spLocks noGrp="1"/>
          </p:cNvSpPr>
          <p:nvPr>
            <p:ph type="sldNum" sz="quarter" idx="10"/>
          </p:nvPr>
        </p:nvSpPr>
        <p:spPr/>
        <p:txBody>
          <a:bodyPr/>
          <a:lstStyle/>
          <a:p>
            <a:pPr>
              <a:defRPr/>
            </a:pPr>
            <a:fld id="{D1FE17E4-5E93-4F89-95C8-63ECD12BC67A}" type="slidenum">
              <a:rPr lang="en-US" smtClean="0"/>
              <a:pPr>
                <a:defRPr/>
              </a:pPr>
              <a:t>10</a:t>
            </a:fld>
            <a:endParaRPr lang="en-US"/>
          </a:p>
        </p:txBody>
      </p:sp>
      <p:sp>
        <p:nvSpPr>
          <p:cNvPr id="4" name="TextBox 3"/>
          <p:cNvSpPr txBox="1"/>
          <p:nvPr/>
        </p:nvSpPr>
        <p:spPr>
          <a:xfrm>
            <a:off x="708949" y="1512887"/>
            <a:ext cx="7924800" cy="4893647"/>
          </a:xfrm>
          <a:prstGeom prst="rect">
            <a:avLst/>
          </a:prstGeom>
          <a:noFill/>
        </p:spPr>
        <p:txBody>
          <a:bodyPr wrap="square" rtlCol="0">
            <a:spAutoFit/>
          </a:bodyPr>
          <a:lstStyle/>
          <a:p>
            <a:pPr algn="just"/>
            <a:r>
              <a:rPr lang="en-US" b="0" dirty="0" smtClean="0"/>
              <a:t>Registered boaters (including registered sailboats 12 feet and longer) pay an additional $5 surcharge when they renew their boat registration.  Current boat decals are proof that you have paid the permit fee.</a:t>
            </a:r>
          </a:p>
          <a:p>
            <a:pPr algn="just"/>
            <a:endParaRPr lang="en-US" b="0" dirty="0" smtClean="0"/>
          </a:p>
          <a:p>
            <a:pPr algn="just"/>
            <a:r>
              <a:rPr lang="en-US" b="0" dirty="0" smtClean="0"/>
              <a:t>Registrations are valid for two calendar years.</a:t>
            </a:r>
          </a:p>
          <a:p>
            <a:pPr algn="just"/>
            <a:endParaRPr lang="en-US" b="0" dirty="0" smtClean="0"/>
          </a:p>
          <a:p>
            <a:pPr algn="just"/>
            <a:r>
              <a:rPr lang="en-US" b="0" dirty="0" smtClean="0"/>
              <a:t>If you have non-motorized boat in addition to your motorized boat, you will need individual permits when the non-motorized boats are in use.</a:t>
            </a:r>
          </a:p>
          <a:p>
            <a:pPr algn="just"/>
            <a:endParaRPr lang="en-US" b="0" dirty="0" smtClean="0"/>
          </a:p>
          <a:p>
            <a:pPr algn="just"/>
            <a:r>
              <a:rPr lang="en-US" b="0" dirty="0" smtClean="0"/>
              <a:t>Out-of-state motorboat permits ($22). </a:t>
            </a:r>
          </a:p>
          <a:p>
            <a:pPr algn="just"/>
            <a:endParaRPr lang="en-US" b="0" dirty="0"/>
          </a:p>
        </p:txBody>
      </p:sp>
      <p:grpSp>
        <p:nvGrpSpPr>
          <p:cNvPr id="5" name="Group 13"/>
          <p:cNvGrpSpPr>
            <a:grpSpLocks/>
          </p:cNvGrpSpPr>
          <p:nvPr/>
        </p:nvGrpSpPr>
        <p:grpSpPr bwMode="auto">
          <a:xfrm>
            <a:off x="337313" y="1681162"/>
            <a:ext cx="304800" cy="2698751"/>
            <a:chOff x="672" y="1279"/>
            <a:chExt cx="192" cy="1700"/>
          </a:xfrm>
        </p:grpSpPr>
        <p:pic>
          <p:nvPicPr>
            <p:cNvPr id="6" name="Picture 10" descr="4pfd2"/>
            <p:cNvPicPr>
              <a:picLocks noChangeAspect="1" noChangeArrowheads="1"/>
            </p:cNvPicPr>
            <p:nvPr/>
          </p:nvPicPr>
          <p:blipFill>
            <a:blip r:embed="rId3" cstate="screen"/>
            <a:srcRect/>
            <a:stretch>
              <a:fillRect/>
            </a:stretch>
          </p:blipFill>
          <p:spPr bwMode="auto">
            <a:xfrm>
              <a:off x="672" y="1279"/>
              <a:ext cx="192" cy="106"/>
            </a:xfrm>
            <a:prstGeom prst="rect">
              <a:avLst/>
            </a:prstGeom>
            <a:noFill/>
            <a:ln w="9525">
              <a:noFill/>
              <a:miter lim="800000"/>
              <a:headEnd/>
              <a:tailEnd/>
            </a:ln>
          </p:spPr>
        </p:pic>
        <p:pic>
          <p:nvPicPr>
            <p:cNvPr id="7" name="Picture 10" descr="4pfd2"/>
            <p:cNvPicPr>
              <a:picLocks noChangeAspect="1" noChangeArrowheads="1"/>
            </p:cNvPicPr>
            <p:nvPr/>
          </p:nvPicPr>
          <p:blipFill>
            <a:blip r:embed="rId3" cstate="screen"/>
            <a:srcRect/>
            <a:stretch>
              <a:fillRect/>
            </a:stretch>
          </p:blipFill>
          <p:spPr bwMode="auto">
            <a:xfrm>
              <a:off x="672" y="2873"/>
              <a:ext cx="192" cy="106"/>
            </a:xfrm>
            <a:prstGeom prst="rect">
              <a:avLst/>
            </a:prstGeom>
            <a:noFill/>
            <a:ln w="9525">
              <a:noFill/>
              <a:miter lim="800000"/>
              <a:headEnd/>
              <a:tailEnd/>
            </a:ln>
          </p:spPr>
        </p:pic>
      </p:grpSp>
      <p:grpSp>
        <p:nvGrpSpPr>
          <p:cNvPr id="9" name="Group 13"/>
          <p:cNvGrpSpPr>
            <a:grpSpLocks/>
          </p:cNvGrpSpPr>
          <p:nvPr/>
        </p:nvGrpSpPr>
        <p:grpSpPr bwMode="auto">
          <a:xfrm>
            <a:off x="350044" y="3508754"/>
            <a:ext cx="325438" cy="2378075"/>
            <a:chOff x="600" y="2342"/>
            <a:chExt cx="205" cy="1498"/>
          </a:xfrm>
        </p:grpSpPr>
        <p:pic>
          <p:nvPicPr>
            <p:cNvPr id="10" name="Picture 10" descr="4pfd2"/>
            <p:cNvPicPr>
              <a:picLocks noChangeAspect="1" noChangeArrowheads="1"/>
            </p:cNvPicPr>
            <p:nvPr/>
          </p:nvPicPr>
          <p:blipFill>
            <a:blip r:embed="rId3" cstate="screen"/>
            <a:srcRect/>
            <a:stretch>
              <a:fillRect/>
            </a:stretch>
          </p:blipFill>
          <p:spPr bwMode="auto">
            <a:xfrm>
              <a:off x="600" y="2342"/>
              <a:ext cx="192" cy="106"/>
            </a:xfrm>
            <a:prstGeom prst="rect">
              <a:avLst/>
            </a:prstGeom>
            <a:noFill/>
            <a:ln w="9525">
              <a:noFill/>
              <a:miter lim="800000"/>
              <a:headEnd/>
              <a:tailEnd/>
            </a:ln>
          </p:spPr>
        </p:pic>
        <p:pic>
          <p:nvPicPr>
            <p:cNvPr id="11" name="Picture 10" descr="4pfd2"/>
            <p:cNvPicPr>
              <a:picLocks noChangeAspect="1" noChangeArrowheads="1"/>
            </p:cNvPicPr>
            <p:nvPr/>
          </p:nvPicPr>
          <p:blipFill>
            <a:blip r:embed="rId3" cstate="screen"/>
            <a:srcRect/>
            <a:stretch>
              <a:fillRect/>
            </a:stretch>
          </p:blipFill>
          <p:spPr bwMode="auto">
            <a:xfrm>
              <a:off x="613" y="3734"/>
              <a:ext cx="192" cy="106"/>
            </a:xfrm>
            <a:prstGeom prst="rect">
              <a:avLst/>
            </a:prstGeom>
            <a:noFill/>
            <a:ln w="9525">
              <a:noFill/>
              <a:miter lim="800000"/>
              <a:headEnd/>
              <a:tailEnd/>
            </a:ln>
          </p:spPr>
        </p:pic>
      </p:grpSp>
    </p:spTree>
    <p:extLst>
      <p:ext uri="{BB962C8B-B14F-4D97-AF65-F5344CB8AC3E}">
        <p14:creationId xmlns:p14="http://schemas.microsoft.com/office/powerpoint/2010/main" val="207983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 Non-Motorized Boats </a:t>
            </a:r>
            <a:endParaRPr lang="en-US" dirty="0"/>
          </a:p>
        </p:txBody>
      </p:sp>
      <p:sp>
        <p:nvSpPr>
          <p:cNvPr id="3" name="Slide Number Placeholder 2"/>
          <p:cNvSpPr>
            <a:spLocks noGrp="1"/>
          </p:cNvSpPr>
          <p:nvPr>
            <p:ph type="sldNum" sz="quarter" idx="10"/>
          </p:nvPr>
        </p:nvSpPr>
        <p:spPr/>
        <p:txBody>
          <a:bodyPr/>
          <a:lstStyle/>
          <a:p>
            <a:pPr>
              <a:defRPr/>
            </a:pPr>
            <a:fld id="{D1FE17E4-5E93-4F89-95C8-63ECD12BC67A}" type="slidenum">
              <a:rPr lang="en-US" smtClean="0"/>
              <a:pPr>
                <a:defRPr/>
              </a:pPr>
              <a:t>11</a:t>
            </a:fld>
            <a:endParaRPr lang="en-US"/>
          </a:p>
        </p:txBody>
      </p:sp>
      <p:sp>
        <p:nvSpPr>
          <p:cNvPr id="6" name="Rectangle 5"/>
          <p:cNvSpPr/>
          <p:nvPr/>
        </p:nvSpPr>
        <p:spPr>
          <a:xfrm>
            <a:off x="685800" y="1295400"/>
            <a:ext cx="8001000" cy="4893647"/>
          </a:xfrm>
          <a:prstGeom prst="rect">
            <a:avLst/>
          </a:prstGeom>
        </p:spPr>
        <p:txBody>
          <a:bodyPr wrap="square">
            <a:spAutoFit/>
          </a:bodyPr>
          <a:lstStyle/>
          <a:p>
            <a:pPr algn="just"/>
            <a:r>
              <a:rPr lang="en-US" b="0" dirty="0" smtClean="0">
                <a:latin typeface="Times New Roman" panose="02020603050405020304" pitchFamily="18" charset="0"/>
              </a:rPr>
              <a:t>Manually powered boats (SUP boards, rafts, drift boats, kayaks, canoes, etc.) 10 feet and longer </a:t>
            </a:r>
            <a:r>
              <a:rPr lang="en-US" b="0" dirty="0" smtClean="0">
                <a:latin typeface="Times New Roman" panose="02020603050405020304" pitchFamily="18" charset="0"/>
              </a:rPr>
              <a:t>will </a:t>
            </a:r>
            <a:r>
              <a:rPr lang="en-US" b="0" dirty="0" smtClean="0">
                <a:latin typeface="Times New Roman" panose="02020603050405020304" pitchFamily="18" charset="0"/>
              </a:rPr>
              <a:t>need to carry </a:t>
            </a:r>
            <a:r>
              <a:rPr lang="en-US" b="0" dirty="0" smtClean="0">
                <a:latin typeface="Times New Roman" panose="02020603050405020304" pitchFamily="18" charset="0"/>
              </a:rPr>
              <a:t>one </a:t>
            </a:r>
            <a:r>
              <a:rPr lang="en-US" b="0" dirty="0" smtClean="0">
                <a:latin typeface="Times New Roman" panose="02020603050405020304" pitchFamily="18" charset="0"/>
              </a:rPr>
              <a:t>permit per boat when in use.</a:t>
            </a:r>
            <a:endParaRPr lang="en-US" b="0" dirty="0">
              <a:latin typeface="Times New Roman" panose="02020603050405020304" pitchFamily="18" charset="0"/>
            </a:endParaRPr>
          </a:p>
          <a:p>
            <a:pPr algn="just"/>
            <a:endParaRPr lang="en-US" b="0" dirty="0" smtClean="0">
              <a:latin typeface="Times New Roman" panose="02020603050405020304" pitchFamily="18" charset="0"/>
            </a:endParaRPr>
          </a:p>
          <a:p>
            <a:pPr algn="just"/>
            <a:r>
              <a:rPr lang="en-US" b="0" dirty="0" smtClean="0">
                <a:latin typeface="Times New Roman" panose="02020603050405020304" pitchFamily="18" charset="0"/>
              </a:rPr>
              <a:t>Permits are transferrable to other manually powered craft.</a:t>
            </a:r>
          </a:p>
          <a:p>
            <a:pPr algn="just"/>
            <a:endParaRPr lang="en-US" b="0" dirty="0">
              <a:latin typeface="Times New Roman" panose="02020603050405020304" pitchFamily="18" charset="0"/>
            </a:endParaRPr>
          </a:p>
          <a:p>
            <a:pPr algn="just"/>
            <a:r>
              <a:rPr lang="en-US" b="0" dirty="0" smtClean="0">
                <a:latin typeface="Times New Roman" panose="02020603050405020304" pitchFamily="18" charset="0"/>
              </a:rPr>
              <a:t>Permits can be loaned to friends and family members.</a:t>
            </a:r>
          </a:p>
          <a:p>
            <a:pPr algn="just"/>
            <a:endParaRPr lang="en-US" b="0" dirty="0">
              <a:latin typeface="Times New Roman" panose="02020603050405020304" pitchFamily="18" charset="0"/>
            </a:endParaRPr>
          </a:p>
          <a:p>
            <a:pPr algn="just"/>
            <a:r>
              <a:rPr lang="en-US" b="0" dirty="0" smtClean="0">
                <a:latin typeface="Times New Roman" panose="02020603050405020304" pitchFamily="18" charset="0"/>
              </a:rPr>
              <a:t>Permits are valid for one or two years; only valid for </a:t>
            </a:r>
            <a:r>
              <a:rPr lang="en-US" b="0" dirty="0" smtClean="0">
                <a:latin typeface="Times New Roman" panose="02020603050405020304" pitchFamily="18" charset="0"/>
              </a:rPr>
              <a:t>calendar </a:t>
            </a:r>
            <a:r>
              <a:rPr lang="en-US" b="0" dirty="0" smtClean="0">
                <a:latin typeface="Times New Roman" panose="02020603050405020304" pitchFamily="18" charset="0"/>
              </a:rPr>
              <a:t>year.</a:t>
            </a:r>
          </a:p>
          <a:p>
            <a:pPr algn="just"/>
            <a:endParaRPr lang="en-US" b="0" dirty="0">
              <a:latin typeface="Times New Roman" panose="02020603050405020304" pitchFamily="18" charset="0"/>
            </a:endParaRPr>
          </a:p>
          <a:p>
            <a:pPr algn="just"/>
            <a:r>
              <a:rPr lang="en-US" b="0" dirty="0" smtClean="0">
                <a:latin typeface="Times New Roman" panose="02020603050405020304" pitchFamily="18" charset="0"/>
              </a:rPr>
              <a:t>Permit fees are $5 (however, stores charge $5 permit + $2 agent fee)</a:t>
            </a:r>
            <a:endParaRPr lang="en-US" b="0" dirty="0">
              <a:latin typeface="Times New Roman" panose="02020603050405020304" pitchFamily="18" charset="0"/>
            </a:endParaRPr>
          </a:p>
        </p:txBody>
      </p:sp>
      <p:grpSp>
        <p:nvGrpSpPr>
          <p:cNvPr id="7" name="Group 13"/>
          <p:cNvGrpSpPr>
            <a:grpSpLocks/>
          </p:cNvGrpSpPr>
          <p:nvPr/>
        </p:nvGrpSpPr>
        <p:grpSpPr bwMode="auto">
          <a:xfrm>
            <a:off x="304800" y="1447800"/>
            <a:ext cx="322263" cy="4206876"/>
            <a:chOff x="661" y="1238"/>
            <a:chExt cx="203" cy="2650"/>
          </a:xfrm>
        </p:grpSpPr>
        <p:pic>
          <p:nvPicPr>
            <p:cNvPr id="8" name="Picture 10" descr="4pfd2"/>
            <p:cNvPicPr>
              <a:picLocks noChangeAspect="1" noChangeArrowheads="1"/>
            </p:cNvPicPr>
            <p:nvPr/>
          </p:nvPicPr>
          <p:blipFill>
            <a:blip r:embed="rId3" cstate="screen"/>
            <a:srcRect/>
            <a:stretch>
              <a:fillRect/>
            </a:stretch>
          </p:blipFill>
          <p:spPr bwMode="auto">
            <a:xfrm>
              <a:off x="672" y="1238"/>
              <a:ext cx="192" cy="106"/>
            </a:xfrm>
            <a:prstGeom prst="rect">
              <a:avLst/>
            </a:prstGeom>
            <a:noFill/>
            <a:ln w="9525">
              <a:noFill/>
              <a:miter lim="800000"/>
              <a:headEnd/>
              <a:tailEnd/>
            </a:ln>
          </p:spPr>
        </p:pic>
        <p:pic>
          <p:nvPicPr>
            <p:cNvPr id="10" name="Picture 10" descr="4pfd2"/>
            <p:cNvPicPr>
              <a:picLocks noChangeAspect="1" noChangeArrowheads="1"/>
            </p:cNvPicPr>
            <p:nvPr/>
          </p:nvPicPr>
          <p:blipFill>
            <a:blip r:embed="rId3" cstate="screen"/>
            <a:srcRect/>
            <a:stretch>
              <a:fillRect/>
            </a:stretch>
          </p:blipFill>
          <p:spPr bwMode="auto">
            <a:xfrm>
              <a:off x="661" y="3782"/>
              <a:ext cx="192" cy="106"/>
            </a:xfrm>
            <a:prstGeom prst="rect">
              <a:avLst/>
            </a:prstGeom>
            <a:noFill/>
            <a:ln w="9525">
              <a:noFill/>
              <a:miter lim="800000"/>
              <a:headEnd/>
              <a:tailEnd/>
            </a:ln>
          </p:spPr>
        </p:pic>
        <p:pic>
          <p:nvPicPr>
            <p:cNvPr id="11" name="Picture 10" descr="4pfd2"/>
            <p:cNvPicPr>
              <a:picLocks noChangeAspect="1" noChangeArrowheads="1"/>
            </p:cNvPicPr>
            <p:nvPr/>
          </p:nvPicPr>
          <p:blipFill>
            <a:blip r:embed="rId3" cstate="screen"/>
            <a:srcRect/>
            <a:stretch>
              <a:fillRect/>
            </a:stretch>
          </p:blipFill>
          <p:spPr bwMode="auto">
            <a:xfrm>
              <a:off x="672" y="2640"/>
              <a:ext cx="192" cy="106"/>
            </a:xfrm>
            <a:prstGeom prst="rect">
              <a:avLst/>
            </a:prstGeom>
            <a:noFill/>
            <a:ln w="9525">
              <a:noFill/>
              <a:miter lim="800000"/>
              <a:headEnd/>
              <a:tailEnd/>
            </a:ln>
          </p:spPr>
        </p:pic>
      </p:grpSp>
      <p:pic>
        <p:nvPicPr>
          <p:cNvPr id="9" name="Picture 10" descr="4pfd2"/>
          <p:cNvPicPr>
            <a:picLocks noChangeAspect="1" noChangeArrowheads="1"/>
          </p:cNvPicPr>
          <p:nvPr/>
        </p:nvPicPr>
        <p:blipFill>
          <a:blip r:embed="rId3" cstate="screen"/>
          <a:srcRect/>
          <a:stretch>
            <a:fillRect/>
          </a:stretch>
        </p:blipFill>
        <p:spPr bwMode="auto">
          <a:xfrm>
            <a:off x="322263" y="4419600"/>
            <a:ext cx="304800" cy="168275"/>
          </a:xfrm>
          <a:prstGeom prst="rect">
            <a:avLst/>
          </a:prstGeom>
          <a:noFill/>
          <a:ln w="9525">
            <a:noFill/>
            <a:miter lim="800000"/>
            <a:headEnd/>
            <a:tailEnd/>
          </a:ln>
        </p:spPr>
      </p:pic>
      <p:pic>
        <p:nvPicPr>
          <p:cNvPr id="15" name="Picture 14" descr="4pfd2"/>
          <p:cNvPicPr>
            <a:picLocks noChangeAspect="1" noChangeArrowheads="1"/>
          </p:cNvPicPr>
          <p:nvPr/>
        </p:nvPicPr>
        <p:blipFill>
          <a:blip r:embed="rId3" cstate="screen"/>
          <a:srcRect/>
          <a:stretch>
            <a:fillRect/>
          </a:stretch>
        </p:blipFill>
        <p:spPr bwMode="auto">
          <a:xfrm>
            <a:off x="282577" y="2919412"/>
            <a:ext cx="304801" cy="168275"/>
          </a:xfrm>
          <a:prstGeom prst="rect">
            <a:avLst/>
          </a:prstGeom>
          <a:noFill/>
          <a:ln w="9525">
            <a:noFill/>
            <a:miter lim="800000"/>
            <a:headEnd/>
            <a:tailEnd/>
          </a:ln>
        </p:spPr>
      </p:pic>
    </p:spTree>
    <p:extLst>
      <p:ext uri="{BB962C8B-B14F-4D97-AF65-F5344CB8AC3E}">
        <p14:creationId xmlns:p14="http://schemas.microsoft.com/office/powerpoint/2010/main" val="69179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AIS Inspection Stations</a:t>
            </a:r>
            <a:endParaRPr lang="en-US" dirty="0"/>
          </a:p>
        </p:txBody>
      </p:sp>
      <p:sp>
        <p:nvSpPr>
          <p:cNvPr id="16387" name="Slide Number Placeholder 2"/>
          <p:cNvSpPr>
            <a:spLocks noGrp="1"/>
          </p:cNvSpPr>
          <p:nvPr>
            <p:ph type="sldNum" sz="quarter" idx="10"/>
          </p:nvPr>
        </p:nvSpPr>
        <p:spPr>
          <a:noFill/>
        </p:spPr>
        <p:txBody>
          <a:bodyPr/>
          <a:lstStyle/>
          <a:p>
            <a:fld id="{8DFC5D4F-EFC5-4110-AE6A-38713566EBD8}" type="slidenum">
              <a:rPr lang="en-US" smtClean="0"/>
              <a:pPr/>
              <a:t>12</a:t>
            </a:fld>
            <a:endParaRPr lang="en-US" smtClean="0"/>
          </a:p>
        </p:txBody>
      </p:sp>
      <p:pic>
        <p:nvPicPr>
          <p:cNvPr id="16388" name="Picture 2" descr="C:\Users\Blackone\Desktop\CoosBaySquadron\America's Boating Course v3.2\New folder\ABC3_V1.0\osmbabc0002.jpg"/>
          <p:cNvPicPr>
            <a:picLocks noChangeAspect="1" noChangeArrowheads="1"/>
          </p:cNvPicPr>
          <p:nvPr/>
        </p:nvPicPr>
        <p:blipFill>
          <a:blip r:embed="rId3" cstate="screen"/>
          <a:srcRect/>
          <a:stretch>
            <a:fillRect/>
          </a:stretch>
        </p:blipFill>
        <p:spPr bwMode="auto">
          <a:xfrm>
            <a:off x="2057400" y="1089025"/>
            <a:ext cx="5791200" cy="533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Boat Registration</a:t>
            </a:r>
            <a:endParaRPr lang="en-US" dirty="0"/>
          </a:p>
        </p:txBody>
      </p:sp>
      <p:sp>
        <p:nvSpPr>
          <p:cNvPr id="12291" name="Slide Number Placeholder 2"/>
          <p:cNvSpPr>
            <a:spLocks noGrp="1"/>
          </p:cNvSpPr>
          <p:nvPr>
            <p:ph type="sldNum" sz="quarter" idx="10"/>
          </p:nvPr>
        </p:nvSpPr>
        <p:spPr>
          <a:noFill/>
        </p:spPr>
        <p:txBody>
          <a:bodyPr/>
          <a:lstStyle/>
          <a:p>
            <a:fld id="{4936BBC2-69AA-425C-BAC4-ADE73471ECCC}" type="slidenum">
              <a:rPr lang="en-US" smtClean="0"/>
              <a:pPr/>
              <a:t>13</a:t>
            </a:fld>
            <a:endParaRPr lang="en-US" smtClean="0"/>
          </a:p>
        </p:txBody>
      </p:sp>
      <p:sp>
        <p:nvSpPr>
          <p:cNvPr id="12292" name="TextBox 3"/>
          <p:cNvSpPr txBox="1">
            <a:spLocks noChangeArrowheads="1"/>
          </p:cNvSpPr>
          <p:nvPr/>
        </p:nvSpPr>
        <p:spPr bwMode="auto">
          <a:xfrm>
            <a:off x="609600" y="1447800"/>
            <a:ext cx="9018588" cy="5262979"/>
          </a:xfrm>
          <a:prstGeom prst="rect">
            <a:avLst/>
          </a:prstGeom>
          <a:noFill/>
          <a:ln w="9525">
            <a:noFill/>
            <a:miter lim="800000"/>
            <a:headEnd/>
            <a:tailEnd/>
          </a:ln>
        </p:spPr>
        <p:txBody>
          <a:bodyPr>
            <a:spAutoFit/>
          </a:bodyPr>
          <a:lstStyle/>
          <a:p>
            <a:pPr algn="l"/>
            <a:r>
              <a:rPr lang="en-US" b="0" dirty="0" smtClean="0"/>
              <a:t>Sailboats 12 feet </a:t>
            </a:r>
            <a:r>
              <a:rPr lang="en-US" b="0" dirty="0"/>
              <a:t>and longer and </a:t>
            </a:r>
            <a:r>
              <a:rPr lang="en-US" b="0" dirty="0" smtClean="0"/>
              <a:t>all </a:t>
            </a:r>
            <a:r>
              <a:rPr lang="en-US" b="0" dirty="0"/>
              <a:t>motorboats </a:t>
            </a:r>
            <a:r>
              <a:rPr lang="en-US" b="0" dirty="0" smtClean="0"/>
              <a:t>(with any </a:t>
            </a:r>
          </a:p>
          <a:p>
            <a:pPr algn="l"/>
            <a:r>
              <a:rPr lang="en-US" b="0" dirty="0" smtClean="0"/>
              <a:t>type of motor) must </a:t>
            </a:r>
            <a:r>
              <a:rPr lang="en-US" b="0" dirty="0"/>
              <a:t>be titled and registered in Oregon. </a:t>
            </a:r>
            <a:endParaRPr lang="en-US" b="0" dirty="0" smtClean="0"/>
          </a:p>
          <a:p>
            <a:pPr algn="l"/>
            <a:endParaRPr lang="en-US" b="0" dirty="0"/>
          </a:p>
          <a:p>
            <a:pPr algn="l"/>
            <a:r>
              <a:rPr lang="en-US" b="0" dirty="0"/>
              <a:t>Documented recreational boats must register &amp; pay </a:t>
            </a:r>
            <a:r>
              <a:rPr lang="en-US" b="0" dirty="0" smtClean="0"/>
              <a:t>fee if </a:t>
            </a:r>
          </a:p>
          <a:p>
            <a:pPr algn="l"/>
            <a:r>
              <a:rPr lang="en-US" b="0" dirty="0" smtClean="0"/>
              <a:t>Oregon is the state of principal use.</a:t>
            </a:r>
            <a:endParaRPr lang="en-US" b="0" dirty="0"/>
          </a:p>
          <a:p>
            <a:pPr algn="l"/>
            <a:endParaRPr lang="en-US" b="0" dirty="0" smtClean="0"/>
          </a:p>
          <a:p>
            <a:pPr algn="l"/>
            <a:r>
              <a:rPr lang="en-US" b="0" dirty="0" smtClean="0"/>
              <a:t>Oregon </a:t>
            </a:r>
            <a:r>
              <a:rPr lang="en-US" b="0" dirty="0"/>
              <a:t>has a two year registration cycle. </a:t>
            </a:r>
            <a:r>
              <a:rPr lang="en-US" b="0" dirty="0" smtClean="0"/>
              <a:t>Fee </a:t>
            </a:r>
            <a:r>
              <a:rPr lang="en-US" b="0" dirty="0"/>
              <a:t>can be paid </a:t>
            </a:r>
            <a:endParaRPr lang="en-US" b="0" dirty="0" smtClean="0"/>
          </a:p>
          <a:p>
            <a:pPr algn="l"/>
            <a:r>
              <a:rPr lang="en-US" b="0" dirty="0" smtClean="0"/>
              <a:t>on </a:t>
            </a:r>
            <a:r>
              <a:rPr lang="en-US" b="0" dirty="0"/>
              <a:t>line at OSMB site</a:t>
            </a:r>
            <a:r>
              <a:rPr lang="en-US" b="0" dirty="0" smtClean="0"/>
              <a:t>.</a:t>
            </a:r>
            <a:endParaRPr lang="en-US" b="0" dirty="0"/>
          </a:p>
          <a:p>
            <a:pPr algn="l"/>
            <a:endParaRPr lang="en-US" b="0" dirty="0"/>
          </a:p>
          <a:p>
            <a:pPr algn="l"/>
            <a:r>
              <a:rPr lang="en-US" b="0" dirty="0"/>
              <a:t>Title transfer must be submitted within 30 days of purchase </a:t>
            </a:r>
            <a:endParaRPr lang="en-US" b="0" dirty="0" smtClean="0"/>
          </a:p>
          <a:p>
            <a:pPr algn="l"/>
            <a:r>
              <a:rPr lang="en-US" b="0" dirty="0" smtClean="0"/>
              <a:t>or </a:t>
            </a:r>
            <a:r>
              <a:rPr lang="en-US" b="0" dirty="0"/>
              <a:t>will be charged a $25 penalty fee. </a:t>
            </a:r>
          </a:p>
          <a:p>
            <a:pPr algn="l"/>
            <a:endParaRPr lang="en-US" b="0" dirty="0"/>
          </a:p>
          <a:p>
            <a:pPr algn="l"/>
            <a:r>
              <a:rPr lang="en-US" b="0" dirty="0"/>
              <a:t>Boats made after </a:t>
            </a:r>
            <a:r>
              <a:rPr lang="en-US" b="0" dirty="0" smtClean="0"/>
              <a:t>1 Nov 1972 </a:t>
            </a:r>
            <a:r>
              <a:rPr lang="en-US" b="0" dirty="0"/>
              <a:t>must have HIN.</a:t>
            </a:r>
          </a:p>
          <a:p>
            <a:pPr algn="l"/>
            <a:endParaRPr lang="en-US" dirty="0"/>
          </a:p>
        </p:txBody>
      </p:sp>
      <p:grpSp>
        <p:nvGrpSpPr>
          <p:cNvPr id="5" name="Group 13"/>
          <p:cNvGrpSpPr>
            <a:grpSpLocks/>
          </p:cNvGrpSpPr>
          <p:nvPr/>
        </p:nvGrpSpPr>
        <p:grpSpPr bwMode="auto">
          <a:xfrm>
            <a:off x="273248" y="1600200"/>
            <a:ext cx="336550" cy="4572001"/>
            <a:chOff x="692" y="1334"/>
            <a:chExt cx="212" cy="2880"/>
          </a:xfrm>
        </p:grpSpPr>
        <p:pic>
          <p:nvPicPr>
            <p:cNvPr id="6" name="Picture 10" descr="4pfd2"/>
            <p:cNvPicPr>
              <a:picLocks noChangeAspect="1" noChangeArrowheads="1"/>
            </p:cNvPicPr>
            <p:nvPr/>
          </p:nvPicPr>
          <p:blipFill>
            <a:blip r:embed="rId3" cstate="screen"/>
            <a:srcRect/>
            <a:stretch>
              <a:fillRect/>
            </a:stretch>
          </p:blipFill>
          <p:spPr bwMode="auto">
            <a:xfrm>
              <a:off x="702" y="1334"/>
              <a:ext cx="192" cy="106"/>
            </a:xfrm>
            <a:prstGeom prst="rect">
              <a:avLst/>
            </a:prstGeom>
            <a:noFill/>
            <a:ln w="9525">
              <a:noFill/>
              <a:miter lim="800000"/>
              <a:headEnd/>
              <a:tailEnd/>
            </a:ln>
          </p:spPr>
        </p:pic>
        <p:pic>
          <p:nvPicPr>
            <p:cNvPr id="7" name="Picture 10" descr="4pfd2"/>
            <p:cNvPicPr>
              <a:picLocks noChangeAspect="1" noChangeArrowheads="1"/>
            </p:cNvPicPr>
            <p:nvPr/>
          </p:nvPicPr>
          <p:blipFill>
            <a:blip r:embed="rId3" cstate="screen"/>
            <a:srcRect/>
            <a:stretch>
              <a:fillRect/>
            </a:stretch>
          </p:blipFill>
          <p:spPr bwMode="auto">
            <a:xfrm>
              <a:off x="692" y="4108"/>
              <a:ext cx="192" cy="106"/>
            </a:xfrm>
            <a:prstGeom prst="rect">
              <a:avLst/>
            </a:prstGeom>
            <a:noFill/>
            <a:ln w="9525">
              <a:noFill/>
              <a:miter lim="800000"/>
              <a:headEnd/>
              <a:tailEnd/>
            </a:ln>
          </p:spPr>
        </p:pic>
        <p:pic>
          <p:nvPicPr>
            <p:cNvPr id="8" name="Picture 10" descr="4pfd2"/>
            <p:cNvPicPr>
              <a:picLocks noChangeAspect="1" noChangeArrowheads="1"/>
            </p:cNvPicPr>
            <p:nvPr/>
          </p:nvPicPr>
          <p:blipFill>
            <a:blip r:embed="rId3" cstate="screen"/>
            <a:srcRect/>
            <a:stretch>
              <a:fillRect/>
            </a:stretch>
          </p:blipFill>
          <p:spPr bwMode="auto">
            <a:xfrm>
              <a:off x="702" y="2721"/>
              <a:ext cx="192" cy="106"/>
            </a:xfrm>
            <a:prstGeom prst="rect">
              <a:avLst/>
            </a:prstGeom>
            <a:noFill/>
            <a:ln w="9525">
              <a:noFill/>
              <a:miter lim="800000"/>
              <a:headEnd/>
              <a:tailEnd/>
            </a:ln>
          </p:spPr>
        </p:pic>
        <p:pic>
          <p:nvPicPr>
            <p:cNvPr id="9" name="Picture 8" descr="4pfd2"/>
            <p:cNvPicPr>
              <a:picLocks noChangeAspect="1" noChangeArrowheads="1"/>
            </p:cNvPicPr>
            <p:nvPr/>
          </p:nvPicPr>
          <p:blipFill>
            <a:blip r:embed="rId3" cstate="screen"/>
            <a:srcRect/>
            <a:stretch>
              <a:fillRect/>
            </a:stretch>
          </p:blipFill>
          <p:spPr bwMode="auto">
            <a:xfrm>
              <a:off x="712" y="2054"/>
              <a:ext cx="192" cy="106"/>
            </a:xfrm>
            <a:prstGeom prst="rect">
              <a:avLst/>
            </a:prstGeom>
            <a:noFill/>
            <a:ln w="9525">
              <a:noFill/>
              <a:miter lim="800000"/>
              <a:headEnd/>
              <a:tailEnd/>
            </a:ln>
          </p:spPr>
        </p:pic>
      </p:grpSp>
      <p:pic>
        <p:nvPicPr>
          <p:cNvPr id="10" name="Picture 10" descr="4pfd2"/>
          <p:cNvPicPr>
            <a:picLocks noChangeAspect="1" noChangeArrowheads="1"/>
          </p:cNvPicPr>
          <p:nvPr/>
        </p:nvPicPr>
        <p:blipFill>
          <a:blip r:embed="rId3" cstate="screen"/>
          <a:srcRect/>
          <a:stretch>
            <a:fillRect/>
          </a:stretch>
        </p:blipFill>
        <p:spPr bwMode="auto">
          <a:xfrm>
            <a:off x="273248" y="4860926"/>
            <a:ext cx="304800" cy="16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Certificate of Number</a:t>
            </a:r>
            <a:endParaRPr lang="en-US" dirty="0"/>
          </a:p>
        </p:txBody>
      </p:sp>
      <p:sp>
        <p:nvSpPr>
          <p:cNvPr id="13315" name="Slide Number Placeholder 2"/>
          <p:cNvSpPr>
            <a:spLocks noGrp="1"/>
          </p:cNvSpPr>
          <p:nvPr>
            <p:ph type="sldNum" sz="quarter" idx="10"/>
          </p:nvPr>
        </p:nvSpPr>
        <p:spPr>
          <a:noFill/>
        </p:spPr>
        <p:txBody>
          <a:bodyPr/>
          <a:lstStyle/>
          <a:p>
            <a:fld id="{D41E93EB-B686-4B91-BE12-F8BB99DAA48B}" type="slidenum">
              <a:rPr lang="en-US" smtClean="0"/>
              <a:pPr/>
              <a:t>14</a:t>
            </a:fld>
            <a:endParaRPr lang="en-US" smtClean="0"/>
          </a:p>
        </p:txBody>
      </p:sp>
      <p:pic>
        <p:nvPicPr>
          <p:cNvPr id="13316" name="Picture 3" descr="C:\Users\Blackone\Desktop\CoosBaySquadron\America's Boating Course v3.2\New folder\ABC3_V1.0\osmb_abc0006.jpg"/>
          <p:cNvPicPr>
            <a:picLocks noChangeAspect="1" noChangeArrowheads="1"/>
          </p:cNvPicPr>
          <p:nvPr/>
        </p:nvPicPr>
        <p:blipFill>
          <a:blip r:embed="rId3" cstate="screen"/>
          <a:srcRect/>
          <a:stretch>
            <a:fillRect/>
          </a:stretch>
        </p:blipFill>
        <p:spPr bwMode="auto">
          <a:xfrm>
            <a:off x="1342075" y="1143000"/>
            <a:ext cx="70859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Boat Numbers</a:t>
            </a:r>
            <a:endParaRPr lang="en-US" dirty="0"/>
          </a:p>
        </p:txBody>
      </p:sp>
      <p:sp>
        <p:nvSpPr>
          <p:cNvPr id="14339" name="Slide Number Placeholder 2"/>
          <p:cNvSpPr>
            <a:spLocks noGrp="1"/>
          </p:cNvSpPr>
          <p:nvPr>
            <p:ph type="sldNum" sz="quarter" idx="10"/>
          </p:nvPr>
        </p:nvSpPr>
        <p:spPr>
          <a:noFill/>
        </p:spPr>
        <p:txBody>
          <a:bodyPr/>
          <a:lstStyle/>
          <a:p>
            <a:fld id="{20D78DC1-4E8A-468C-8034-4B8A8EEA7CC0}" type="slidenum">
              <a:rPr lang="en-US" smtClean="0"/>
              <a:pPr/>
              <a:t>15</a:t>
            </a:fld>
            <a:endParaRPr lang="en-US" smtClean="0"/>
          </a:p>
        </p:txBody>
      </p:sp>
      <p:pic>
        <p:nvPicPr>
          <p:cNvPr id="14340" name="Picture 3" descr="C:\Users\Blackone\Desktop\CoosBaySquadron\America's Boating Course v3.2\New folder\ABC3_V1.0\osmb_abc0007.jpg"/>
          <p:cNvPicPr>
            <a:picLocks noChangeAspect="1" noChangeArrowheads="1"/>
          </p:cNvPicPr>
          <p:nvPr/>
        </p:nvPicPr>
        <p:blipFill>
          <a:blip r:embed="rId3" cstate="screen"/>
          <a:srcRect/>
          <a:stretch>
            <a:fillRect/>
          </a:stretch>
        </p:blipFill>
        <p:spPr bwMode="auto">
          <a:xfrm>
            <a:off x="1828800" y="1343978"/>
            <a:ext cx="5367338" cy="503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Slide Number Placeholder 2"/>
          <p:cNvSpPr>
            <a:spLocks noGrp="1"/>
          </p:cNvSpPr>
          <p:nvPr>
            <p:ph type="sldNum" sz="quarter" idx="10"/>
          </p:nvPr>
        </p:nvSpPr>
        <p:spPr/>
        <p:txBody>
          <a:bodyPr/>
          <a:lstStyle/>
          <a:p>
            <a:pPr>
              <a:defRPr/>
            </a:pPr>
            <a:fld id="{A7C15A8D-F9A5-4661-8DAA-5198B63E716F}" type="slidenum">
              <a:rPr lang="en-US" smtClean="0"/>
              <a:pPr>
                <a:defRPr/>
              </a:pPr>
              <a:t>16</a:t>
            </a:fld>
            <a:endParaRPr lang="en-US"/>
          </a:p>
        </p:txBody>
      </p:sp>
      <p:sp>
        <p:nvSpPr>
          <p:cNvPr id="8" name="Rectangle 7"/>
          <p:cNvSpPr/>
          <p:nvPr/>
        </p:nvSpPr>
        <p:spPr>
          <a:xfrm>
            <a:off x="711653" y="1752600"/>
            <a:ext cx="8022772" cy="4154984"/>
          </a:xfrm>
          <a:prstGeom prst="rect">
            <a:avLst/>
          </a:prstGeom>
        </p:spPr>
        <p:txBody>
          <a:bodyPr wrap="square">
            <a:spAutoFit/>
          </a:bodyPr>
          <a:lstStyle/>
          <a:p>
            <a:pPr algn="just"/>
            <a:r>
              <a:rPr lang="en-US" dirty="0" smtClean="0">
                <a:latin typeface="Arial" panose="020B0604020202020204" pitchFamily="34" charset="0"/>
              </a:rPr>
              <a:t>                      Recommended equipment </a:t>
            </a:r>
            <a:endParaRPr lang="en-US" dirty="0">
              <a:latin typeface="Arial" panose="020B0604020202020204" pitchFamily="34" charset="0"/>
            </a:endParaRPr>
          </a:p>
          <a:p>
            <a:pPr algn="just"/>
            <a:r>
              <a:rPr lang="en-US" b="0" dirty="0">
                <a:latin typeface="Times New Roman" panose="02020603050405020304" pitchFamily="18" charset="0"/>
              </a:rPr>
              <a:t>Along with the required equipment, the </a:t>
            </a:r>
            <a:r>
              <a:rPr lang="en-US" b="0" dirty="0" smtClean="0">
                <a:latin typeface="Times New Roman" panose="02020603050405020304" pitchFamily="18" charset="0"/>
              </a:rPr>
              <a:t>Oregon Marine Board </a:t>
            </a:r>
            <a:r>
              <a:rPr lang="en-US" b="0" dirty="0">
                <a:latin typeface="Times New Roman" panose="02020603050405020304" pitchFamily="18" charset="0"/>
              </a:rPr>
              <a:t>recommends carrying the following:</a:t>
            </a:r>
          </a:p>
          <a:p>
            <a:pPr algn="just"/>
            <a:r>
              <a:rPr lang="en-US" b="0" dirty="0">
                <a:latin typeface="Times New Roman" panose="02020603050405020304" pitchFamily="18" charset="0"/>
              </a:rPr>
              <a:t>1</a:t>
            </a:r>
            <a:r>
              <a:rPr lang="en-US" b="0" dirty="0" smtClean="0">
                <a:latin typeface="Times New Roman" panose="02020603050405020304" pitchFamily="18" charset="0"/>
              </a:rPr>
              <a:t>. Compass</a:t>
            </a:r>
            <a:endParaRPr lang="en-US" b="0" dirty="0">
              <a:latin typeface="Times New Roman" panose="02020603050405020304" pitchFamily="18" charset="0"/>
            </a:endParaRPr>
          </a:p>
          <a:p>
            <a:pPr algn="just"/>
            <a:r>
              <a:rPr lang="en-US" b="0" dirty="0">
                <a:latin typeface="Times New Roman" panose="02020603050405020304" pitchFamily="18" charset="0"/>
              </a:rPr>
              <a:t>2</a:t>
            </a:r>
            <a:r>
              <a:rPr lang="en-US" b="0" dirty="0" smtClean="0">
                <a:latin typeface="Times New Roman" panose="02020603050405020304" pitchFamily="18" charset="0"/>
              </a:rPr>
              <a:t>. Anchor </a:t>
            </a:r>
            <a:r>
              <a:rPr lang="en-US" b="0" dirty="0">
                <a:latin typeface="Times New Roman" panose="02020603050405020304" pitchFamily="18" charset="0"/>
              </a:rPr>
              <a:t>fenders </a:t>
            </a:r>
          </a:p>
          <a:p>
            <a:pPr algn="just"/>
            <a:r>
              <a:rPr lang="en-US" b="0" dirty="0">
                <a:latin typeface="Times New Roman" panose="02020603050405020304" pitchFamily="18" charset="0"/>
              </a:rPr>
              <a:t>3</a:t>
            </a:r>
            <a:r>
              <a:rPr lang="en-US" b="0" dirty="0" smtClean="0">
                <a:latin typeface="Times New Roman" panose="02020603050405020304" pitchFamily="18" charset="0"/>
              </a:rPr>
              <a:t>. Flashlight</a:t>
            </a:r>
            <a:r>
              <a:rPr lang="en-US" b="0" dirty="0">
                <a:latin typeface="Times New Roman" panose="02020603050405020304" pitchFamily="18" charset="0"/>
              </a:rPr>
              <a:t>, extra batteries </a:t>
            </a:r>
          </a:p>
          <a:p>
            <a:pPr algn="just"/>
            <a:r>
              <a:rPr lang="en-US" b="0" dirty="0">
                <a:latin typeface="Times New Roman" panose="02020603050405020304" pitchFamily="18" charset="0"/>
              </a:rPr>
              <a:t>4</a:t>
            </a:r>
            <a:r>
              <a:rPr lang="en-US" b="0" dirty="0" smtClean="0">
                <a:latin typeface="Times New Roman" panose="02020603050405020304" pitchFamily="18" charset="0"/>
              </a:rPr>
              <a:t>. Extra </a:t>
            </a:r>
            <a:r>
              <a:rPr lang="en-US" b="0" dirty="0">
                <a:latin typeface="Times New Roman" panose="02020603050405020304" pitchFamily="18" charset="0"/>
              </a:rPr>
              <a:t>line</a:t>
            </a:r>
          </a:p>
          <a:p>
            <a:pPr algn="just"/>
            <a:r>
              <a:rPr lang="en-US" b="0" dirty="0">
                <a:latin typeface="Times New Roman" panose="02020603050405020304" pitchFamily="18" charset="0"/>
              </a:rPr>
              <a:t>5</a:t>
            </a:r>
            <a:r>
              <a:rPr lang="en-US" b="0" dirty="0" smtClean="0">
                <a:latin typeface="Times New Roman" panose="02020603050405020304" pitchFamily="18" charset="0"/>
              </a:rPr>
              <a:t>. Bucket</a:t>
            </a:r>
            <a:endParaRPr lang="en-US" b="0" dirty="0">
              <a:latin typeface="Times New Roman" panose="02020603050405020304" pitchFamily="18" charset="0"/>
            </a:endParaRPr>
          </a:p>
          <a:p>
            <a:pPr algn="just"/>
            <a:r>
              <a:rPr lang="en-US" b="0" dirty="0">
                <a:latin typeface="Times New Roman" panose="02020603050405020304" pitchFamily="18" charset="0"/>
              </a:rPr>
              <a:t>6</a:t>
            </a:r>
            <a:r>
              <a:rPr lang="en-US" b="0" dirty="0" smtClean="0">
                <a:latin typeface="Times New Roman" panose="02020603050405020304" pitchFamily="18" charset="0"/>
              </a:rPr>
              <a:t>. Port-a-</a:t>
            </a:r>
            <a:r>
              <a:rPr lang="en-US" b="0" dirty="0" err="1" smtClean="0">
                <a:latin typeface="Times New Roman" panose="02020603050405020304" pitchFamily="18" charset="0"/>
              </a:rPr>
              <a:t>potty</a:t>
            </a:r>
            <a:r>
              <a:rPr lang="en-US" b="0" dirty="0" smtClean="0">
                <a:latin typeface="Times New Roman" panose="02020603050405020304" pitchFamily="18" charset="0"/>
              </a:rPr>
              <a:t> </a:t>
            </a:r>
            <a:endParaRPr lang="en-US" b="0" dirty="0">
              <a:latin typeface="Times New Roman" panose="02020603050405020304" pitchFamily="18" charset="0"/>
            </a:endParaRPr>
          </a:p>
          <a:p>
            <a:pPr algn="just"/>
            <a:r>
              <a:rPr lang="en-US" b="0" dirty="0">
                <a:latin typeface="Times New Roman" panose="02020603050405020304" pitchFamily="18" charset="0"/>
              </a:rPr>
              <a:t>7</a:t>
            </a:r>
            <a:r>
              <a:rPr lang="en-US" b="0" dirty="0" smtClean="0">
                <a:latin typeface="Times New Roman" panose="02020603050405020304" pitchFamily="18" charset="0"/>
              </a:rPr>
              <a:t>. Bilge </a:t>
            </a:r>
            <a:r>
              <a:rPr lang="en-US" b="0" dirty="0">
                <a:latin typeface="Times New Roman" panose="02020603050405020304" pitchFamily="18" charset="0"/>
              </a:rPr>
              <a:t>pump and pads</a:t>
            </a:r>
          </a:p>
          <a:p>
            <a:pPr algn="just"/>
            <a:r>
              <a:rPr lang="en-US" b="0" dirty="0">
                <a:latin typeface="Times New Roman" panose="02020603050405020304" pitchFamily="18" charset="0"/>
              </a:rPr>
              <a:t>8</a:t>
            </a:r>
            <a:r>
              <a:rPr lang="en-US" b="0" dirty="0" smtClean="0">
                <a:latin typeface="Times New Roman" panose="02020603050405020304" pitchFamily="18" charset="0"/>
              </a:rPr>
              <a:t>. First </a:t>
            </a:r>
            <a:r>
              <a:rPr lang="en-US" b="0" dirty="0">
                <a:latin typeface="Times New Roman" panose="02020603050405020304" pitchFamily="18" charset="0"/>
              </a:rPr>
              <a:t>aid </a:t>
            </a:r>
            <a:r>
              <a:rPr lang="en-US" b="0" dirty="0" smtClean="0">
                <a:latin typeface="Times New Roman" panose="02020603050405020304" pitchFamily="18" charset="0"/>
              </a:rPr>
              <a:t>kit</a:t>
            </a:r>
            <a:endParaRPr lang="en-US" b="0" dirty="0">
              <a:effectLst/>
              <a:latin typeface="Times New Roman" panose="02020603050405020304" pitchFamily="18" charset="0"/>
            </a:endParaRPr>
          </a:p>
        </p:txBody>
      </p:sp>
      <p:sp>
        <p:nvSpPr>
          <p:cNvPr id="9" name="Rectangle 8"/>
          <p:cNvSpPr/>
          <p:nvPr/>
        </p:nvSpPr>
        <p:spPr>
          <a:xfrm>
            <a:off x="1981200" y="2864168"/>
            <a:ext cx="6553200" cy="2677656"/>
          </a:xfrm>
          <a:prstGeom prst="rect">
            <a:avLst/>
          </a:prstGeom>
        </p:spPr>
        <p:txBody>
          <a:bodyPr wrap="square">
            <a:spAutoFit/>
          </a:bodyPr>
          <a:lstStyle/>
          <a:p>
            <a:r>
              <a:rPr lang="en-US" b="0" dirty="0" smtClean="0">
                <a:latin typeface="Times New Roman" panose="02020603050405020304" pitchFamily="18" charset="0"/>
              </a:rPr>
              <a:t>              9.  Paddle</a:t>
            </a:r>
            <a:endParaRPr lang="en-US" b="0" dirty="0">
              <a:latin typeface="Times New Roman" panose="02020603050405020304" pitchFamily="18" charset="0"/>
            </a:endParaRPr>
          </a:p>
          <a:p>
            <a:r>
              <a:rPr lang="en-US" b="0" dirty="0" smtClean="0">
                <a:latin typeface="Times New Roman" panose="02020603050405020304" pitchFamily="18" charset="0"/>
              </a:rPr>
              <a:t>               10. Tool </a:t>
            </a:r>
            <a:r>
              <a:rPr lang="en-US" b="0" dirty="0">
                <a:latin typeface="Times New Roman" panose="02020603050405020304" pitchFamily="18" charset="0"/>
              </a:rPr>
              <a:t>kit</a:t>
            </a:r>
          </a:p>
          <a:p>
            <a:r>
              <a:rPr lang="en-US" b="0" dirty="0" smtClean="0">
                <a:latin typeface="Times New Roman" panose="02020603050405020304" pitchFamily="18" charset="0"/>
              </a:rPr>
              <a:t>                            11. Two-way </a:t>
            </a:r>
            <a:r>
              <a:rPr lang="en-US" b="0" dirty="0">
                <a:latin typeface="Times New Roman" panose="02020603050405020304" pitchFamily="18" charset="0"/>
              </a:rPr>
              <a:t>radio</a:t>
            </a:r>
          </a:p>
          <a:p>
            <a:r>
              <a:rPr lang="en-US" b="0" dirty="0" smtClean="0">
                <a:latin typeface="Times New Roman" panose="02020603050405020304" pitchFamily="18" charset="0"/>
              </a:rPr>
              <a:t>                     12. Cell </a:t>
            </a:r>
            <a:r>
              <a:rPr lang="en-US" b="0" dirty="0">
                <a:latin typeface="Times New Roman" panose="02020603050405020304" pitchFamily="18" charset="0"/>
              </a:rPr>
              <a:t>phone</a:t>
            </a:r>
          </a:p>
          <a:p>
            <a:r>
              <a:rPr lang="en-US" b="0" dirty="0" smtClean="0">
                <a:latin typeface="Times New Roman" panose="02020603050405020304" pitchFamily="18" charset="0"/>
              </a:rPr>
              <a:t>                                        13. Visual </a:t>
            </a:r>
            <a:r>
              <a:rPr lang="en-US" b="0" dirty="0">
                <a:latin typeface="Times New Roman" panose="02020603050405020304" pitchFamily="18" charset="0"/>
              </a:rPr>
              <a:t>distress signals</a:t>
            </a:r>
          </a:p>
          <a:p>
            <a:r>
              <a:rPr lang="en-US" b="0" dirty="0" smtClean="0">
                <a:latin typeface="Times New Roman" panose="02020603050405020304" pitchFamily="18" charset="0"/>
              </a:rPr>
              <a:t>                                        14. Marine </a:t>
            </a:r>
            <a:r>
              <a:rPr lang="en-US" b="0" dirty="0">
                <a:latin typeface="Times New Roman" panose="02020603050405020304" pitchFamily="18" charset="0"/>
              </a:rPr>
              <a:t>VHF radio, if </a:t>
            </a:r>
          </a:p>
          <a:p>
            <a:r>
              <a:rPr lang="en-US" b="0" dirty="0" smtClean="0">
                <a:latin typeface="Times New Roman" panose="02020603050405020304" pitchFamily="18" charset="0"/>
              </a:rPr>
              <a:t>                                     operating </a:t>
            </a:r>
            <a:r>
              <a:rPr lang="en-US" b="0" dirty="0">
                <a:latin typeface="Times New Roman" panose="02020603050405020304" pitchFamily="18" charset="0"/>
              </a:rPr>
              <a:t>in coastal waters</a:t>
            </a:r>
            <a:endParaRPr lang="en-US" b="0" dirty="0">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55688"/>
          </a:xfrm>
        </p:spPr>
        <p:txBody>
          <a:bodyPr/>
          <a:lstStyle/>
          <a:p>
            <a:pPr>
              <a:defRPr/>
            </a:pPr>
            <a:r>
              <a:rPr lang="en-US" dirty="0" smtClean="0"/>
              <a:t>Life Jackets </a:t>
            </a:r>
            <a:br>
              <a:rPr lang="en-US" dirty="0" smtClean="0"/>
            </a:br>
            <a:r>
              <a:rPr lang="en-US" dirty="0" smtClean="0"/>
              <a:t>     </a:t>
            </a:r>
            <a:r>
              <a:rPr lang="en-US" sz="3600" dirty="0" smtClean="0"/>
              <a:t>Personal Floatation Devices (PFDs)</a:t>
            </a:r>
            <a:endParaRPr lang="en-US" sz="3600" dirty="0"/>
          </a:p>
        </p:txBody>
      </p:sp>
      <p:sp>
        <p:nvSpPr>
          <p:cNvPr id="17411" name="Slide Number Placeholder 2"/>
          <p:cNvSpPr>
            <a:spLocks noGrp="1"/>
          </p:cNvSpPr>
          <p:nvPr>
            <p:ph type="sldNum" sz="quarter" idx="10"/>
          </p:nvPr>
        </p:nvSpPr>
        <p:spPr>
          <a:noFill/>
        </p:spPr>
        <p:txBody>
          <a:bodyPr/>
          <a:lstStyle/>
          <a:p>
            <a:fld id="{0B0519A2-2D24-4F29-9771-C359F2EC8982}" type="slidenum">
              <a:rPr lang="en-US" smtClean="0"/>
              <a:pPr/>
              <a:t>17</a:t>
            </a:fld>
            <a:endParaRPr lang="en-US" smtClean="0"/>
          </a:p>
        </p:txBody>
      </p:sp>
      <p:pic>
        <p:nvPicPr>
          <p:cNvPr id="17412" name="Picture 5" descr="Special PFD"/>
          <p:cNvPicPr>
            <a:picLocks noChangeAspect="1" noChangeArrowheads="1"/>
          </p:cNvPicPr>
          <p:nvPr/>
        </p:nvPicPr>
        <p:blipFill>
          <a:blip r:embed="rId3" cstate="screen"/>
          <a:srcRect/>
          <a:stretch>
            <a:fillRect/>
          </a:stretch>
        </p:blipFill>
        <p:spPr bwMode="auto">
          <a:xfrm>
            <a:off x="1828800" y="2874085"/>
            <a:ext cx="5334000" cy="3623982"/>
          </a:xfrm>
          <a:prstGeom prst="rect">
            <a:avLst/>
          </a:prstGeom>
          <a:noFill/>
          <a:ln w="9525">
            <a:noFill/>
            <a:miter lim="800000"/>
            <a:headEnd/>
            <a:tailEnd/>
          </a:ln>
        </p:spPr>
      </p:pic>
      <p:sp>
        <p:nvSpPr>
          <p:cNvPr id="17413" name="TextBox 4"/>
          <p:cNvSpPr txBox="1">
            <a:spLocks noChangeArrowheads="1"/>
          </p:cNvSpPr>
          <p:nvPr/>
        </p:nvSpPr>
        <p:spPr bwMode="auto">
          <a:xfrm>
            <a:off x="457200" y="1373754"/>
            <a:ext cx="8305800" cy="1569660"/>
          </a:xfrm>
          <a:prstGeom prst="rect">
            <a:avLst/>
          </a:prstGeom>
          <a:noFill/>
          <a:ln w="9525">
            <a:noFill/>
            <a:miter lim="800000"/>
            <a:headEnd/>
            <a:tailEnd/>
          </a:ln>
        </p:spPr>
        <p:txBody>
          <a:bodyPr wrap="square">
            <a:spAutoFit/>
          </a:bodyPr>
          <a:lstStyle/>
          <a:p>
            <a:pPr algn="l"/>
            <a:r>
              <a:rPr lang="en-US" b="0" dirty="0"/>
              <a:t>One for each person aboard including </a:t>
            </a:r>
            <a:r>
              <a:rPr lang="en-US" b="0" dirty="0" smtClean="0"/>
              <a:t>towed (impact rated).</a:t>
            </a:r>
            <a:endParaRPr lang="en-US" b="0" dirty="0"/>
          </a:p>
          <a:p>
            <a:pPr algn="l"/>
            <a:r>
              <a:rPr lang="en-US" b="0" dirty="0" smtClean="0"/>
              <a:t>USCG Approved with legible label, proper </a:t>
            </a:r>
            <a:r>
              <a:rPr lang="en-US" b="0" dirty="0"/>
              <a:t>size, serviceable and </a:t>
            </a:r>
            <a:r>
              <a:rPr lang="en-US" b="0" dirty="0" smtClean="0"/>
              <a:t>worn (or readily available).</a:t>
            </a:r>
            <a:endParaRPr lang="en-US" b="0" dirty="0"/>
          </a:p>
          <a:p>
            <a:pPr algn="l"/>
            <a:r>
              <a:rPr lang="en-US" b="0" dirty="0"/>
              <a:t>Children 12 and under MUST wear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White water Boating</a:t>
            </a:r>
            <a:endParaRPr lang="en-US" dirty="0"/>
          </a:p>
        </p:txBody>
      </p:sp>
      <p:sp>
        <p:nvSpPr>
          <p:cNvPr id="18435" name="Slide Number Placeholder 2"/>
          <p:cNvSpPr>
            <a:spLocks noGrp="1"/>
          </p:cNvSpPr>
          <p:nvPr>
            <p:ph type="sldNum" sz="quarter" idx="10"/>
          </p:nvPr>
        </p:nvSpPr>
        <p:spPr>
          <a:noFill/>
        </p:spPr>
        <p:txBody>
          <a:bodyPr/>
          <a:lstStyle/>
          <a:p>
            <a:fld id="{933EEB49-0FD2-42B9-8759-DAEF9E5ABC3B}" type="slidenum">
              <a:rPr lang="en-US" smtClean="0"/>
              <a:pPr/>
              <a:t>18</a:t>
            </a:fld>
            <a:endParaRPr lang="en-US" smtClean="0"/>
          </a:p>
        </p:txBody>
      </p:sp>
      <p:pic>
        <p:nvPicPr>
          <p:cNvPr id="18436" name="Picture 2" descr="C:\Users\Blackone\Desktop\CoosBaySquadron\America's Boating Course v3.2\New folder\whitewater.jpg"/>
          <p:cNvPicPr>
            <a:picLocks noChangeAspect="1" noChangeArrowheads="1"/>
          </p:cNvPicPr>
          <p:nvPr/>
        </p:nvPicPr>
        <p:blipFill>
          <a:blip r:embed="rId3" cstate="screen"/>
          <a:srcRect/>
          <a:stretch>
            <a:fillRect/>
          </a:stretch>
        </p:blipFill>
        <p:spPr bwMode="auto">
          <a:xfrm>
            <a:off x="1905000" y="2286000"/>
            <a:ext cx="5486400" cy="4114800"/>
          </a:xfrm>
          <a:prstGeom prst="rect">
            <a:avLst/>
          </a:prstGeom>
          <a:noFill/>
          <a:ln w="9525">
            <a:noFill/>
            <a:miter lim="800000"/>
            <a:headEnd/>
            <a:tailEnd/>
          </a:ln>
        </p:spPr>
      </p:pic>
      <p:sp>
        <p:nvSpPr>
          <p:cNvPr id="18437" name="TextBox 4"/>
          <p:cNvSpPr txBox="1">
            <a:spLocks noChangeArrowheads="1"/>
          </p:cNvSpPr>
          <p:nvPr/>
        </p:nvSpPr>
        <p:spPr bwMode="auto">
          <a:xfrm>
            <a:off x="838200" y="1288256"/>
            <a:ext cx="8001000" cy="830263"/>
          </a:xfrm>
          <a:prstGeom prst="rect">
            <a:avLst/>
          </a:prstGeom>
          <a:noFill/>
          <a:ln w="9525">
            <a:noFill/>
            <a:miter lim="800000"/>
            <a:headEnd/>
            <a:tailEnd/>
          </a:ln>
        </p:spPr>
        <p:txBody>
          <a:bodyPr wrap="square">
            <a:spAutoFit/>
          </a:bodyPr>
          <a:lstStyle/>
          <a:p>
            <a:pPr algn="l"/>
            <a:r>
              <a:rPr lang="en-US" b="0" dirty="0"/>
              <a:t>Oregon law requires all boaters to wear a life jacket in </a:t>
            </a:r>
            <a:endParaRPr lang="en-US" b="0" dirty="0" smtClean="0"/>
          </a:p>
          <a:p>
            <a:pPr algn="l"/>
            <a:r>
              <a:rPr lang="en-US" b="0" dirty="0" smtClean="0"/>
              <a:t>Class </a:t>
            </a:r>
            <a:r>
              <a:rPr lang="en-US" b="0" dirty="0"/>
              <a:t>III rapids or higher and in areas of known hazards.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Speed</a:t>
            </a:r>
            <a:endParaRPr lang="en-US" dirty="0"/>
          </a:p>
        </p:txBody>
      </p:sp>
      <p:sp>
        <p:nvSpPr>
          <p:cNvPr id="3" name="Content Placeholder 2"/>
          <p:cNvSpPr>
            <a:spLocks noGrp="1"/>
          </p:cNvSpPr>
          <p:nvPr>
            <p:ph idx="1"/>
          </p:nvPr>
        </p:nvSpPr>
        <p:spPr>
          <a:xfrm>
            <a:off x="434975" y="1600200"/>
            <a:ext cx="8305800" cy="4495800"/>
          </a:xfrm>
        </p:spPr>
        <p:txBody>
          <a:bodyPr/>
          <a:lstStyle/>
          <a:p>
            <a:r>
              <a:rPr lang="en-US" dirty="0" smtClean="0"/>
              <a:t>Operating at speeds greater than that which allows operator to bring boat to stop within assured clear distance ahead. Take into account visibility, traffic, and weather.</a:t>
            </a:r>
          </a:p>
          <a:p>
            <a:endParaRPr lang="en-US" dirty="0" smtClean="0"/>
          </a:p>
          <a:p>
            <a:r>
              <a:rPr lang="en-US" dirty="0" smtClean="0"/>
              <a:t>It is illegal to exceed any posted speed limits.  Regulatory marks – white with orange borders and geometric symbols.</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19</a:t>
            </a:fld>
            <a:endParaRPr lang="en-US"/>
          </a:p>
        </p:txBody>
      </p:sp>
    </p:spTree>
    <p:extLst>
      <p:ext uri="{BB962C8B-B14F-4D97-AF65-F5344CB8AC3E}">
        <p14:creationId xmlns:p14="http://schemas.microsoft.com/office/powerpoint/2010/main" val="68197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203960" y="87086"/>
            <a:ext cx="7696200" cy="1055914"/>
          </a:xfrm>
        </p:spPr>
        <p:txBody>
          <a:bodyPr/>
          <a:lstStyle/>
          <a:p>
            <a:pPr eaLnBrk="1" hangingPunct="1">
              <a:defRPr/>
            </a:pPr>
            <a:r>
              <a:rPr lang="en-US" dirty="0" smtClean="0"/>
              <a:t>State &amp; Local Regulations</a:t>
            </a:r>
          </a:p>
        </p:txBody>
      </p:sp>
      <p:sp>
        <p:nvSpPr>
          <p:cNvPr id="126979" name="Rectangle 3"/>
          <p:cNvSpPr>
            <a:spLocks noGrp="1" noChangeArrowheads="1"/>
          </p:cNvSpPr>
          <p:nvPr>
            <p:ph type="body" idx="4294967295"/>
          </p:nvPr>
        </p:nvSpPr>
        <p:spPr>
          <a:xfrm>
            <a:off x="1905000" y="1714500"/>
            <a:ext cx="7162800" cy="5257800"/>
          </a:xfrm>
        </p:spPr>
        <p:txBody>
          <a:bodyPr/>
          <a:lstStyle/>
          <a:p>
            <a:pPr eaLnBrk="1" hangingPunct="1"/>
            <a:r>
              <a:rPr lang="en-US" dirty="0" smtClean="0"/>
              <a:t>Operator qualifications</a:t>
            </a:r>
          </a:p>
          <a:p>
            <a:pPr eaLnBrk="1" hangingPunct="1"/>
            <a:r>
              <a:rPr lang="en-US" dirty="0" smtClean="0"/>
              <a:t>Boaters Education Card</a:t>
            </a:r>
          </a:p>
          <a:p>
            <a:pPr eaLnBrk="1" hangingPunct="1"/>
            <a:r>
              <a:rPr lang="en-US" dirty="0" smtClean="0"/>
              <a:t>Wearing PFDs</a:t>
            </a:r>
          </a:p>
          <a:p>
            <a:pPr eaLnBrk="1" hangingPunct="1"/>
            <a:r>
              <a:rPr lang="en-US" dirty="0" smtClean="0"/>
              <a:t>Additional equipment</a:t>
            </a:r>
          </a:p>
          <a:p>
            <a:pPr eaLnBrk="1" hangingPunct="1"/>
            <a:r>
              <a:rPr lang="en-US" dirty="0" smtClean="0"/>
              <a:t>Speed restrictions</a:t>
            </a:r>
          </a:p>
          <a:p>
            <a:pPr eaLnBrk="1" hangingPunct="1"/>
            <a:r>
              <a:rPr lang="en-US" dirty="0" smtClean="0"/>
              <a:t>Time of day restrictions</a:t>
            </a:r>
          </a:p>
          <a:p>
            <a:pPr eaLnBrk="1" hangingPunct="1"/>
            <a:r>
              <a:rPr lang="en-US" i="1" dirty="0" smtClean="0"/>
              <a:t>mainly </a:t>
            </a:r>
            <a:r>
              <a:rPr lang="en-US" i="1" dirty="0" smtClean="0"/>
              <a:t>for PWCs &amp; skiers</a:t>
            </a:r>
          </a:p>
        </p:txBody>
      </p:sp>
      <p:sp>
        <p:nvSpPr>
          <p:cNvPr id="126980" name="Text Box 4"/>
          <p:cNvSpPr txBox="1">
            <a:spLocks noChangeArrowheads="1"/>
          </p:cNvSpPr>
          <p:nvPr/>
        </p:nvSpPr>
        <p:spPr bwMode="auto">
          <a:xfrm>
            <a:off x="8458200" y="6400800"/>
            <a:ext cx="457200" cy="274638"/>
          </a:xfrm>
          <a:prstGeom prst="rect">
            <a:avLst/>
          </a:prstGeom>
          <a:noFill/>
          <a:ln w="9525">
            <a:noFill/>
            <a:miter lim="800000"/>
            <a:headEnd/>
            <a:tailEnd/>
          </a:ln>
        </p:spPr>
        <p:txBody>
          <a:bodyPr>
            <a:spAutoFit/>
          </a:bodyPr>
          <a:lstStyle/>
          <a:p>
            <a:pPr algn="l">
              <a:spcBef>
                <a:spcPct val="50000"/>
              </a:spcBef>
            </a:pPr>
            <a:r>
              <a:rPr lang="en-US" sz="1200" b="0">
                <a:solidFill>
                  <a:srgbClr val="FFFF00"/>
                </a:solidFill>
              </a:rPr>
              <a:t>&gt;&gt;</a:t>
            </a:r>
          </a:p>
        </p:txBody>
      </p:sp>
      <p:pic>
        <p:nvPicPr>
          <p:cNvPr id="6149" name="Picture 8" descr="1 dolphin"/>
          <p:cNvPicPr>
            <a:picLocks noChangeAspect="1" noChangeArrowheads="1"/>
          </p:cNvPicPr>
          <p:nvPr/>
        </p:nvPicPr>
        <p:blipFill>
          <a:blip r:embed="rId3" cstate="screen"/>
          <a:srcRect/>
          <a:stretch>
            <a:fillRect/>
          </a:stretch>
        </p:blipFill>
        <p:spPr bwMode="auto">
          <a:xfrm>
            <a:off x="7467600" y="1371600"/>
            <a:ext cx="1600200" cy="2057400"/>
          </a:xfrm>
          <a:prstGeom prst="rect">
            <a:avLst/>
          </a:prstGeom>
          <a:noFill/>
          <a:ln w="9525">
            <a:noFill/>
            <a:miter lim="800000"/>
            <a:headEnd/>
            <a:tailEnd/>
          </a:ln>
        </p:spPr>
      </p:pic>
      <p:grpSp>
        <p:nvGrpSpPr>
          <p:cNvPr id="6150" name="Group 13"/>
          <p:cNvGrpSpPr>
            <a:grpSpLocks/>
          </p:cNvGrpSpPr>
          <p:nvPr/>
        </p:nvGrpSpPr>
        <p:grpSpPr bwMode="auto">
          <a:xfrm>
            <a:off x="1295400" y="1927225"/>
            <a:ext cx="304800" cy="3071813"/>
            <a:chOff x="672" y="1238"/>
            <a:chExt cx="192" cy="1935"/>
          </a:xfrm>
        </p:grpSpPr>
        <p:pic>
          <p:nvPicPr>
            <p:cNvPr id="6152" name="Picture 10" descr="4pfd2"/>
            <p:cNvPicPr>
              <a:picLocks noChangeAspect="1" noChangeArrowheads="1"/>
            </p:cNvPicPr>
            <p:nvPr/>
          </p:nvPicPr>
          <p:blipFill>
            <a:blip r:embed="rId4" cstate="screen"/>
            <a:srcRect/>
            <a:stretch>
              <a:fillRect/>
            </a:stretch>
          </p:blipFill>
          <p:spPr bwMode="auto">
            <a:xfrm>
              <a:off x="672" y="1238"/>
              <a:ext cx="192" cy="106"/>
            </a:xfrm>
            <a:prstGeom prst="rect">
              <a:avLst/>
            </a:prstGeom>
            <a:noFill/>
            <a:ln w="9525">
              <a:noFill/>
              <a:miter lim="800000"/>
              <a:headEnd/>
              <a:tailEnd/>
            </a:ln>
          </p:spPr>
        </p:pic>
        <p:pic>
          <p:nvPicPr>
            <p:cNvPr id="6153" name="Picture 10" descr="4pfd2"/>
            <p:cNvPicPr>
              <a:picLocks noChangeAspect="1" noChangeArrowheads="1"/>
            </p:cNvPicPr>
            <p:nvPr/>
          </p:nvPicPr>
          <p:blipFill>
            <a:blip r:embed="rId4" cstate="screen"/>
            <a:srcRect/>
            <a:stretch>
              <a:fillRect/>
            </a:stretch>
          </p:blipFill>
          <p:spPr bwMode="auto">
            <a:xfrm>
              <a:off x="672" y="1632"/>
              <a:ext cx="192" cy="106"/>
            </a:xfrm>
            <a:prstGeom prst="rect">
              <a:avLst/>
            </a:prstGeom>
            <a:noFill/>
            <a:ln w="9525">
              <a:noFill/>
              <a:miter lim="800000"/>
              <a:headEnd/>
              <a:tailEnd/>
            </a:ln>
          </p:spPr>
        </p:pic>
        <p:pic>
          <p:nvPicPr>
            <p:cNvPr id="6154" name="Picture 10" descr="4pfd2"/>
            <p:cNvPicPr>
              <a:picLocks noChangeAspect="1" noChangeArrowheads="1"/>
            </p:cNvPicPr>
            <p:nvPr/>
          </p:nvPicPr>
          <p:blipFill>
            <a:blip r:embed="rId4" cstate="screen"/>
            <a:srcRect/>
            <a:stretch>
              <a:fillRect/>
            </a:stretch>
          </p:blipFill>
          <p:spPr bwMode="auto">
            <a:xfrm>
              <a:off x="672" y="1968"/>
              <a:ext cx="192" cy="106"/>
            </a:xfrm>
            <a:prstGeom prst="rect">
              <a:avLst/>
            </a:prstGeom>
            <a:noFill/>
            <a:ln w="9525">
              <a:noFill/>
              <a:miter lim="800000"/>
              <a:headEnd/>
              <a:tailEnd/>
            </a:ln>
          </p:spPr>
        </p:pic>
        <p:pic>
          <p:nvPicPr>
            <p:cNvPr id="6155" name="Picture 10" descr="4pfd2"/>
            <p:cNvPicPr>
              <a:picLocks noChangeAspect="1" noChangeArrowheads="1"/>
            </p:cNvPicPr>
            <p:nvPr/>
          </p:nvPicPr>
          <p:blipFill>
            <a:blip r:embed="rId4" cstate="screen"/>
            <a:srcRect/>
            <a:stretch>
              <a:fillRect/>
            </a:stretch>
          </p:blipFill>
          <p:spPr bwMode="auto">
            <a:xfrm>
              <a:off x="672" y="3067"/>
              <a:ext cx="192" cy="106"/>
            </a:xfrm>
            <a:prstGeom prst="rect">
              <a:avLst/>
            </a:prstGeom>
            <a:noFill/>
            <a:ln w="9525">
              <a:noFill/>
              <a:miter lim="800000"/>
              <a:headEnd/>
              <a:tailEnd/>
            </a:ln>
          </p:spPr>
        </p:pic>
        <p:pic>
          <p:nvPicPr>
            <p:cNvPr id="6156" name="Picture 10" descr="4pfd2"/>
            <p:cNvPicPr>
              <a:picLocks noChangeAspect="1" noChangeArrowheads="1"/>
            </p:cNvPicPr>
            <p:nvPr/>
          </p:nvPicPr>
          <p:blipFill>
            <a:blip r:embed="rId4" cstate="screen"/>
            <a:srcRect/>
            <a:stretch>
              <a:fillRect/>
            </a:stretch>
          </p:blipFill>
          <p:spPr bwMode="auto">
            <a:xfrm>
              <a:off x="672" y="2712"/>
              <a:ext cx="192" cy="106"/>
            </a:xfrm>
            <a:prstGeom prst="rect">
              <a:avLst/>
            </a:prstGeom>
            <a:noFill/>
            <a:ln w="9525">
              <a:noFill/>
              <a:miter lim="800000"/>
              <a:headEnd/>
              <a:tailEnd/>
            </a:ln>
          </p:spPr>
        </p:pic>
        <p:pic>
          <p:nvPicPr>
            <p:cNvPr id="6157" name="Picture 10" descr="4pfd2"/>
            <p:cNvPicPr>
              <a:picLocks noChangeAspect="1" noChangeArrowheads="1"/>
            </p:cNvPicPr>
            <p:nvPr/>
          </p:nvPicPr>
          <p:blipFill>
            <a:blip r:embed="rId4" cstate="screen"/>
            <a:srcRect/>
            <a:stretch>
              <a:fillRect/>
            </a:stretch>
          </p:blipFill>
          <p:spPr bwMode="auto">
            <a:xfrm>
              <a:off x="672" y="2352"/>
              <a:ext cx="192" cy="106"/>
            </a:xfrm>
            <a:prstGeom prst="rect">
              <a:avLst/>
            </a:prstGeom>
            <a:noFill/>
            <a:ln w="9525">
              <a:noFill/>
              <a:miter lim="800000"/>
              <a:headEnd/>
              <a:tailEnd/>
            </a:ln>
          </p:spPr>
        </p:pic>
      </p:grpSp>
      <p:sp>
        <p:nvSpPr>
          <p:cNvPr id="6151" name="Slide Number Placeholder 2"/>
          <p:cNvSpPr txBox="1">
            <a:spLocks noGrp="1"/>
          </p:cNvSpPr>
          <p:nvPr/>
        </p:nvSpPr>
        <p:spPr bwMode="auto">
          <a:xfrm>
            <a:off x="6553200" y="6400800"/>
            <a:ext cx="1905000" cy="457200"/>
          </a:xfrm>
          <a:prstGeom prst="rect">
            <a:avLst/>
          </a:prstGeom>
          <a:noFill/>
          <a:ln w="9525">
            <a:noFill/>
            <a:miter lim="800000"/>
            <a:headEnd/>
            <a:tailEnd/>
          </a:ln>
        </p:spPr>
        <p:txBody>
          <a:bodyPr/>
          <a:lstStyle/>
          <a:p>
            <a:pPr algn="r"/>
            <a:fld id="{78B04AC5-FAC2-4A84-B478-C8318D178EBE}" type="slidenum">
              <a:rPr lang="en-US" sz="1400" b="0">
                <a:solidFill>
                  <a:srgbClr val="FFFF99"/>
                </a:solidFill>
                <a:latin typeface="Times New Roman" pitchFamily="18" charset="0"/>
              </a:rPr>
              <a:pPr algn="r"/>
              <a:t>2</a:t>
            </a:fld>
            <a:endParaRPr lang="en-US" sz="1400" b="0">
              <a:solidFill>
                <a:srgbClr val="FFFF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500" fill="hold"/>
                                        <p:tgtEl>
                                          <p:spTgt spid="126978"/>
                                        </p:tgtEl>
                                        <p:attrNameLst>
                                          <p:attrName>ppt_w</p:attrName>
                                        </p:attrNameLst>
                                      </p:cBhvr>
                                      <p:tavLst>
                                        <p:tav tm="0">
                                          <p:val>
                                            <p:fltVal val="0"/>
                                          </p:val>
                                        </p:tav>
                                        <p:tav tm="100000">
                                          <p:val>
                                            <p:strVal val="#ppt_w"/>
                                          </p:val>
                                        </p:tav>
                                      </p:tavLst>
                                    </p:anim>
                                    <p:anim calcmode="lin" valueType="num">
                                      <p:cBhvr>
                                        <p:cTn id="8" dur="500" fill="hold"/>
                                        <p:tgtEl>
                                          <p:spTgt spid="12697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additive="base">
                                        <p:cTn id="13"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1" end="1"/>
                                            </p:txEl>
                                          </p:spTgt>
                                        </p:tgtEl>
                                        <p:attrNameLst>
                                          <p:attrName>style.visibility</p:attrName>
                                        </p:attrNameLst>
                                      </p:cBhvr>
                                      <p:to>
                                        <p:strVal val="visible"/>
                                      </p:to>
                                    </p:set>
                                    <p:anim calcmode="lin" valueType="num">
                                      <p:cBhvr additive="base">
                                        <p:cTn id="19"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79">
                                            <p:txEl>
                                              <p:pRg st="2" end="2"/>
                                            </p:txEl>
                                          </p:spTgt>
                                        </p:tgtEl>
                                        <p:attrNameLst>
                                          <p:attrName>style.visibility</p:attrName>
                                        </p:attrNameLst>
                                      </p:cBhvr>
                                      <p:to>
                                        <p:strVal val="visible"/>
                                      </p:to>
                                    </p:set>
                                    <p:anim calcmode="lin" valueType="num">
                                      <p:cBhvr additive="base">
                                        <p:cTn id="25"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6979">
                                            <p:txEl>
                                              <p:pRg st="3" end="3"/>
                                            </p:txEl>
                                          </p:spTgt>
                                        </p:tgtEl>
                                        <p:attrNameLst>
                                          <p:attrName>style.visibility</p:attrName>
                                        </p:attrNameLst>
                                      </p:cBhvr>
                                      <p:to>
                                        <p:strVal val="visible"/>
                                      </p:to>
                                    </p:set>
                                    <p:anim calcmode="lin" valueType="num">
                                      <p:cBhvr additive="base">
                                        <p:cTn id="31" dur="500" fill="hold"/>
                                        <p:tgtEl>
                                          <p:spTgt spid="1269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6979">
                                            <p:txEl>
                                              <p:pRg st="4" end="4"/>
                                            </p:txEl>
                                          </p:spTgt>
                                        </p:tgtEl>
                                        <p:attrNameLst>
                                          <p:attrName>style.visibility</p:attrName>
                                        </p:attrNameLst>
                                      </p:cBhvr>
                                      <p:to>
                                        <p:strVal val="visible"/>
                                      </p:to>
                                    </p:set>
                                    <p:anim calcmode="lin" valueType="num">
                                      <p:cBhvr additive="base">
                                        <p:cTn id="37" dur="500" fill="hold"/>
                                        <p:tgtEl>
                                          <p:spTgt spid="12697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9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6979">
                                            <p:txEl>
                                              <p:pRg st="5" end="5"/>
                                            </p:txEl>
                                          </p:spTgt>
                                        </p:tgtEl>
                                        <p:attrNameLst>
                                          <p:attrName>style.visibility</p:attrName>
                                        </p:attrNameLst>
                                      </p:cBhvr>
                                      <p:to>
                                        <p:strVal val="visible"/>
                                      </p:to>
                                    </p:set>
                                    <p:anim calcmode="lin" valueType="num">
                                      <p:cBhvr additive="base">
                                        <p:cTn id="43" dur="500" fill="hold"/>
                                        <p:tgtEl>
                                          <p:spTgt spid="12697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9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6979">
                                            <p:txEl>
                                              <p:pRg st="6" end="6"/>
                                            </p:txEl>
                                          </p:spTgt>
                                        </p:tgtEl>
                                        <p:attrNameLst>
                                          <p:attrName>style.visibility</p:attrName>
                                        </p:attrNameLst>
                                      </p:cBhvr>
                                      <p:to>
                                        <p:strVal val="visible"/>
                                      </p:to>
                                    </p:set>
                                    <p:anim calcmode="lin" valueType="num">
                                      <p:cBhvr additive="base">
                                        <p:cTn id="49" dur="500" fill="hold"/>
                                        <p:tgtEl>
                                          <p:spTgt spid="12697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979">
                                            <p:txEl>
                                              <p:pRg st="6" end="6"/>
                                            </p:txEl>
                                          </p:spTgt>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26980">
                                            <p:txEl>
                                              <p:pRg st="0" end="0"/>
                                            </p:txEl>
                                          </p:spTgt>
                                        </p:tgtEl>
                                        <p:attrNameLst>
                                          <p:attrName>style.visibility</p:attrName>
                                        </p:attrNameLst>
                                      </p:cBhvr>
                                      <p:to>
                                        <p:strVal val="visible"/>
                                      </p:to>
                                    </p:set>
                                    <p:anim calcmode="lin" valueType="num">
                                      <p:cBhvr additive="base">
                                        <p:cTn id="54"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69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P spid="12698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Lookout</a:t>
            </a:r>
            <a:endParaRPr lang="en-US" dirty="0"/>
          </a:p>
        </p:txBody>
      </p:sp>
      <p:sp>
        <p:nvSpPr>
          <p:cNvPr id="3" name="Content Placeholder 2"/>
          <p:cNvSpPr>
            <a:spLocks noGrp="1"/>
          </p:cNvSpPr>
          <p:nvPr>
            <p:ph idx="1"/>
          </p:nvPr>
        </p:nvSpPr>
        <p:spPr>
          <a:xfrm>
            <a:off x="381000" y="1512887"/>
            <a:ext cx="8305800" cy="4495800"/>
          </a:xfrm>
        </p:spPr>
        <p:txBody>
          <a:bodyPr/>
          <a:lstStyle/>
          <a:p>
            <a:r>
              <a:rPr lang="en-US" dirty="0" smtClean="0"/>
              <a:t>An operator shall keep a proper lookout at all times while underway.  At minimum one person shall watch and listen for dangers that may come from any direction.</a:t>
            </a:r>
          </a:p>
          <a:p>
            <a:endParaRPr lang="en-US" dirty="0"/>
          </a:p>
          <a:p>
            <a:r>
              <a:rPr lang="en-US" dirty="0" smtClean="0"/>
              <a:t>In restricted visibility, additional lookouts should be designated while sounding and listening for restricted visibility sound signals.</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20</a:t>
            </a:fld>
            <a:endParaRPr lang="en-US"/>
          </a:p>
        </p:txBody>
      </p:sp>
    </p:spTree>
    <p:extLst>
      <p:ext uri="{BB962C8B-B14F-4D97-AF65-F5344CB8AC3E}">
        <p14:creationId xmlns:p14="http://schemas.microsoft.com/office/powerpoint/2010/main" val="290575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Overloading</a:t>
            </a:r>
            <a:endParaRPr lang="en-US" dirty="0"/>
          </a:p>
        </p:txBody>
      </p:sp>
      <p:sp>
        <p:nvSpPr>
          <p:cNvPr id="3" name="Content Placeholder 2"/>
          <p:cNvSpPr>
            <a:spLocks noGrp="1"/>
          </p:cNvSpPr>
          <p:nvPr>
            <p:ph idx="1"/>
          </p:nvPr>
        </p:nvSpPr>
        <p:spPr>
          <a:xfrm>
            <a:off x="419099" y="1520507"/>
            <a:ext cx="8724901" cy="4495800"/>
          </a:xfrm>
        </p:spPr>
        <p:txBody>
          <a:bodyPr/>
          <a:lstStyle/>
          <a:p>
            <a:r>
              <a:rPr lang="en-US" dirty="0" smtClean="0"/>
              <a:t>Capacity Plates are placed on most boats.  They specify maximum weights, engine horsepower and number of persons.  </a:t>
            </a:r>
          </a:p>
          <a:p>
            <a:r>
              <a:rPr lang="en-US" dirty="0" smtClean="0"/>
              <a:t>Overloading is exceeding the maximums on </a:t>
            </a:r>
            <a:endParaRPr lang="en-US" dirty="0" smtClean="0"/>
          </a:p>
          <a:p>
            <a:r>
              <a:rPr lang="en-US" dirty="0"/>
              <a:t>	</a:t>
            </a:r>
            <a:r>
              <a:rPr lang="en-US" dirty="0" smtClean="0"/>
              <a:t>the </a:t>
            </a:r>
            <a:r>
              <a:rPr lang="en-US" dirty="0" smtClean="0"/>
              <a:t>capacity plate.</a:t>
            </a:r>
          </a:p>
          <a:p>
            <a:r>
              <a:rPr lang="en-US" dirty="0" smtClean="0"/>
              <a:t>Use the persons number </a:t>
            </a:r>
            <a:r>
              <a:rPr lang="en-US" dirty="0" smtClean="0"/>
              <a:t>on the label judiciously</a:t>
            </a:r>
            <a:r>
              <a:rPr lang="en-US" dirty="0" smtClean="0"/>
              <a:t>.  The total </a:t>
            </a:r>
            <a:r>
              <a:rPr lang="en-US" dirty="0" smtClean="0"/>
              <a:t>of passenger weight  </a:t>
            </a:r>
            <a:r>
              <a:rPr lang="en-US" dirty="0" smtClean="0"/>
              <a:t>must not exceed the posted weight limit.</a:t>
            </a:r>
          </a:p>
          <a:p>
            <a:r>
              <a:rPr lang="en-US" dirty="0" smtClean="0"/>
              <a:t>Load the boat to maintain proper trim. </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21</a:t>
            </a:fld>
            <a:endParaRPr lang="en-US"/>
          </a:p>
        </p:txBody>
      </p:sp>
    </p:spTree>
    <p:extLst>
      <p:ext uri="{BB962C8B-B14F-4D97-AF65-F5344CB8AC3E}">
        <p14:creationId xmlns:p14="http://schemas.microsoft.com/office/powerpoint/2010/main" val="308115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696200" cy="1055687"/>
          </a:xfrm>
        </p:spPr>
        <p:txBody>
          <a:bodyPr/>
          <a:lstStyle/>
          <a:p>
            <a:pPr>
              <a:defRPr/>
            </a:pPr>
            <a:r>
              <a:rPr lang="en-US" dirty="0" smtClean="0"/>
              <a:t>Operation – No Wake</a:t>
            </a:r>
            <a:endParaRPr lang="en-US" dirty="0"/>
          </a:p>
        </p:txBody>
      </p:sp>
      <p:sp>
        <p:nvSpPr>
          <p:cNvPr id="19459" name="Content Placeholder 2"/>
          <p:cNvSpPr>
            <a:spLocks noGrp="1"/>
          </p:cNvSpPr>
          <p:nvPr>
            <p:ph idx="1"/>
          </p:nvPr>
        </p:nvSpPr>
        <p:spPr>
          <a:xfrm>
            <a:off x="304800" y="1419383"/>
            <a:ext cx="8534400" cy="4724400"/>
          </a:xfrm>
        </p:spPr>
        <p:txBody>
          <a:bodyPr/>
          <a:lstStyle/>
          <a:p>
            <a:r>
              <a:rPr lang="en-US" dirty="0" smtClean="0"/>
              <a:t>SLOW NO WAKE: means operating a boat at the slowest speed necessary to maintain steerage and that reduces or eliminates waves that appear as white water behind the boat. Must observe within 200 feet of:	</a:t>
            </a:r>
          </a:p>
          <a:p>
            <a:r>
              <a:rPr lang="en-US" dirty="0"/>
              <a:t>		</a:t>
            </a:r>
            <a:r>
              <a:rPr lang="en-US" dirty="0" smtClean="0"/>
              <a:t>-Boat Ramp</a:t>
            </a:r>
          </a:p>
          <a:p>
            <a:r>
              <a:rPr lang="en-US" dirty="0"/>
              <a:t>	</a:t>
            </a:r>
            <a:r>
              <a:rPr lang="en-US" dirty="0" smtClean="0"/>
              <a:t>	-Marina or moorage with over 5 boats</a:t>
            </a:r>
          </a:p>
          <a:p>
            <a:r>
              <a:rPr lang="en-US" dirty="0"/>
              <a:t>	</a:t>
            </a:r>
            <a:r>
              <a:rPr lang="en-US" dirty="0" smtClean="0"/>
              <a:t>	-A floating home moorage</a:t>
            </a:r>
          </a:p>
          <a:p>
            <a:r>
              <a:rPr lang="en-US" dirty="0" smtClean="0"/>
              <a:t>THE OPERATOR IS RESPONSIBLE FOR WAKE! </a:t>
            </a:r>
          </a:p>
          <a:p>
            <a:r>
              <a:rPr lang="en-US" dirty="0"/>
              <a:t>	</a:t>
            </a:r>
            <a:r>
              <a:rPr lang="en-US" dirty="0" smtClean="0"/>
              <a:t>	</a:t>
            </a:r>
          </a:p>
          <a:p>
            <a:r>
              <a:rPr lang="en-US" dirty="0" smtClean="0"/>
              <a:t>Operators may be liable for damage caused by wake. </a:t>
            </a:r>
          </a:p>
          <a:p>
            <a:r>
              <a:rPr lang="en-US" dirty="0" smtClean="0"/>
              <a:t>Page 19-32 for waterway regulations.</a:t>
            </a:r>
          </a:p>
        </p:txBody>
      </p:sp>
      <p:sp>
        <p:nvSpPr>
          <p:cNvPr id="19460" name="Slide Number Placeholder 3"/>
          <p:cNvSpPr>
            <a:spLocks noGrp="1"/>
          </p:cNvSpPr>
          <p:nvPr>
            <p:ph type="sldNum" sz="quarter" idx="10"/>
          </p:nvPr>
        </p:nvSpPr>
        <p:spPr>
          <a:noFill/>
        </p:spPr>
        <p:txBody>
          <a:bodyPr/>
          <a:lstStyle/>
          <a:p>
            <a:fld id="{4E936045-CF96-4A14-B6C8-B386F61AC3AB}"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Unsafe Riding</a:t>
            </a:r>
            <a:endParaRPr lang="en-US" dirty="0"/>
          </a:p>
        </p:txBody>
      </p:sp>
      <p:sp>
        <p:nvSpPr>
          <p:cNvPr id="3" name="Content Placeholder 2"/>
          <p:cNvSpPr>
            <a:spLocks noGrp="1"/>
          </p:cNvSpPr>
          <p:nvPr>
            <p:ph idx="1"/>
          </p:nvPr>
        </p:nvSpPr>
        <p:spPr>
          <a:xfrm>
            <a:off x="381000" y="1600200"/>
            <a:ext cx="8534400" cy="4495800"/>
          </a:xfrm>
        </p:spPr>
        <p:txBody>
          <a:bodyPr/>
          <a:lstStyle/>
          <a:p>
            <a:r>
              <a:rPr lang="en-US" sz="2800" dirty="0" smtClean="0"/>
              <a:t>Sitting, standing or otherwise moving outside of designed seating and operating areas can lead to falling overboard, and severe if not fatal injury from propeller strike.</a:t>
            </a:r>
          </a:p>
          <a:p>
            <a:r>
              <a:rPr lang="en-US" sz="2800" dirty="0" smtClean="0"/>
              <a:t>Riding on bow, transom, or gunwale railings while underway is prohibited at speed greater than 5 mph.</a:t>
            </a:r>
          </a:p>
          <a:p>
            <a:r>
              <a:rPr lang="en-US" sz="2800" dirty="0" smtClean="0"/>
              <a:t>It is illegal to tow a person(s) holding onto a portion of the boat aft of the transom (including a step, ladder, or platform deck) while underway.</a:t>
            </a:r>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23</a:t>
            </a:fld>
            <a:endParaRPr lang="en-US"/>
          </a:p>
        </p:txBody>
      </p:sp>
    </p:spTree>
    <p:extLst>
      <p:ext uri="{BB962C8B-B14F-4D97-AF65-F5344CB8AC3E}">
        <p14:creationId xmlns:p14="http://schemas.microsoft.com/office/powerpoint/2010/main" val="88005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t>
            </a:r>
            <a:br>
              <a:rPr lang="en-US" dirty="0" smtClean="0"/>
            </a:br>
            <a:r>
              <a:rPr lang="en-US" sz="4000" dirty="0" smtClean="0"/>
              <a:t>Watersports Towing </a:t>
            </a:r>
            <a:endParaRPr lang="en-US" sz="4000" dirty="0"/>
          </a:p>
        </p:txBody>
      </p:sp>
      <p:sp>
        <p:nvSpPr>
          <p:cNvPr id="3" name="Content Placeholder 2"/>
          <p:cNvSpPr>
            <a:spLocks noGrp="1"/>
          </p:cNvSpPr>
          <p:nvPr>
            <p:ph idx="1"/>
          </p:nvPr>
        </p:nvSpPr>
        <p:spPr>
          <a:xfrm>
            <a:off x="465455" y="1257300"/>
            <a:ext cx="8305800" cy="4495800"/>
          </a:xfrm>
        </p:spPr>
        <p:txBody>
          <a:bodyPr/>
          <a:lstStyle/>
          <a:p>
            <a:r>
              <a:rPr lang="en-US" dirty="0" smtClean="0"/>
              <a:t>No towing of persons between sunset and sunrise.</a:t>
            </a:r>
          </a:p>
          <a:p>
            <a:r>
              <a:rPr lang="en-US" dirty="0" smtClean="0"/>
              <a:t>Must have an observer on the tow boat able to communicate with those being towed.</a:t>
            </a:r>
          </a:p>
          <a:p>
            <a:r>
              <a:rPr lang="en-US" dirty="0" smtClean="0"/>
              <a:t>A “skier down” orange square flag must be displayed when launching or recovering to alert other boaters of persons in the water.</a:t>
            </a:r>
          </a:p>
          <a:p>
            <a:r>
              <a:rPr lang="en-US" dirty="0" smtClean="0"/>
              <a:t>Proper distance must be maintained for boat and skier for all objects – at least twice the tow length is good practice</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24</a:t>
            </a:fld>
            <a:endParaRPr lang="en-US"/>
          </a:p>
        </p:txBody>
      </p:sp>
    </p:spTree>
    <p:extLst>
      <p:ext uri="{BB962C8B-B14F-4D97-AF65-F5344CB8AC3E}">
        <p14:creationId xmlns:p14="http://schemas.microsoft.com/office/powerpoint/2010/main" val="57602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74" y="65088"/>
            <a:ext cx="7947025" cy="1055687"/>
          </a:xfrm>
        </p:spPr>
        <p:txBody>
          <a:bodyPr/>
          <a:lstStyle/>
          <a:p>
            <a:r>
              <a:rPr lang="en-US" dirty="0" smtClean="0"/>
              <a:t>Operation </a:t>
            </a:r>
            <a:br>
              <a:rPr lang="en-US" dirty="0" smtClean="0"/>
            </a:br>
            <a:r>
              <a:rPr lang="en-US" sz="4000" dirty="0" smtClean="0"/>
              <a:t>Especially Hazardous Condition</a:t>
            </a:r>
            <a:endParaRPr lang="en-US" sz="4000" dirty="0"/>
          </a:p>
        </p:txBody>
      </p:sp>
      <p:sp>
        <p:nvSpPr>
          <p:cNvPr id="3" name="Content Placeholder 2"/>
          <p:cNvSpPr>
            <a:spLocks noGrp="1"/>
          </p:cNvSpPr>
          <p:nvPr>
            <p:ph idx="1"/>
          </p:nvPr>
        </p:nvSpPr>
        <p:spPr>
          <a:xfrm>
            <a:off x="281939" y="1676400"/>
            <a:ext cx="8724900" cy="4495800"/>
          </a:xfrm>
        </p:spPr>
        <p:txBody>
          <a:bodyPr/>
          <a:lstStyle/>
          <a:p>
            <a:r>
              <a:rPr lang="en-US" dirty="0" smtClean="0"/>
              <a:t>Peace officers observing Especially Hazardous operations in Oregon waters may order the operator to safe moorage until corrected.</a:t>
            </a:r>
          </a:p>
          <a:p>
            <a:r>
              <a:rPr lang="en-US" dirty="0" smtClean="0"/>
              <a:t>These conditions include:</a:t>
            </a:r>
          </a:p>
          <a:p>
            <a:r>
              <a:rPr lang="en-US" dirty="0"/>
              <a:t>	</a:t>
            </a:r>
            <a:r>
              <a:rPr lang="en-US" dirty="0" smtClean="0"/>
              <a:t>-Improper or insufficient life jackets, fire extinguishers, backfire arresting devices, or navigation lights between sunset and sunrise</a:t>
            </a:r>
          </a:p>
          <a:p>
            <a:r>
              <a:rPr lang="en-US" dirty="0"/>
              <a:t>	</a:t>
            </a:r>
            <a:r>
              <a:rPr lang="en-US" dirty="0" smtClean="0"/>
              <a:t>-Overloading / Overpowering / Leaking fuel</a:t>
            </a:r>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25</a:t>
            </a:fld>
            <a:endParaRPr lang="en-US"/>
          </a:p>
        </p:txBody>
      </p:sp>
    </p:spTree>
    <p:extLst>
      <p:ext uri="{BB962C8B-B14F-4D97-AF65-F5344CB8AC3E}">
        <p14:creationId xmlns:p14="http://schemas.microsoft.com/office/powerpoint/2010/main" val="414886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Bar</a:t>
            </a:r>
            <a:endParaRPr lang="en-US" dirty="0"/>
          </a:p>
        </p:txBody>
      </p:sp>
      <p:sp>
        <p:nvSpPr>
          <p:cNvPr id="3" name="Slide Number Placeholder 2"/>
          <p:cNvSpPr>
            <a:spLocks noGrp="1"/>
          </p:cNvSpPr>
          <p:nvPr>
            <p:ph type="sldNum" sz="quarter" idx="10"/>
          </p:nvPr>
        </p:nvSpPr>
        <p:spPr/>
        <p:txBody>
          <a:bodyPr/>
          <a:lstStyle/>
          <a:p>
            <a:pPr>
              <a:defRPr/>
            </a:pPr>
            <a:fld id="{A7C15A8D-F9A5-4661-8DAA-5198B63E716F}" type="slidenum">
              <a:rPr lang="en-US" smtClean="0"/>
              <a:pPr>
                <a:defRPr/>
              </a:pPr>
              <a:t>26</a:t>
            </a:fld>
            <a:endParaRPr lang="en-US"/>
          </a:p>
        </p:txBody>
      </p:sp>
      <p:pic>
        <p:nvPicPr>
          <p:cNvPr id="1026" name="Picture 2" descr="Description Columbia river 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41985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7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Bar</a:t>
            </a:r>
            <a:endParaRPr lang="en-US" dirty="0"/>
          </a:p>
        </p:txBody>
      </p:sp>
      <p:sp>
        <p:nvSpPr>
          <p:cNvPr id="3" name="Slide Number Placeholder 2"/>
          <p:cNvSpPr>
            <a:spLocks noGrp="1"/>
          </p:cNvSpPr>
          <p:nvPr>
            <p:ph type="sldNum" sz="quarter" idx="10"/>
          </p:nvPr>
        </p:nvSpPr>
        <p:spPr/>
        <p:txBody>
          <a:bodyPr/>
          <a:lstStyle/>
          <a:p>
            <a:pPr>
              <a:defRPr/>
            </a:pPr>
            <a:fld id="{A7C15A8D-F9A5-4661-8DAA-5198B63E716F}" type="slidenum">
              <a:rPr lang="en-US" smtClean="0"/>
              <a:pPr>
                <a:defRPr/>
              </a:pPr>
              <a:t>27</a:t>
            </a:fld>
            <a:endParaRPr lang="en-US"/>
          </a:p>
        </p:txBody>
      </p:sp>
      <p:pic>
        <p:nvPicPr>
          <p:cNvPr id="2050" name="Picture 2" descr="are some columbia river bar pics it can get real nasty out t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676400"/>
            <a:ext cx="6400799"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a:t>
            </a:r>
            <a:endParaRPr lang="en-US" dirty="0"/>
          </a:p>
        </p:txBody>
      </p:sp>
      <p:sp>
        <p:nvSpPr>
          <p:cNvPr id="3" name="Content Placeholder 2"/>
          <p:cNvSpPr>
            <a:spLocks noGrp="1"/>
          </p:cNvSpPr>
          <p:nvPr>
            <p:ph idx="1"/>
          </p:nvPr>
        </p:nvSpPr>
        <p:spPr>
          <a:xfrm>
            <a:off x="556259" y="1617036"/>
            <a:ext cx="8382000" cy="4555163"/>
          </a:xfrm>
        </p:spPr>
        <p:txBody>
          <a:bodyPr/>
          <a:lstStyle/>
          <a:p>
            <a:r>
              <a:rPr lang="en-US" dirty="0" smtClean="0"/>
              <a:t>Boating under the influence of intoxicants (BUI, 0.08% alcohol or drugs) is a class A misdemeanor. Conviction can receive fine up to $6250 and jail for 1 year</a:t>
            </a:r>
            <a:r>
              <a:rPr lang="en-US" dirty="0"/>
              <a:t>, suspension of all boat registrations for 3 </a:t>
            </a:r>
            <a:r>
              <a:rPr lang="en-US" dirty="0" smtClean="0"/>
              <a:t>years, and may require completion of boating safety course. </a:t>
            </a:r>
          </a:p>
          <a:p>
            <a:r>
              <a:rPr lang="en-US" dirty="0" smtClean="0"/>
              <a:t>By operating a boat in Oregon you consent to submit to field sobriety tests.</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t>
            </a:r>
            <a:endParaRPr lang="en-US" dirty="0"/>
          </a:p>
        </p:txBody>
      </p:sp>
      <p:sp>
        <p:nvSpPr>
          <p:cNvPr id="3" name="Content Placeholder 2"/>
          <p:cNvSpPr>
            <a:spLocks noGrp="1"/>
          </p:cNvSpPr>
          <p:nvPr>
            <p:ph idx="1"/>
          </p:nvPr>
        </p:nvSpPr>
        <p:spPr>
          <a:xfrm>
            <a:off x="457200" y="1600200"/>
            <a:ext cx="8305800" cy="4953000"/>
          </a:xfrm>
        </p:spPr>
        <p:txBody>
          <a:bodyPr/>
          <a:lstStyle/>
          <a:p>
            <a:r>
              <a:rPr lang="en-US" dirty="0" smtClean="0"/>
              <a:t>Boating laws of Oregon are enforced by county sheriffs and Oregon State Police</a:t>
            </a:r>
          </a:p>
          <a:p>
            <a:r>
              <a:rPr lang="en-US" dirty="0"/>
              <a:t>	</a:t>
            </a:r>
            <a:r>
              <a:rPr lang="en-US" dirty="0" smtClean="0"/>
              <a:t>USCG also has enforcement authority on all federally-controlled waters.</a:t>
            </a:r>
          </a:p>
          <a:p>
            <a:endParaRPr lang="en-US" dirty="0" smtClean="0"/>
          </a:p>
          <a:p>
            <a:r>
              <a:rPr lang="en-US" dirty="0" smtClean="0"/>
              <a:t>They are authorized to signal a boat operator to bring the boat to a stop to conduct a safety inspection.</a:t>
            </a:r>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29</a:t>
            </a:fld>
            <a:endParaRPr lang="en-US"/>
          </a:p>
        </p:txBody>
      </p:sp>
    </p:spTree>
    <p:extLst>
      <p:ext uri="{BB962C8B-B14F-4D97-AF65-F5344CB8AC3E}">
        <p14:creationId xmlns:p14="http://schemas.microsoft.com/office/powerpoint/2010/main" val="98793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Experience Oregon Boating</a:t>
            </a:r>
            <a:endParaRPr lang="en-US" dirty="0"/>
          </a:p>
        </p:txBody>
      </p:sp>
      <p:sp>
        <p:nvSpPr>
          <p:cNvPr id="7171" name="Slide Number Placeholder 2"/>
          <p:cNvSpPr>
            <a:spLocks noGrp="1"/>
          </p:cNvSpPr>
          <p:nvPr>
            <p:ph type="sldNum" sz="quarter" idx="10"/>
          </p:nvPr>
        </p:nvSpPr>
        <p:spPr>
          <a:noFill/>
        </p:spPr>
        <p:txBody>
          <a:bodyPr/>
          <a:lstStyle/>
          <a:p>
            <a:fld id="{458E7EA2-B3E1-4095-B5E3-EF244A34B5CC}" type="slidenum">
              <a:rPr lang="en-US" smtClean="0"/>
              <a:pPr/>
              <a:t>3</a:t>
            </a:fld>
            <a:endParaRPr lang="en-US" smtClean="0"/>
          </a:p>
        </p:txBody>
      </p:sp>
      <p:pic>
        <p:nvPicPr>
          <p:cNvPr id="7172" name="Picture 2" descr="C:\Users\Blackone\Desktop\CoosBaySquadron\America's Boating Course v3.2\New folder\osmb_abc0001.jpg"/>
          <p:cNvPicPr>
            <a:picLocks noChangeAspect="1" noChangeArrowheads="1"/>
          </p:cNvPicPr>
          <p:nvPr/>
        </p:nvPicPr>
        <p:blipFill>
          <a:blip r:embed="rId3" cstate="screen"/>
          <a:srcRect/>
          <a:stretch>
            <a:fillRect/>
          </a:stretch>
        </p:blipFill>
        <p:spPr bwMode="auto">
          <a:xfrm>
            <a:off x="774700" y="1371600"/>
            <a:ext cx="7594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Content Placeholder 2"/>
          <p:cNvSpPr>
            <a:spLocks noGrp="1"/>
          </p:cNvSpPr>
          <p:nvPr>
            <p:ph idx="1"/>
          </p:nvPr>
        </p:nvSpPr>
        <p:spPr>
          <a:xfrm>
            <a:off x="739775" y="1600200"/>
            <a:ext cx="8001000" cy="4876799"/>
          </a:xfrm>
        </p:spPr>
        <p:txBody>
          <a:bodyPr/>
          <a:lstStyle/>
          <a:p>
            <a:r>
              <a:rPr lang="en-US" dirty="0"/>
              <a:t>With owner or operator’s consent; </a:t>
            </a:r>
            <a:r>
              <a:rPr lang="en-US" dirty="0" smtClean="0"/>
              <a:t>or</a:t>
            </a:r>
          </a:p>
          <a:p>
            <a:endParaRPr lang="en-US" dirty="0"/>
          </a:p>
          <a:p>
            <a:r>
              <a:rPr lang="en-US" dirty="0"/>
              <a:t>If a sheriff or other police officer confirms that a </a:t>
            </a:r>
            <a:r>
              <a:rPr lang="en-US" dirty="0" smtClean="0"/>
              <a:t>safety violation has occurred (probable cause) the sheriff or officer shall conduct a complete safety inspection to determine compliance with all other applicable safety laws.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30</a:t>
            </a:fld>
            <a:endParaRPr lang="en-US"/>
          </a:p>
        </p:txBody>
      </p:sp>
    </p:spTree>
    <p:extLst>
      <p:ext uri="{BB962C8B-B14F-4D97-AF65-F5344CB8AC3E}">
        <p14:creationId xmlns:p14="http://schemas.microsoft.com/office/powerpoint/2010/main" val="137663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Content Placeholder 2"/>
          <p:cNvSpPr>
            <a:spLocks noGrp="1"/>
          </p:cNvSpPr>
          <p:nvPr>
            <p:ph idx="1"/>
          </p:nvPr>
        </p:nvSpPr>
        <p:spPr>
          <a:xfrm>
            <a:off x="266700" y="1371600"/>
            <a:ext cx="8610600" cy="4495800"/>
          </a:xfrm>
        </p:spPr>
        <p:txBody>
          <a:bodyPr/>
          <a:lstStyle/>
          <a:p>
            <a:r>
              <a:rPr lang="en-US" dirty="0" smtClean="0"/>
              <a:t>Any boat approaching a stationary law enforcement boat displaying their blue lights, should immediately slow to a speed sufficient to maintain steerage only, alter your course as not to interfere or inhibit with the operation of the law enforcement boat.</a:t>
            </a:r>
          </a:p>
          <a:p>
            <a:r>
              <a:rPr lang="en-US" dirty="0" smtClean="0"/>
              <a:t>You may proceed, unless otherwise directed by the law enforcement officer, beyond the area of operation of the law enforcement boat.  When out of vicinity resume transit.</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31</a:t>
            </a:fld>
            <a:endParaRPr lang="en-US"/>
          </a:p>
        </p:txBody>
      </p:sp>
    </p:spTree>
    <p:extLst>
      <p:ext uri="{BB962C8B-B14F-4D97-AF65-F5344CB8AC3E}">
        <p14:creationId xmlns:p14="http://schemas.microsoft.com/office/powerpoint/2010/main" val="2130173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31" y="76200"/>
            <a:ext cx="7696200" cy="1055687"/>
          </a:xfrm>
        </p:spPr>
        <p:txBody>
          <a:bodyPr/>
          <a:lstStyle/>
          <a:p>
            <a:r>
              <a:rPr lang="en-US" dirty="0" smtClean="0"/>
              <a:t>Boating Accidents</a:t>
            </a:r>
            <a:endParaRPr lang="en-US" dirty="0"/>
          </a:p>
        </p:txBody>
      </p:sp>
      <p:sp>
        <p:nvSpPr>
          <p:cNvPr id="3" name="Content Placeholder 2"/>
          <p:cNvSpPr>
            <a:spLocks noGrp="1"/>
          </p:cNvSpPr>
          <p:nvPr>
            <p:ph idx="1"/>
          </p:nvPr>
        </p:nvSpPr>
        <p:spPr>
          <a:xfrm>
            <a:off x="153796" y="1554382"/>
            <a:ext cx="8763000" cy="4800600"/>
          </a:xfrm>
        </p:spPr>
        <p:txBody>
          <a:bodyPr/>
          <a:lstStyle/>
          <a:p>
            <a:r>
              <a:rPr lang="en-US" dirty="0" smtClean="0"/>
              <a:t>	Operators involved in a boating accident are required by law to stop their boat immediately at the scene of the accident and:</a:t>
            </a:r>
          </a:p>
          <a:p>
            <a:r>
              <a:rPr lang="en-US" dirty="0"/>
              <a:t>	</a:t>
            </a:r>
            <a:r>
              <a:rPr lang="en-US" dirty="0" smtClean="0"/>
              <a:t>   1. Give assistance to any persons injured in the accident.</a:t>
            </a:r>
          </a:p>
          <a:p>
            <a:r>
              <a:rPr lang="en-US" dirty="0"/>
              <a:t>	</a:t>
            </a:r>
            <a:r>
              <a:rPr lang="en-US" dirty="0" smtClean="0"/>
              <a:t>   2. Give their name, addresses of any occupants to the other boat(s) operator and/or occupants.</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Boating Accidents</a:t>
            </a:r>
            <a:endParaRPr lang="en-US" dirty="0"/>
          </a:p>
        </p:txBody>
      </p:sp>
      <p:sp>
        <p:nvSpPr>
          <p:cNvPr id="3" name="Content Placeholder 2"/>
          <p:cNvSpPr>
            <a:spLocks noGrp="1"/>
          </p:cNvSpPr>
          <p:nvPr>
            <p:ph idx="1"/>
          </p:nvPr>
        </p:nvSpPr>
        <p:spPr>
          <a:xfrm>
            <a:off x="685800" y="1524000"/>
            <a:ext cx="8305800" cy="5029200"/>
          </a:xfrm>
        </p:spPr>
        <p:txBody>
          <a:bodyPr/>
          <a:lstStyle/>
          <a:p>
            <a:r>
              <a:rPr lang="en-US" dirty="0" smtClean="0"/>
              <a:t>In Oregon, operators or occupant (when operator is physically incapable) must submit  a written report of a boating accident  to the Oregon State Marine Board when: </a:t>
            </a:r>
          </a:p>
          <a:p>
            <a:pPr marL="514350" indent="-514350">
              <a:buAutoNum type="arabicParenBoth"/>
            </a:pPr>
            <a:r>
              <a:rPr lang="en-US" dirty="0" smtClean="0"/>
              <a:t> a person dies, disappears, or is injured and receives medical treatment</a:t>
            </a:r>
          </a:p>
          <a:p>
            <a:pPr marL="514350" indent="-514350">
              <a:buAutoNum type="arabicParenBoth"/>
            </a:pPr>
            <a:r>
              <a:rPr lang="en-US" dirty="0" smtClean="0"/>
              <a:t> damage to the property is in excess of $2000 </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33</a:t>
            </a:fld>
            <a:endParaRPr lang="en-US"/>
          </a:p>
        </p:txBody>
      </p:sp>
      <p:grpSp>
        <p:nvGrpSpPr>
          <p:cNvPr id="5" name="Group 13"/>
          <p:cNvGrpSpPr>
            <a:grpSpLocks/>
          </p:cNvGrpSpPr>
          <p:nvPr/>
        </p:nvGrpSpPr>
        <p:grpSpPr bwMode="auto">
          <a:xfrm>
            <a:off x="358139" y="1752600"/>
            <a:ext cx="304801" cy="3773489"/>
            <a:chOff x="672" y="1238"/>
            <a:chExt cx="192" cy="2377"/>
          </a:xfrm>
        </p:grpSpPr>
        <p:pic>
          <p:nvPicPr>
            <p:cNvPr id="6" name="Picture 10" descr="4pfd2"/>
            <p:cNvPicPr>
              <a:picLocks noChangeAspect="1" noChangeArrowheads="1"/>
            </p:cNvPicPr>
            <p:nvPr/>
          </p:nvPicPr>
          <p:blipFill>
            <a:blip r:embed="rId3" cstate="screen"/>
            <a:srcRect/>
            <a:stretch>
              <a:fillRect/>
            </a:stretch>
          </p:blipFill>
          <p:spPr bwMode="auto">
            <a:xfrm>
              <a:off x="672" y="1238"/>
              <a:ext cx="192" cy="106"/>
            </a:xfrm>
            <a:prstGeom prst="rect">
              <a:avLst/>
            </a:prstGeom>
            <a:noFill/>
            <a:ln w="9525">
              <a:noFill/>
              <a:miter lim="800000"/>
              <a:headEnd/>
              <a:tailEnd/>
            </a:ln>
          </p:spPr>
        </p:pic>
        <p:pic>
          <p:nvPicPr>
            <p:cNvPr id="7" name="Picture 10" descr="4pfd2"/>
            <p:cNvPicPr>
              <a:picLocks noChangeAspect="1" noChangeArrowheads="1"/>
            </p:cNvPicPr>
            <p:nvPr/>
          </p:nvPicPr>
          <p:blipFill>
            <a:blip r:embed="rId3" cstate="screen"/>
            <a:srcRect/>
            <a:stretch>
              <a:fillRect/>
            </a:stretch>
          </p:blipFill>
          <p:spPr bwMode="auto">
            <a:xfrm>
              <a:off x="672" y="3509"/>
              <a:ext cx="192" cy="106"/>
            </a:xfrm>
            <a:prstGeom prst="rect">
              <a:avLst/>
            </a:prstGeom>
            <a:noFill/>
            <a:ln w="9525">
              <a:noFill/>
              <a:miter lim="800000"/>
              <a:headEnd/>
              <a:tailEnd/>
            </a:ln>
          </p:spPr>
        </p:pic>
        <p:pic>
          <p:nvPicPr>
            <p:cNvPr id="8" name="Picture 10" descr="4pfd2"/>
            <p:cNvPicPr>
              <a:picLocks noChangeAspect="1" noChangeArrowheads="1"/>
            </p:cNvPicPr>
            <p:nvPr/>
          </p:nvPicPr>
          <p:blipFill>
            <a:blip r:embed="rId3" cstate="screen"/>
            <a:srcRect/>
            <a:stretch>
              <a:fillRect/>
            </a:stretch>
          </p:blipFill>
          <p:spPr bwMode="auto">
            <a:xfrm>
              <a:off x="672" y="2827"/>
              <a:ext cx="192" cy="1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4772"/>
            <a:ext cx="7696200" cy="1055687"/>
          </a:xfrm>
        </p:spPr>
        <p:txBody>
          <a:bodyPr/>
          <a:lstStyle/>
          <a:p>
            <a:r>
              <a:rPr lang="en-US" dirty="0" smtClean="0"/>
              <a:t>BOATING ACCIDENTS</a:t>
            </a:r>
            <a:endParaRPr lang="en-US" dirty="0"/>
          </a:p>
        </p:txBody>
      </p:sp>
      <p:sp>
        <p:nvSpPr>
          <p:cNvPr id="3" name="Content Placeholder 2"/>
          <p:cNvSpPr>
            <a:spLocks noGrp="1"/>
          </p:cNvSpPr>
          <p:nvPr>
            <p:ph idx="1"/>
          </p:nvPr>
        </p:nvSpPr>
        <p:spPr>
          <a:xfrm>
            <a:off x="563246" y="1219200"/>
            <a:ext cx="8175626" cy="1981200"/>
          </a:xfrm>
        </p:spPr>
        <p:txBody>
          <a:bodyPr/>
          <a:lstStyle/>
          <a:p>
            <a:r>
              <a:rPr lang="en-US" dirty="0" smtClean="0"/>
              <a:t>Accident reports must be made:</a:t>
            </a:r>
          </a:p>
          <a:p>
            <a:r>
              <a:rPr lang="en-US" dirty="0"/>
              <a:t>	</a:t>
            </a:r>
            <a:r>
              <a:rPr lang="en-US" dirty="0" smtClean="0"/>
              <a:t>(1) within 48 hours in the case or death, disappearance or injury </a:t>
            </a:r>
          </a:p>
          <a:p>
            <a:r>
              <a:rPr lang="en-US" dirty="0"/>
              <a:t>	</a:t>
            </a:r>
            <a:r>
              <a:rPr lang="en-US" dirty="0" smtClean="0"/>
              <a:t>(2) within 10 days of an accident involving property damage</a:t>
            </a:r>
          </a:p>
          <a:p>
            <a:r>
              <a:rPr lang="en-US" dirty="0" smtClean="0"/>
              <a:t>Failure to fulfill operators/witness duty - Class A misdemeanor / fine to $6,250 and/or jail for 1 year.</a:t>
            </a:r>
          </a:p>
          <a:p>
            <a:r>
              <a:rPr lang="en-US" dirty="0" smtClean="0"/>
              <a:t>Failure when death or injury - Class C felony fine to $100,000 / jail for 5 years</a:t>
            </a:r>
            <a:endParaRPr lang="en-US" dirty="0"/>
          </a:p>
        </p:txBody>
      </p:sp>
      <p:sp>
        <p:nvSpPr>
          <p:cNvPr id="4" name="Slide Number Placeholder 3"/>
          <p:cNvSpPr>
            <a:spLocks noGrp="1"/>
          </p:cNvSpPr>
          <p:nvPr>
            <p:ph type="sldNum" sz="quarter" idx="10"/>
          </p:nvPr>
        </p:nvSpPr>
        <p:spPr/>
        <p:txBody>
          <a:bodyPr/>
          <a:lstStyle/>
          <a:p>
            <a:pPr>
              <a:defRPr/>
            </a:pPr>
            <a:fld id="{B5E7A05C-E379-4102-80E5-DEC0319D00EF}" type="slidenum">
              <a:rPr lang="en-US" smtClean="0"/>
              <a:pPr>
                <a:defRPr/>
              </a:pPr>
              <a:t>34</a:t>
            </a:fld>
            <a:endParaRPr lang="en-US"/>
          </a:p>
        </p:txBody>
      </p:sp>
      <p:sp>
        <p:nvSpPr>
          <p:cNvPr id="5" name="TextBox 4"/>
          <p:cNvSpPr txBox="1"/>
          <p:nvPr/>
        </p:nvSpPr>
        <p:spPr>
          <a:xfrm>
            <a:off x="2759435" y="2362200"/>
            <a:ext cx="609462" cy="461665"/>
          </a:xfrm>
          <a:prstGeom prst="rect">
            <a:avLst/>
          </a:prstGeom>
          <a:noFill/>
        </p:spPr>
        <p:txBody>
          <a:bodyPr wrap="none" rtlCol="0">
            <a:spAutoFit/>
          </a:bodyPr>
          <a:lstStyle/>
          <a:p>
            <a:r>
              <a:rPr lang="en-US" dirty="0" smtClean="0"/>
              <a:t>     </a:t>
            </a:r>
            <a:endParaRPr lang="en-US" dirty="0"/>
          </a:p>
        </p:txBody>
      </p:sp>
      <p:grpSp>
        <p:nvGrpSpPr>
          <p:cNvPr id="8" name="Group 13"/>
          <p:cNvGrpSpPr>
            <a:grpSpLocks/>
          </p:cNvGrpSpPr>
          <p:nvPr/>
        </p:nvGrpSpPr>
        <p:grpSpPr bwMode="auto">
          <a:xfrm>
            <a:off x="250825" y="1416049"/>
            <a:ext cx="304801" cy="4467226"/>
            <a:chOff x="672" y="1238"/>
            <a:chExt cx="192" cy="2814"/>
          </a:xfrm>
        </p:grpSpPr>
        <p:pic>
          <p:nvPicPr>
            <p:cNvPr id="9" name="Picture 10" descr="4pfd2"/>
            <p:cNvPicPr>
              <a:picLocks noChangeAspect="1" noChangeArrowheads="1"/>
            </p:cNvPicPr>
            <p:nvPr/>
          </p:nvPicPr>
          <p:blipFill>
            <a:blip r:embed="rId3" cstate="screen"/>
            <a:srcRect/>
            <a:stretch>
              <a:fillRect/>
            </a:stretch>
          </p:blipFill>
          <p:spPr bwMode="auto">
            <a:xfrm>
              <a:off x="672" y="1238"/>
              <a:ext cx="192" cy="106"/>
            </a:xfrm>
            <a:prstGeom prst="rect">
              <a:avLst/>
            </a:prstGeom>
            <a:noFill/>
            <a:ln w="9525">
              <a:noFill/>
              <a:miter lim="800000"/>
              <a:headEnd/>
              <a:tailEnd/>
            </a:ln>
          </p:spPr>
        </p:pic>
        <p:pic>
          <p:nvPicPr>
            <p:cNvPr id="10" name="Picture 10" descr="4pfd2"/>
            <p:cNvPicPr>
              <a:picLocks noChangeAspect="1" noChangeArrowheads="1"/>
            </p:cNvPicPr>
            <p:nvPr/>
          </p:nvPicPr>
          <p:blipFill>
            <a:blip r:embed="rId3" cstate="screen"/>
            <a:srcRect/>
            <a:stretch>
              <a:fillRect/>
            </a:stretch>
          </p:blipFill>
          <p:spPr bwMode="auto">
            <a:xfrm>
              <a:off x="672" y="3946"/>
              <a:ext cx="192" cy="106"/>
            </a:xfrm>
            <a:prstGeom prst="rect">
              <a:avLst/>
            </a:prstGeom>
            <a:noFill/>
            <a:ln w="9525">
              <a:noFill/>
              <a:miter lim="800000"/>
              <a:headEnd/>
              <a:tailEnd/>
            </a:ln>
          </p:spPr>
        </p:pic>
        <p:pic>
          <p:nvPicPr>
            <p:cNvPr id="11" name="Picture 10" descr="4pfd2"/>
            <p:cNvPicPr>
              <a:picLocks noChangeAspect="1" noChangeArrowheads="1"/>
            </p:cNvPicPr>
            <p:nvPr/>
          </p:nvPicPr>
          <p:blipFill>
            <a:blip r:embed="rId3" cstate="screen"/>
            <a:srcRect/>
            <a:stretch>
              <a:fillRect/>
            </a:stretch>
          </p:blipFill>
          <p:spPr bwMode="auto">
            <a:xfrm>
              <a:off x="672" y="2933"/>
              <a:ext cx="192" cy="1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65088"/>
            <a:ext cx="7696200" cy="1055687"/>
          </a:xfrm>
        </p:spPr>
        <p:txBody>
          <a:bodyPr/>
          <a:lstStyle/>
          <a:p>
            <a:pPr eaLnBrk="1" hangingPunct="1">
              <a:defRPr/>
            </a:pPr>
            <a:r>
              <a:rPr lang="en-US" smtClean="0"/>
              <a:t>End Chapter 2</a:t>
            </a:r>
          </a:p>
        </p:txBody>
      </p:sp>
      <p:sp>
        <p:nvSpPr>
          <p:cNvPr id="22531" name="Slide Number Placeholder 2"/>
          <p:cNvSpPr>
            <a:spLocks noGrp="1"/>
          </p:cNvSpPr>
          <p:nvPr>
            <p:ph type="sldNum" sz="quarter" idx="10"/>
          </p:nvPr>
        </p:nvSpPr>
        <p:spPr>
          <a:noFill/>
        </p:spPr>
        <p:txBody>
          <a:bodyPr/>
          <a:lstStyle/>
          <a:p>
            <a:fld id="{983A7A4C-F2D4-43FA-A833-278A6C147E61}" type="slidenum">
              <a:rPr lang="en-US" smtClean="0"/>
              <a:pPr/>
              <a:t>35</a:t>
            </a:fld>
            <a:endParaRPr lang="en-US" smtClean="0"/>
          </a:p>
        </p:txBody>
      </p:sp>
      <p:sp>
        <p:nvSpPr>
          <p:cNvPr id="57348" name="Rectangle 4"/>
          <p:cNvSpPr>
            <a:spLocks noChangeArrowheads="1"/>
          </p:cNvSpPr>
          <p:nvPr/>
        </p:nvSpPr>
        <p:spPr bwMode="auto">
          <a:xfrm>
            <a:off x="8382000" y="6324600"/>
            <a:ext cx="457200" cy="366713"/>
          </a:xfrm>
          <a:prstGeom prst="rect">
            <a:avLst/>
          </a:prstGeom>
          <a:noFill/>
          <a:ln w="9525">
            <a:noFill/>
            <a:miter lim="800000"/>
            <a:headEnd/>
            <a:tailEnd/>
          </a:ln>
        </p:spPr>
        <p:txBody>
          <a:bodyPr wrap="none" anchor="ctr"/>
          <a:lstStyle/>
          <a:p>
            <a:r>
              <a:rPr lang="en-US" sz="1000">
                <a:solidFill>
                  <a:srgbClr val="FFFF00"/>
                </a:solidFill>
              </a:rPr>
              <a:t>END</a:t>
            </a:r>
          </a:p>
        </p:txBody>
      </p:sp>
      <p:pic>
        <p:nvPicPr>
          <p:cNvPr id="22533" name="Picture 6" descr="salute.png"/>
          <p:cNvPicPr>
            <a:picLocks noChangeAspect="1"/>
          </p:cNvPicPr>
          <p:nvPr/>
        </p:nvPicPr>
        <p:blipFill>
          <a:blip r:embed="rId3" cstate="screen"/>
          <a:srcRect/>
          <a:stretch>
            <a:fillRect/>
          </a:stretch>
        </p:blipFill>
        <p:spPr bwMode="auto">
          <a:xfrm>
            <a:off x="3124200" y="2438400"/>
            <a:ext cx="2989263" cy="3425825"/>
          </a:xfrm>
          <a:prstGeom prst="rect">
            <a:avLst/>
          </a:prstGeom>
          <a:noFill/>
          <a:ln w="9525">
            <a:noFill/>
            <a:miter lim="800000"/>
            <a:headEnd/>
            <a:tailEnd/>
          </a:ln>
        </p:spPr>
      </p:pic>
      <p:pic>
        <p:nvPicPr>
          <p:cNvPr id="22534" name="Picture 5" descr="sailors hat.png"/>
          <p:cNvPicPr>
            <a:picLocks noChangeAspect="1"/>
          </p:cNvPicPr>
          <p:nvPr/>
        </p:nvPicPr>
        <p:blipFill>
          <a:blip r:embed="rId4" cstate="screen"/>
          <a:srcRect/>
          <a:stretch>
            <a:fillRect/>
          </a:stretch>
        </p:blipFill>
        <p:spPr bwMode="auto">
          <a:xfrm>
            <a:off x="4267200" y="2057400"/>
            <a:ext cx="1387475"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573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smtClean="0"/>
              <a:t>Beyond Federal</a:t>
            </a:r>
          </a:p>
        </p:txBody>
      </p:sp>
      <p:sp>
        <p:nvSpPr>
          <p:cNvPr id="129027" name="Rectangle 3"/>
          <p:cNvSpPr>
            <a:spLocks noGrp="1" noChangeArrowheads="1"/>
          </p:cNvSpPr>
          <p:nvPr>
            <p:ph type="body" sz="half" idx="1"/>
          </p:nvPr>
        </p:nvSpPr>
        <p:spPr>
          <a:xfrm>
            <a:off x="990600" y="2438400"/>
            <a:ext cx="4071938" cy="4495800"/>
          </a:xfrm>
        </p:spPr>
        <p:txBody>
          <a:bodyPr/>
          <a:lstStyle/>
          <a:p>
            <a:pPr marL="0" indent="0" eaLnBrk="1" hangingPunct="1"/>
            <a:r>
              <a:rPr lang="en-US" dirty="0"/>
              <a:t>Education pg.4</a:t>
            </a:r>
          </a:p>
          <a:p>
            <a:pPr marL="0" indent="0" eaLnBrk="1" hangingPunct="1"/>
            <a:r>
              <a:rPr lang="en-US" dirty="0"/>
              <a:t>Age requirements pg.4</a:t>
            </a:r>
          </a:p>
          <a:p>
            <a:pPr marL="0" indent="0" eaLnBrk="1" hangingPunct="1"/>
            <a:r>
              <a:rPr lang="en-US" dirty="0" smtClean="0"/>
              <a:t>Registration pg.6-7</a:t>
            </a:r>
          </a:p>
          <a:p>
            <a:pPr marL="0" indent="0" eaLnBrk="1" hangingPunct="1"/>
            <a:r>
              <a:rPr lang="en-US" dirty="0" smtClean="0"/>
              <a:t>Equipment pg.11-16</a:t>
            </a:r>
          </a:p>
          <a:p>
            <a:pPr marL="0" indent="0" eaLnBrk="1" hangingPunct="1"/>
            <a:r>
              <a:rPr lang="en-US" dirty="0"/>
              <a:t>Special </a:t>
            </a:r>
            <a:r>
              <a:rPr lang="en-US" dirty="0" smtClean="0"/>
              <a:t>Regulations</a:t>
            </a:r>
            <a:endParaRPr lang="en-US" dirty="0"/>
          </a:p>
          <a:p>
            <a:pPr marL="0" indent="0" eaLnBrk="1" hangingPunct="1"/>
            <a:r>
              <a:rPr lang="en-US" dirty="0"/>
              <a:t> </a:t>
            </a:r>
            <a:r>
              <a:rPr lang="en-US" dirty="0" smtClean="0"/>
              <a:t>   Pg.17-18</a:t>
            </a:r>
            <a:endParaRPr lang="en-US" dirty="0"/>
          </a:p>
          <a:p>
            <a:pPr marL="0" indent="0" eaLnBrk="1" hangingPunct="1"/>
            <a:r>
              <a:rPr lang="en-US" dirty="0" smtClean="0"/>
              <a:t>PWC </a:t>
            </a:r>
            <a:r>
              <a:rPr lang="en-US" dirty="0"/>
              <a:t>&amp; waterski </a:t>
            </a:r>
            <a:r>
              <a:rPr lang="en-US" dirty="0" smtClean="0"/>
              <a:t>pg.18</a:t>
            </a:r>
            <a:endParaRPr lang="en-US" dirty="0"/>
          </a:p>
          <a:p>
            <a:pPr marL="0" indent="0" eaLnBrk="1" hangingPunct="1"/>
            <a:endParaRPr lang="en-US" dirty="0" smtClean="0"/>
          </a:p>
        </p:txBody>
      </p:sp>
      <p:sp>
        <p:nvSpPr>
          <p:cNvPr id="129028" name="Rectangle 4"/>
          <p:cNvSpPr>
            <a:spLocks noGrp="1" noChangeArrowheads="1"/>
          </p:cNvSpPr>
          <p:nvPr>
            <p:ph type="body" sz="half" idx="2"/>
          </p:nvPr>
        </p:nvSpPr>
        <p:spPr>
          <a:xfrm>
            <a:off x="5214939" y="2430780"/>
            <a:ext cx="3700462" cy="4495800"/>
          </a:xfrm>
        </p:spPr>
        <p:txBody>
          <a:bodyPr/>
          <a:lstStyle/>
          <a:p>
            <a:pPr marL="0" indent="0" eaLnBrk="1" hangingPunct="1"/>
            <a:r>
              <a:rPr lang="en-US" dirty="0"/>
              <a:t>Speed </a:t>
            </a:r>
            <a:r>
              <a:rPr lang="en-US" dirty="0" smtClean="0"/>
              <a:t>restrictions</a:t>
            </a:r>
          </a:p>
          <a:p>
            <a:pPr marL="0" indent="0" eaLnBrk="1" hangingPunct="1"/>
            <a:r>
              <a:rPr lang="en-US" dirty="0"/>
              <a:t> </a:t>
            </a:r>
            <a:r>
              <a:rPr lang="en-US" dirty="0" smtClean="0"/>
              <a:t>  pg.19-34</a:t>
            </a:r>
            <a:endParaRPr lang="en-US" dirty="0"/>
          </a:p>
          <a:p>
            <a:pPr marL="0" indent="0" eaLnBrk="1" hangingPunct="1"/>
            <a:r>
              <a:rPr lang="en-US" dirty="0" smtClean="0"/>
              <a:t>BUI pg.39-40</a:t>
            </a:r>
          </a:p>
          <a:p>
            <a:pPr marL="0" indent="0" eaLnBrk="1" hangingPunct="1"/>
            <a:r>
              <a:rPr lang="en-US" dirty="0"/>
              <a:t>Law </a:t>
            </a:r>
            <a:r>
              <a:rPr lang="en-US" dirty="0" smtClean="0"/>
              <a:t>enforcement</a:t>
            </a:r>
          </a:p>
          <a:p>
            <a:pPr marL="0" indent="0" eaLnBrk="1" hangingPunct="1"/>
            <a:r>
              <a:rPr lang="en-US" dirty="0"/>
              <a:t> </a:t>
            </a:r>
            <a:r>
              <a:rPr lang="en-US" dirty="0" smtClean="0"/>
              <a:t>  accident </a:t>
            </a:r>
            <a:r>
              <a:rPr lang="en-US" dirty="0"/>
              <a:t>reports </a:t>
            </a:r>
            <a:endParaRPr lang="en-US" dirty="0" smtClean="0"/>
          </a:p>
          <a:p>
            <a:pPr marL="0" indent="0" eaLnBrk="1" hangingPunct="1"/>
            <a:r>
              <a:rPr lang="en-US" dirty="0" smtClean="0"/>
              <a:t>   pg.43</a:t>
            </a:r>
            <a:endParaRPr lang="en-US" dirty="0"/>
          </a:p>
          <a:p>
            <a:pPr marL="0" indent="0" eaLnBrk="1" hangingPunct="1"/>
            <a:endParaRPr lang="en-US" dirty="0" smtClean="0"/>
          </a:p>
        </p:txBody>
      </p:sp>
      <p:sp>
        <p:nvSpPr>
          <p:cNvPr id="129029" name="Text Box 5"/>
          <p:cNvSpPr txBox="1">
            <a:spLocks noChangeArrowheads="1"/>
          </p:cNvSpPr>
          <p:nvPr/>
        </p:nvSpPr>
        <p:spPr bwMode="auto">
          <a:xfrm>
            <a:off x="8458200" y="6400800"/>
            <a:ext cx="457200" cy="274638"/>
          </a:xfrm>
          <a:prstGeom prst="rect">
            <a:avLst/>
          </a:prstGeom>
          <a:noFill/>
          <a:ln w="9525">
            <a:noFill/>
            <a:miter lim="800000"/>
            <a:headEnd/>
            <a:tailEnd/>
          </a:ln>
        </p:spPr>
        <p:txBody>
          <a:bodyPr>
            <a:spAutoFit/>
          </a:bodyPr>
          <a:lstStyle/>
          <a:p>
            <a:pPr algn="l">
              <a:spcBef>
                <a:spcPct val="50000"/>
              </a:spcBef>
            </a:pPr>
            <a:r>
              <a:rPr lang="en-US" sz="1200" b="0">
                <a:solidFill>
                  <a:srgbClr val="FFFF00"/>
                </a:solidFill>
              </a:rPr>
              <a:t>&gt;&gt;</a:t>
            </a:r>
          </a:p>
        </p:txBody>
      </p:sp>
      <p:sp>
        <p:nvSpPr>
          <p:cNvPr id="8198" name="Slide Number Placeholder 2"/>
          <p:cNvSpPr txBox="1">
            <a:spLocks noGrp="1"/>
          </p:cNvSpPr>
          <p:nvPr/>
        </p:nvSpPr>
        <p:spPr bwMode="auto">
          <a:xfrm>
            <a:off x="6553200" y="6400800"/>
            <a:ext cx="1905000" cy="457200"/>
          </a:xfrm>
          <a:prstGeom prst="rect">
            <a:avLst/>
          </a:prstGeom>
          <a:noFill/>
          <a:ln w="9525">
            <a:noFill/>
            <a:miter lim="800000"/>
            <a:headEnd/>
            <a:tailEnd/>
          </a:ln>
        </p:spPr>
        <p:txBody>
          <a:bodyPr/>
          <a:lstStyle/>
          <a:p>
            <a:pPr algn="r"/>
            <a:fld id="{86888C27-DE09-43CA-81E4-D9DFA5360CFA}" type="slidenum">
              <a:rPr lang="en-US" sz="1400" b="0">
                <a:solidFill>
                  <a:srgbClr val="FFFF99"/>
                </a:solidFill>
                <a:latin typeface="Times New Roman" pitchFamily="18" charset="0"/>
              </a:rPr>
              <a:pPr algn="r"/>
              <a:t>4</a:t>
            </a:fld>
            <a:endParaRPr lang="en-US" sz="1400" b="0">
              <a:solidFill>
                <a:srgbClr val="FFFF99"/>
              </a:solidFill>
              <a:latin typeface="Times New Roman" pitchFamily="18" charset="0"/>
            </a:endParaRPr>
          </a:p>
        </p:txBody>
      </p:sp>
      <p:pic>
        <p:nvPicPr>
          <p:cNvPr id="8199" name="Picture 8" descr="1 dolphin"/>
          <p:cNvPicPr>
            <a:picLocks noChangeAspect="1" noChangeArrowheads="1"/>
          </p:cNvPicPr>
          <p:nvPr/>
        </p:nvPicPr>
        <p:blipFill>
          <a:blip r:embed="rId3" cstate="screen"/>
          <a:srcRect/>
          <a:stretch>
            <a:fillRect/>
          </a:stretch>
        </p:blipFill>
        <p:spPr bwMode="auto">
          <a:xfrm>
            <a:off x="7947660" y="1218565"/>
            <a:ext cx="1066800" cy="1371600"/>
          </a:xfrm>
          <a:prstGeom prst="rect">
            <a:avLst/>
          </a:prstGeom>
          <a:noFill/>
          <a:ln w="9525">
            <a:noFill/>
            <a:miter lim="800000"/>
            <a:headEnd/>
            <a:tailEnd/>
          </a:ln>
        </p:spPr>
      </p:pic>
      <p:sp>
        <p:nvSpPr>
          <p:cNvPr id="129032" name="Text Box 8"/>
          <p:cNvSpPr txBox="1">
            <a:spLocks noChangeArrowheads="1"/>
          </p:cNvSpPr>
          <p:nvPr/>
        </p:nvSpPr>
        <p:spPr bwMode="auto">
          <a:xfrm>
            <a:off x="990600" y="1447800"/>
            <a:ext cx="7772400" cy="579438"/>
          </a:xfrm>
          <a:prstGeom prst="rect">
            <a:avLst/>
          </a:prstGeom>
          <a:noFill/>
          <a:ln w="50800">
            <a:noFill/>
            <a:miter lim="800000"/>
            <a:headEnd/>
            <a:tailEnd type="none" w="med" len="lg"/>
          </a:ln>
        </p:spPr>
        <p:txBody>
          <a:bodyPr>
            <a:spAutoFit/>
          </a:bodyPr>
          <a:lstStyle/>
          <a:p>
            <a:pPr algn="l">
              <a:spcBef>
                <a:spcPct val="50000"/>
              </a:spcBef>
            </a:pPr>
            <a:r>
              <a:rPr lang="en-US" sz="3200" b="0" dirty="0" smtClean="0">
                <a:latin typeface="Tahoma" pitchFamily="34" charset="0"/>
              </a:rPr>
              <a:t>       State </a:t>
            </a:r>
            <a:r>
              <a:rPr lang="en-US" sz="3200" b="0" dirty="0">
                <a:latin typeface="Tahoma" pitchFamily="34" charset="0"/>
              </a:rPr>
              <a:t>&amp; Local Regulations:</a:t>
            </a:r>
          </a:p>
        </p:txBody>
      </p:sp>
      <p:grpSp>
        <p:nvGrpSpPr>
          <p:cNvPr id="8201" name="Group 12"/>
          <p:cNvGrpSpPr>
            <a:grpSpLocks/>
          </p:cNvGrpSpPr>
          <p:nvPr/>
        </p:nvGrpSpPr>
        <p:grpSpPr bwMode="auto">
          <a:xfrm>
            <a:off x="533400" y="2590165"/>
            <a:ext cx="4572000" cy="168275"/>
            <a:chOff x="480" y="1622"/>
            <a:chExt cx="2880" cy="106"/>
          </a:xfrm>
        </p:grpSpPr>
        <p:pic>
          <p:nvPicPr>
            <p:cNvPr id="8202" name="Picture 10" descr="4pfd2"/>
            <p:cNvPicPr>
              <a:picLocks noChangeAspect="1" noChangeArrowheads="1"/>
            </p:cNvPicPr>
            <p:nvPr/>
          </p:nvPicPr>
          <p:blipFill>
            <a:blip r:embed="rId4" cstate="screen"/>
            <a:srcRect/>
            <a:stretch>
              <a:fillRect/>
            </a:stretch>
          </p:blipFill>
          <p:spPr bwMode="auto">
            <a:xfrm>
              <a:off x="480" y="1622"/>
              <a:ext cx="192" cy="106"/>
            </a:xfrm>
            <a:prstGeom prst="rect">
              <a:avLst/>
            </a:prstGeom>
            <a:noFill/>
            <a:ln w="9525">
              <a:noFill/>
              <a:miter lim="800000"/>
              <a:headEnd/>
              <a:tailEnd/>
            </a:ln>
          </p:spPr>
        </p:pic>
        <p:pic>
          <p:nvPicPr>
            <p:cNvPr id="8203" name="Picture 10" descr="4pfd2"/>
            <p:cNvPicPr>
              <a:picLocks noChangeAspect="1" noChangeArrowheads="1"/>
            </p:cNvPicPr>
            <p:nvPr/>
          </p:nvPicPr>
          <p:blipFill>
            <a:blip r:embed="rId4" cstate="screen"/>
            <a:srcRect/>
            <a:stretch>
              <a:fillRect/>
            </a:stretch>
          </p:blipFill>
          <p:spPr bwMode="auto">
            <a:xfrm>
              <a:off x="3168" y="1622"/>
              <a:ext cx="192" cy="106"/>
            </a:xfrm>
            <a:prstGeom prst="rect">
              <a:avLst/>
            </a:prstGeom>
            <a:noFill/>
            <a:ln w="9525">
              <a:noFill/>
              <a:miter lim="800000"/>
              <a:headEnd/>
              <a:tailEnd/>
            </a:ln>
          </p:spPr>
        </p:pic>
      </p:grpSp>
      <p:pic>
        <p:nvPicPr>
          <p:cNvPr id="12" name="Picture 10" descr="4pfd2"/>
          <p:cNvPicPr>
            <a:picLocks noChangeAspect="1" noChangeArrowheads="1"/>
          </p:cNvPicPr>
          <p:nvPr/>
        </p:nvPicPr>
        <p:blipFill>
          <a:blip r:embed="rId4" cstate="screen"/>
          <a:srcRect/>
          <a:stretch>
            <a:fillRect/>
          </a:stretch>
        </p:blipFill>
        <p:spPr bwMode="auto">
          <a:xfrm>
            <a:off x="533400" y="3124200"/>
            <a:ext cx="304800" cy="168275"/>
          </a:xfrm>
          <a:prstGeom prst="rect">
            <a:avLst/>
          </a:prstGeom>
          <a:noFill/>
          <a:ln w="9525">
            <a:noFill/>
            <a:miter lim="800000"/>
            <a:headEnd/>
            <a:tailEnd/>
          </a:ln>
        </p:spPr>
      </p:pic>
      <p:pic>
        <p:nvPicPr>
          <p:cNvPr id="13" name="Picture 10" descr="4pfd2"/>
          <p:cNvPicPr>
            <a:picLocks noChangeAspect="1" noChangeArrowheads="1"/>
          </p:cNvPicPr>
          <p:nvPr/>
        </p:nvPicPr>
        <p:blipFill>
          <a:blip r:embed="rId4" cstate="screen"/>
          <a:srcRect/>
          <a:stretch>
            <a:fillRect/>
          </a:stretch>
        </p:blipFill>
        <p:spPr bwMode="auto">
          <a:xfrm>
            <a:off x="533400" y="3681889"/>
            <a:ext cx="304800" cy="168275"/>
          </a:xfrm>
          <a:prstGeom prst="rect">
            <a:avLst/>
          </a:prstGeom>
          <a:noFill/>
          <a:ln w="9525">
            <a:noFill/>
            <a:miter lim="800000"/>
            <a:headEnd/>
            <a:tailEnd/>
          </a:ln>
        </p:spPr>
      </p:pic>
      <p:pic>
        <p:nvPicPr>
          <p:cNvPr id="14" name="Picture 10" descr="4pfd2"/>
          <p:cNvPicPr>
            <a:picLocks noChangeAspect="1" noChangeArrowheads="1"/>
          </p:cNvPicPr>
          <p:nvPr/>
        </p:nvPicPr>
        <p:blipFill>
          <a:blip r:embed="rId4" cstate="screen"/>
          <a:srcRect/>
          <a:stretch>
            <a:fillRect/>
          </a:stretch>
        </p:blipFill>
        <p:spPr bwMode="auto">
          <a:xfrm>
            <a:off x="533399" y="4192270"/>
            <a:ext cx="304800" cy="168275"/>
          </a:xfrm>
          <a:prstGeom prst="rect">
            <a:avLst/>
          </a:prstGeom>
          <a:noFill/>
          <a:ln w="9525">
            <a:noFill/>
            <a:miter lim="800000"/>
            <a:headEnd/>
            <a:tailEnd/>
          </a:ln>
        </p:spPr>
      </p:pic>
      <p:pic>
        <p:nvPicPr>
          <p:cNvPr id="15" name="Picture 10" descr="4pfd2"/>
          <p:cNvPicPr>
            <a:picLocks noChangeAspect="1" noChangeArrowheads="1"/>
          </p:cNvPicPr>
          <p:nvPr/>
        </p:nvPicPr>
        <p:blipFill>
          <a:blip r:embed="rId4" cstate="screen"/>
          <a:srcRect/>
          <a:stretch>
            <a:fillRect/>
          </a:stretch>
        </p:blipFill>
        <p:spPr bwMode="auto">
          <a:xfrm>
            <a:off x="533399" y="4678680"/>
            <a:ext cx="304800" cy="168275"/>
          </a:xfrm>
          <a:prstGeom prst="rect">
            <a:avLst/>
          </a:prstGeom>
          <a:noFill/>
          <a:ln w="9525">
            <a:noFill/>
            <a:miter lim="800000"/>
            <a:headEnd/>
            <a:tailEnd/>
          </a:ln>
        </p:spPr>
      </p:pic>
      <p:pic>
        <p:nvPicPr>
          <p:cNvPr id="16" name="Picture 10" descr="4pfd2"/>
          <p:cNvPicPr>
            <a:picLocks noChangeAspect="1" noChangeArrowheads="1"/>
          </p:cNvPicPr>
          <p:nvPr/>
        </p:nvPicPr>
        <p:blipFill>
          <a:blip r:embed="rId4" cstate="screen"/>
          <a:srcRect/>
          <a:stretch>
            <a:fillRect/>
          </a:stretch>
        </p:blipFill>
        <p:spPr bwMode="auto">
          <a:xfrm>
            <a:off x="533400" y="5710237"/>
            <a:ext cx="304800" cy="168275"/>
          </a:xfrm>
          <a:prstGeom prst="rect">
            <a:avLst/>
          </a:prstGeom>
          <a:noFill/>
          <a:ln w="9525">
            <a:noFill/>
            <a:miter lim="800000"/>
            <a:headEnd/>
            <a:tailEnd/>
          </a:ln>
        </p:spPr>
      </p:pic>
      <p:pic>
        <p:nvPicPr>
          <p:cNvPr id="19" name="Picture 10" descr="4pfd2"/>
          <p:cNvPicPr>
            <a:picLocks noChangeAspect="1" noChangeArrowheads="1"/>
          </p:cNvPicPr>
          <p:nvPr/>
        </p:nvPicPr>
        <p:blipFill>
          <a:blip r:embed="rId4" cstate="screen"/>
          <a:srcRect/>
          <a:stretch>
            <a:fillRect/>
          </a:stretch>
        </p:blipFill>
        <p:spPr bwMode="auto">
          <a:xfrm>
            <a:off x="4855370" y="3673317"/>
            <a:ext cx="304800" cy="168275"/>
          </a:xfrm>
          <a:prstGeom prst="rect">
            <a:avLst/>
          </a:prstGeom>
          <a:noFill/>
          <a:ln w="9525">
            <a:noFill/>
            <a:miter lim="800000"/>
            <a:headEnd/>
            <a:tailEnd/>
          </a:ln>
        </p:spPr>
      </p:pic>
      <p:pic>
        <p:nvPicPr>
          <p:cNvPr id="20" name="Picture 10" descr="4pfd2"/>
          <p:cNvPicPr>
            <a:picLocks noChangeAspect="1" noChangeArrowheads="1"/>
          </p:cNvPicPr>
          <p:nvPr/>
        </p:nvPicPr>
        <p:blipFill>
          <a:blip r:embed="rId4" cstate="screen"/>
          <a:srcRect/>
          <a:stretch>
            <a:fillRect/>
          </a:stretch>
        </p:blipFill>
        <p:spPr bwMode="auto">
          <a:xfrm>
            <a:off x="4855370" y="4177030"/>
            <a:ext cx="304800" cy="16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500" fill="hold"/>
                                        <p:tgtEl>
                                          <p:spTgt spid="129026"/>
                                        </p:tgtEl>
                                        <p:attrNameLst>
                                          <p:attrName>ppt_w</p:attrName>
                                        </p:attrNameLst>
                                      </p:cBhvr>
                                      <p:tavLst>
                                        <p:tav tm="0">
                                          <p:val>
                                            <p:fltVal val="0"/>
                                          </p:val>
                                        </p:tav>
                                        <p:tav tm="100000">
                                          <p:val>
                                            <p:strVal val="#ppt_w"/>
                                          </p:val>
                                        </p:tav>
                                      </p:tavLst>
                                    </p:anim>
                                    <p:anim calcmode="lin" valueType="num">
                                      <p:cBhvr>
                                        <p:cTn id="8" dur="500" fill="hold"/>
                                        <p:tgtEl>
                                          <p:spTgt spid="1290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29032"/>
                                        </p:tgtEl>
                                        <p:attrNameLst>
                                          <p:attrName>style.visibility</p:attrName>
                                        </p:attrNameLst>
                                      </p:cBhvr>
                                      <p:to>
                                        <p:strVal val="visible"/>
                                      </p:to>
                                    </p:set>
                                    <p:anim calcmode="lin" valueType="num">
                                      <p:cBhvr>
                                        <p:cTn id="12" dur="500" fill="hold"/>
                                        <p:tgtEl>
                                          <p:spTgt spid="129032"/>
                                        </p:tgtEl>
                                        <p:attrNameLst>
                                          <p:attrName>ppt_w</p:attrName>
                                        </p:attrNameLst>
                                      </p:cBhvr>
                                      <p:tavLst>
                                        <p:tav tm="0">
                                          <p:val>
                                            <p:fltVal val="0"/>
                                          </p:val>
                                        </p:tav>
                                        <p:tav tm="100000">
                                          <p:val>
                                            <p:strVal val="#ppt_w"/>
                                          </p:val>
                                        </p:tav>
                                      </p:tavLst>
                                    </p:anim>
                                    <p:anim calcmode="lin" valueType="num">
                                      <p:cBhvr>
                                        <p:cTn id="13" dur="500" fill="hold"/>
                                        <p:tgtEl>
                                          <p:spTgt spid="12903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29027"/>
                                        </p:tgtEl>
                                        <p:attrNameLst>
                                          <p:attrName>style.visibility</p:attrName>
                                        </p:attrNameLst>
                                      </p:cBhvr>
                                      <p:to>
                                        <p:strVal val="visible"/>
                                      </p:to>
                                    </p:set>
                                    <p:anim calcmode="lin" valueType="num">
                                      <p:cBhvr>
                                        <p:cTn id="18" dur="500" fill="hold"/>
                                        <p:tgtEl>
                                          <p:spTgt spid="129027"/>
                                        </p:tgtEl>
                                        <p:attrNameLst>
                                          <p:attrName>ppt_w</p:attrName>
                                        </p:attrNameLst>
                                      </p:cBhvr>
                                      <p:tavLst>
                                        <p:tav tm="0">
                                          <p:val>
                                            <p:fltVal val="0"/>
                                          </p:val>
                                        </p:tav>
                                        <p:tav tm="100000">
                                          <p:val>
                                            <p:strVal val="#ppt_w"/>
                                          </p:val>
                                        </p:tav>
                                      </p:tavLst>
                                    </p:anim>
                                    <p:anim calcmode="lin" valueType="num">
                                      <p:cBhvr>
                                        <p:cTn id="19"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29028"/>
                                        </p:tgtEl>
                                        <p:attrNameLst>
                                          <p:attrName>style.visibility</p:attrName>
                                        </p:attrNameLst>
                                      </p:cBhvr>
                                      <p:to>
                                        <p:strVal val="visible"/>
                                      </p:to>
                                    </p:set>
                                    <p:anim calcmode="lin" valueType="num">
                                      <p:cBhvr>
                                        <p:cTn id="24" dur="500" fill="hold"/>
                                        <p:tgtEl>
                                          <p:spTgt spid="129028"/>
                                        </p:tgtEl>
                                        <p:attrNameLst>
                                          <p:attrName>ppt_w</p:attrName>
                                        </p:attrNameLst>
                                      </p:cBhvr>
                                      <p:tavLst>
                                        <p:tav tm="0">
                                          <p:val>
                                            <p:fltVal val="0"/>
                                          </p:val>
                                        </p:tav>
                                        <p:tav tm="100000">
                                          <p:val>
                                            <p:strVal val="#ppt_w"/>
                                          </p:val>
                                        </p:tav>
                                      </p:tavLst>
                                    </p:anim>
                                    <p:anim calcmode="lin" valueType="num">
                                      <p:cBhvr>
                                        <p:cTn id="25" dur="500" fill="hold"/>
                                        <p:tgtEl>
                                          <p:spTgt spid="129028"/>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29029">
                                            <p:txEl>
                                              <p:pRg st="0" end="0"/>
                                            </p:txEl>
                                          </p:spTgt>
                                        </p:tgtEl>
                                        <p:attrNameLst>
                                          <p:attrName>style.visibility</p:attrName>
                                        </p:attrNameLst>
                                      </p:cBhvr>
                                      <p:to>
                                        <p:strVal val="visible"/>
                                      </p:to>
                                    </p:set>
                                    <p:anim calcmode="lin" valueType="num">
                                      <p:cBhvr additive="base">
                                        <p:cTn id="29" dur="500" fill="hold"/>
                                        <p:tgtEl>
                                          <p:spTgt spid="12902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90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p:bldP spid="129028" grpId="0"/>
      <p:bldP spid="1290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Oregon Education Requirements</a:t>
            </a:r>
            <a:endParaRPr lang="en-US" dirty="0"/>
          </a:p>
        </p:txBody>
      </p:sp>
      <p:sp>
        <p:nvSpPr>
          <p:cNvPr id="9219" name="Slide Number Placeholder 2"/>
          <p:cNvSpPr>
            <a:spLocks noGrp="1"/>
          </p:cNvSpPr>
          <p:nvPr>
            <p:ph type="sldNum" sz="quarter" idx="10"/>
          </p:nvPr>
        </p:nvSpPr>
        <p:spPr>
          <a:noFill/>
        </p:spPr>
        <p:txBody>
          <a:bodyPr/>
          <a:lstStyle/>
          <a:p>
            <a:fld id="{FC92038A-D6DE-4180-B527-13A75D2F04D1}" type="slidenum">
              <a:rPr lang="en-US" smtClean="0"/>
              <a:pPr/>
              <a:t>5</a:t>
            </a:fld>
            <a:endParaRPr lang="en-US" dirty="0" smtClean="0"/>
          </a:p>
        </p:txBody>
      </p:sp>
      <p:pic>
        <p:nvPicPr>
          <p:cNvPr id="9220" name="Picture 2" descr="C:\Users\Blackone\Desktop\CoosBaySquadron\America's Boating Course v3.2\New folder\ABC3_V1.0\osmb_abc2.jpg"/>
          <p:cNvPicPr>
            <a:picLocks noChangeAspect="1" noChangeArrowheads="1"/>
          </p:cNvPicPr>
          <p:nvPr/>
        </p:nvPicPr>
        <p:blipFill>
          <a:blip r:embed="rId3" cstate="screen"/>
          <a:srcRect/>
          <a:stretch>
            <a:fillRect/>
          </a:stretch>
        </p:blipFill>
        <p:spPr bwMode="auto">
          <a:xfrm>
            <a:off x="1066800" y="1208776"/>
            <a:ext cx="7467600" cy="523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Oregon Age Requirement</a:t>
            </a:r>
            <a:endParaRPr lang="en-US" dirty="0"/>
          </a:p>
        </p:txBody>
      </p:sp>
      <p:sp>
        <p:nvSpPr>
          <p:cNvPr id="11267" name="Slide Number Placeholder 2"/>
          <p:cNvSpPr>
            <a:spLocks noGrp="1"/>
          </p:cNvSpPr>
          <p:nvPr>
            <p:ph type="sldNum" sz="quarter" idx="10"/>
          </p:nvPr>
        </p:nvSpPr>
        <p:spPr>
          <a:noFill/>
        </p:spPr>
        <p:txBody>
          <a:bodyPr/>
          <a:lstStyle/>
          <a:p>
            <a:fld id="{FA5F1549-8976-4260-AAE0-E02FAD61E286}" type="slidenum">
              <a:rPr lang="en-US" smtClean="0"/>
              <a:pPr/>
              <a:t>6</a:t>
            </a:fld>
            <a:endParaRPr lang="en-US" smtClean="0"/>
          </a:p>
        </p:txBody>
      </p:sp>
      <p:pic>
        <p:nvPicPr>
          <p:cNvPr id="11268" name="Picture 2" descr="C:\Users\Blackone\Desktop\CoosBaySquadron\America's Boating Course v3.2\New folder\osmb_age.jpg"/>
          <p:cNvPicPr>
            <a:picLocks noChangeAspect="1" noChangeArrowheads="1"/>
          </p:cNvPicPr>
          <p:nvPr/>
        </p:nvPicPr>
        <p:blipFill>
          <a:blip r:embed="rId3" cstate="screen"/>
          <a:srcRect/>
          <a:stretch>
            <a:fillRect/>
          </a:stretch>
        </p:blipFill>
        <p:spPr bwMode="auto">
          <a:xfrm>
            <a:off x="89062" y="2438400"/>
            <a:ext cx="89658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055687"/>
          </a:xfrm>
        </p:spPr>
        <p:txBody>
          <a:bodyPr/>
          <a:lstStyle/>
          <a:p>
            <a:pPr>
              <a:defRPr/>
            </a:pPr>
            <a:r>
              <a:rPr lang="en-US" dirty="0" smtClean="0"/>
              <a:t>Exceptions</a:t>
            </a:r>
            <a:endParaRPr lang="en-US" dirty="0"/>
          </a:p>
        </p:txBody>
      </p:sp>
      <p:sp>
        <p:nvSpPr>
          <p:cNvPr id="10243" name="Slide Number Placeholder 2"/>
          <p:cNvSpPr>
            <a:spLocks noGrp="1"/>
          </p:cNvSpPr>
          <p:nvPr>
            <p:ph type="sldNum" sz="quarter" idx="10"/>
          </p:nvPr>
        </p:nvSpPr>
        <p:spPr>
          <a:noFill/>
        </p:spPr>
        <p:txBody>
          <a:bodyPr/>
          <a:lstStyle/>
          <a:p>
            <a:fld id="{2E9D7FD2-04F3-4C8A-95D1-FB8B71A5BE59}" type="slidenum">
              <a:rPr lang="en-US" smtClean="0"/>
              <a:pPr/>
              <a:t>7</a:t>
            </a:fld>
            <a:endParaRPr lang="en-US" smtClean="0"/>
          </a:p>
        </p:txBody>
      </p:sp>
      <p:sp>
        <p:nvSpPr>
          <p:cNvPr id="10244" name="TextBox 4"/>
          <p:cNvSpPr txBox="1">
            <a:spLocks noChangeArrowheads="1"/>
          </p:cNvSpPr>
          <p:nvPr/>
        </p:nvSpPr>
        <p:spPr bwMode="auto">
          <a:xfrm>
            <a:off x="546496" y="1295400"/>
            <a:ext cx="8432007" cy="5632311"/>
          </a:xfrm>
          <a:prstGeom prst="rect">
            <a:avLst/>
          </a:prstGeom>
          <a:noFill/>
          <a:ln w="9525">
            <a:noFill/>
            <a:miter lim="800000"/>
            <a:headEnd/>
            <a:tailEnd/>
          </a:ln>
        </p:spPr>
        <p:txBody>
          <a:bodyPr wrap="square">
            <a:spAutoFit/>
          </a:bodyPr>
          <a:lstStyle/>
          <a:p>
            <a:pPr algn="l"/>
            <a:r>
              <a:rPr lang="en-US" dirty="0" smtClean="0"/>
              <a:t>LEVEL </a:t>
            </a:r>
            <a:r>
              <a:rPr lang="en-US" dirty="0"/>
              <a:t>1</a:t>
            </a:r>
            <a:r>
              <a:rPr lang="en-US" b="0" dirty="0"/>
              <a:t>. </a:t>
            </a:r>
            <a:r>
              <a:rPr lang="en-US" b="0" dirty="0" smtClean="0"/>
              <a:t>A boater </a:t>
            </a:r>
            <a:r>
              <a:rPr lang="en-US" b="0" dirty="0"/>
              <a:t>who has:</a:t>
            </a:r>
          </a:p>
          <a:p>
            <a:pPr algn="l"/>
            <a:r>
              <a:rPr lang="en-US" b="0" dirty="0" smtClean="0"/>
              <a:t>   an expired USCG </a:t>
            </a:r>
            <a:r>
              <a:rPr lang="en-US" b="0" dirty="0"/>
              <a:t>Boat Operators </a:t>
            </a:r>
            <a:r>
              <a:rPr lang="en-US" b="0" dirty="0" smtClean="0"/>
              <a:t>License, or</a:t>
            </a:r>
            <a:endParaRPr lang="en-US" b="0" dirty="0"/>
          </a:p>
          <a:p>
            <a:pPr algn="l"/>
            <a:r>
              <a:rPr lang="en-US" b="0" dirty="0" smtClean="0"/>
              <a:t>   attained status </a:t>
            </a:r>
            <a:r>
              <a:rPr lang="en-US" b="0" dirty="0"/>
              <a:t>of CG Crewman or Coxswain </a:t>
            </a:r>
            <a:r>
              <a:rPr lang="en-US" b="0" dirty="0" smtClean="0"/>
              <a:t>equivalent</a:t>
            </a:r>
            <a:endParaRPr lang="en-US" b="0" dirty="0"/>
          </a:p>
          <a:p>
            <a:pPr algn="l"/>
            <a:r>
              <a:rPr lang="en-US" b="0" dirty="0"/>
              <a:t>-</a:t>
            </a:r>
            <a:r>
              <a:rPr lang="en-US" b="0" dirty="0" smtClean="0"/>
              <a:t>does not need to take a boating safety course or equivalency exam, but must carry a boaters education card when operating a boat recreationally. </a:t>
            </a:r>
          </a:p>
          <a:p>
            <a:pPr algn="l"/>
            <a:endParaRPr lang="en-US" b="0" dirty="0"/>
          </a:p>
          <a:p>
            <a:pPr algn="l"/>
            <a:r>
              <a:rPr lang="en-US" dirty="0" smtClean="0"/>
              <a:t>LEVEL </a:t>
            </a:r>
            <a:r>
              <a:rPr lang="en-US" dirty="0"/>
              <a:t>2</a:t>
            </a:r>
            <a:r>
              <a:rPr lang="en-US" b="0" dirty="0"/>
              <a:t>. </a:t>
            </a:r>
            <a:r>
              <a:rPr lang="en-US" b="0" dirty="0" smtClean="0"/>
              <a:t>Education Card not required </a:t>
            </a:r>
            <a:r>
              <a:rPr lang="en-US" b="0" dirty="0"/>
              <a:t>if person is:</a:t>
            </a:r>
          </a:p>
          <a:p>
            <a:pPr algn="l"/>
            <a:r>
              <a:rPr lang="en-US" b="0" dirty="0" smtClean="0"/>
              <a:t>   </a:t>
            </a:r>
            <a:r>
              <a:rPr lang="en-US" dirty="0" smtClean="0"/>
              <a:t>an out-of-state </a:t>
            </a:r>
            <a:r>
              <a:rPr lang="en-US" dirty="0"/>
              <a:t>v</a:t>
            </a:r>
            <a:r>
              <a:rPr lang="en-US" dirty="0" smtClean="0"/>
              <a:t>isitor</a:t>
            </a:r>
            <a:r>
              <a:rPr lang="en-US" b="0" dirty="0"/>
              <a:t>, boating for less than 60 </a:t>
            </a:r>
            <a:r>
              <a:rPr lang="en-US" b="0" dirty="0" smtClean="0"/>
              <a:t>days, or</a:t>
            </a:r>
            <a:endParaRPr lang="en-US" b="0" dirty="0"/>
          </a:p>
          <a:p>
            <a:pPr algn="l"/>
            <a:r>
              <a:rPr lang="en-US" b="0" dirty="0" smtClean="0"/>
              <a:t>   has </a:t>
            </a:r>
            <a:r>
              <a:rPr lang="en-US" b="0" dirty="0"/>
              <a:t>current </a:t>
            </a:r>
            <a:r>
              <a:rPr lang="en-US" dirty="0"/>
              <a:t>USCG Boat Operators License</a:t>
            </a:r>
            <a:r>
              <a:rPr lang="en-US" dirty="0" smtClean="0"/>
              <a:t>.</a:t>
            </a:r>
          </a:p>
          <a:p>
            <a:pPr algn="l"/>
            <a:endParaRPr lang="en-US" dirty="0"/>
          </a:p>
          <a:p>
            <a:pPr algn="l"/>
            <a:r>
              <a:rPr lang="en-US" dirty="0" smtClean="0"/>
              <a:t>A new boat buyer </a:t>
            </a:r>
            <a:r>
              <a:rPr lang="en-US" b="0" dirty="0" smtClean="0"/>
              <a:t>– temporary certificate of number 60 days</a:t>
            </a:r>
            <a:endParaRPr lang="en-US" dirty="0" smtClean="0"/>
          </a:p>
          <a:p>
            <a:pPr algn="l"/>
            <a:r>
              <a:rPr lang="en-US" dirty="0" smtClean="0"/>
              <a:t>A boat renter</a:t>
            </a:r>
            <a:r>
              <a:rPr lang="en-US" b="0" dirty="0"/>
              <a:t> </a:t>
            </a:r>
            <a:r>
              <a:rPr lang="en-US" b="0" dirty="0" smtClean="0"/>
              <a:t>– livery complete dockside safety checklist</a:t>
            </a:r>
          </a:p>
          <a:p>
            <a:pPr algn="l"/>
            <a:r>
              <a:rPr lang="en-US" b="0" dirty="0" smtClean="0"/>
              <a:t>   ***See Experience Oregon Boating handbook </a:t>
            </a:r>
            <a:r>
              <a:rPr lang="en-US" b="0" dirty="0" err="1" smtClean="0"/>
              <a:t>pg</a:t>
            </a:r>
            <a:r>
              <a:rPr lang="en-US" b="0" dirty="0" smtClean="0"/>
              <a:t> 4*** </a:t>
            </a:r>
            <a:endParaRPr lang="en-US" b="0" dirty="0"/>
          </a:p>
          <a:p>
            <a:r>
              <a:rPr lang="en-US" b="0" dirty="0" smtClean="0"/>
              <a:t> </a:t>
            </a:r>
            <a:endParaRPr lang="en-US" b="0" dirty="0"/>
          </a:p>
        </p:txBody>
      </p:sp>
      <p:grpSp>
        <p:nvGrpSpPr>
          <p:cNvPr id="5" name="Group 13"/>
          <p:cNvGrpSpPr>
            <a:grpSpLocks/>
          </p:cNvGrpSpPr>
          <p:nvPr/>
        </p:nvGrpSpPr>
        <p:grpSpPr bwMode="auto">
          <a:xfrm>
            <a:off x="224235" y="1447800"/>
            <a:ext cx="322263" cy="4587876"/>
            <a:chOff x="661" y="1238"/>
            <a:chExt cx="203" cy="2890"/>
          </a:xfrm>
        </p:grpSpPr>
        <p:pic>
          <p:nvPicPr>
            <p:cNvPr id="6" name="Picture 10" descr="4pfd2"/>
            <p:cNvPicPr>
              <a:picLocks noChangeAspect="1" noChangeArrowheads="1"/>
            </p:cNvPicPr>
            <p:nvPr/>
          </p:nvPicPr>
          <p:blipFill>
            <a:blip r:embed="rId3" cstate="screen"/>
            <a:srcRect/>
            <a:stretch>
              <a:fillRect/>
            </a:stretch>
          </p:blipFill>
          <p:spPr bwMode="auto">
            <a:xfrm>
              <a:off x="672" y="1238"/>
              <a:ext cx="192" cy="106"/>
            </a:xfrm>
            <a:prstGeom prst="rect">
              <a:avLst/>
            </a:prstGeom>
            <a:noFill/>
            <a:ln w="9525">
              <a:noFill/>
              <a:miter lim="800000"/>
              <a:headEnd/>
              <a:tailEnd/>
            </a:ln>
          </p:spPr>
        </p:pic>
        <p:pic>
          <p:nvPicPr>
            <p:cNvPr id="9" name="Picture 10" descr="4pfd2"/>
            <p:cNvPicPr>
              <a:picLocks noChangeAspect="1" noChangeArrowheads="1"/>
            </p:cNvPicPr>
            <p:nvPr/>
          </p:nvPicPr>
          <p:blipFill>
            <a:blip r:embed="rId3" cstate="screen"/>
            <a:srcRect/>
            <a:stretch>
              <a:fillRect/>
            </a:stretch>
          </p:blipFill>
          <p:spPr bwMode="auto">
            <a:xfrm>
              <a:off x="672" y="4022"/>
              <a:ext cx="192" cy="106"/>
            </a:xfrm>
            <a:prstGeom prst="rect">
              <a:avLst/>
            </a:prstGeom>
            <a:noFill/>
            <a:ln w="9525">
              <a:noFill/>
              <a:miter lim="800000"/>
              <a:headEnd/>
              <a:tailEnd/>
            </a:ln>
          </p:spPr>
        </p:pic>
        <p:pic>
          <p:nvPicPr>
            <p:cNvPr id="10" name="Picture 10" descr="4pfd2"/>
            <p:cNvPicPr>
              <a:picLocks noChangeAspect="1" noChangeArrowheads="1"/>
            </p:cNvPicPr>
            <p:nvPr/>
          </p:nvPicPr>
          <p:blipFill>
            <a:blip r:embed="rId3" cstate="screen"/>
            <a:srcRect/>
            <a:stretch>
              <a:fillRect/>
            </a:stretch>
          </p:blipFill>
          <p:spPr bwMode="auto">
            <a:xfrm>
              <a:off x="661" y="3782"/>
              <a:ext cx="192" cy="106"/>
            </a:xfrm>
            <a:prstGeom prst="rect">
              <a:avLst/>
            </a:prstGeom>
            <a:noFill/>
            <a:ln w="9525">
              <a:noFill/>
              <a:miter lim="800000"/>
              <a:headEnd/>
              <a:tailEnd/>
            </a:ln>
          </p:spPr>
        </p:pic>
        <p:pic>
          <p:nvPicPr>
            <p:cNvPr id="11" name="Picture 10" descr="4pfd2"/>
            <p:cNvPicPr>
              <a:picLocks noChangeAspect="1" noChangeArrowheads="1"/>
            </p:cNvPicPr>
            <p:nvPr/>
          </p:nvPicPr>
          <p:blipFill>
            <a:blip r:embed="rId3" cstate="screen"/>
            <a:srcRect/>
            <a:stretch>
              <a:fillRect/>
            </a:stretch>
          </p:blipFill>
          <p:spPr bwMode="auto">
            <a:xfrm>
              <a:off x="661" y="2863"/>
              <a:ext cx="192" cy="1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Aquatic Invasive Species (AIS)</a:t>
            </a:r>
            <a:endParaRPr lang="en-US" sz="4000" dirty="0"/>
          </a:p>
        </p:txBody>
      </p:sp>
      <p:sp>
        <p:nvSpPr>
          <p:cNvPr id="15363" name="Slide Number Placeholder 2"/>
          <p:cNvSpPr>
            <a:spLocks noGrp="1"/>
          </p:cNvSpPr>
          <p:nvPr>
            <p:ph type="sldNum" sz="quarter" idx="10"/>
          </p:nvPr>
        </p:nvSpPr>
        <p:spPr>
          <a:noFill/>
        </p:spPr>
        <p:txBody>
          <a:bodyPr/>
          <a:lstStyle/>
          <a:p>
            <a:fld id="{F61F3C7F-88D3-4C41-8485-F45AD5C8C7E2}" type="slidenum">
              <a:rPr lang="en-US" smtClean="0"/>
              <a:pPr/>
              <a:t>8</a:t>
            </a:fld>
            <a:endParaRPr lang="en-US" smtClean="0"/>
          </a:p>
        </p:txBody>
      </p:sp>
      <p:pic>
        <p:nvPicPr>
          <p:cNvPr id="15364" name="Picture 3" descr="C:\Users\Blackone\Desktop\CoosBaySquadron\America's Boating Course v3.2\New folder\ABC3_V1.0\osmb_abc0004.jpg"/>
          <p:cNvPicPr>
            <a:picLocks noChangeAspect="1" noChangeArrowheads="1"/>
          </p:cNvPicPr>
          <p:nvPr/>
        </p:nvPicPr>
        <p:blipFill>
          <a:blip r:embed="rId3" cstate="screen"/>
          <a:srcRect/>
          <a:stretch>
            <a:fillRect/>
          </a:stretch>
        </p:blipFill>
        <p:spPr bwMode="auto">
          <a:xfrm>
            <a:off x="2438400" y="1295400"/>
            <a:ext cx="4800600" cy="508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Protection</a:t>
            </a:r>
            <a:endParaRPr lang="en-US" dirty="0"/>
          </a:p>
        </p:txBody>
      </p:sp>
      <p:sp>
        <p:nvSpPr>
          <p:cNvPr id="3" name="Slide Number Placeholder 2"/>
          <p:cNvSpPr>
            <a:spLocks noGrp="1"/>
          </p:cNvSpPr>
          <p:nvPr>
            <p:ph type="sldNum" sz="quarter" idx="10"/>
          </p:nvPr>
        </p:nvSpPr>
        <p:spPr/>
        <p:txBody>
          <a:bodyPr/>
          <a:lstStyle/>
          <a:p>
            <a:pPr>
              <a:defRPr/>
            </a:pPr>
            <a:fld id="{D1FE17E4-5E93-4F89-95C8-63ECD12BC67A}" type="slidenum">
              <a:rPr lang="en-US" smtClean="0"/>
              <a:pPr>
                <a:defRPr/>
              </a:pPr>
              <a:t>9</a:t>
            </a:fld>
            <a:endParaRPr lang="en-US"/>
          </a:p>
        </p:txBody>
      </p:sp>
      <p:sp>
        <p:nvSpPr>
          <p:cNvPr id="4" name="TextBox 3"/>
          <p:cNvSpPr txBox="1"/>
          <p:nvPr/>
        </p:nvSpPr>
        <p:spPr>
          <a:xfrm>
            <a:off x="762000" y="1371600"/>
            <a:ext cx="7848599" cy="4893647"/>
          </a:xfrm>
          <a:prstGeom prst="rect">
            <a:avLst/>
          </a:prstGeom>
          <a:noFill/>
        </p:spPr>
        <p:txBody>
          <a:bodyPr wrap="square" rtlCol="0">
            <a:spAutoFit/>
          </a:bodyPr>
          <a:lstStyle/>
          <a:p>
            <a:r>
              <a:rPr lang="en-US"/>
              <a:t>Never launch a dirty boat</a:t>
            </a:r>
          </a:p>
          <a:p>
            <a:r>
              <a:rPr lang="en-US"/>
              <a:t>•	</a:t>
            </a:r>
          </a:p>
          <a:p>
            <a:r>
              <a:rPr lang="en-US"/>
              <a:t>It is illegal to launch a boat with aquatic species </a:t>
            </a:r>
          </a:p>
          <a:p>
            <a:r>
              <a:rPr lang="en-US"/>
              <a:t>on the hull, motor, or trailer.</a:t>
            </a:r>
          </a:p>
          <a:p>
            <a:r>
              <a:rPr lang="en-US"/>
              <a:t>•	</a:t>
            </a:r>
          </a:p>
          <a:p>
            <a:r>
              <a:rPr lang="en-US"/>
              <a:t>Even if launching in the same water you came </a:t>
            </a:r>
          </a:p>
          <a:p>
            <a:r>
              <a:rPr lang="en-US"/>
              <a:t>from, do your best to remove visible aquatic </a:t>
            </a:r>
          </a:p>
          <a:p>
            <a:r>
              <a:rPr lang="en-US"/>
              <a:t>species and mud from your equipment prior </a:t>
            </a:r>
          </a:p>
          <a:p>
            <a:r>
              <a:rPr lang="en-US"/>
              <a:t>to launching. </a:t>
            </a:r>
          </a:p>
          <a:p>
            <a:r>
              <a:rPr lang="en-US"/>
              <a:t>•	</a:t>
            </a:r>
          </a:p>
          <a:p>
            <a:r>
              <a:rPr lang="en-US"/>
              <a:t>Engine flushing and boat rinsing after being in </a:t>
            </a:r>
          </a:p>
          <a:p>
            <a:r>
              <a:rPr lang="en-US"/>
              <a:t>salt water is highly discouraged because of the </a:t>
            </a:r>
          </a:p>
          <a:p>
            <a:r>
              <a:rPr lang="en-US"/>
              <a:t>potential for transporting invasive species.</a:t>
            </a:r>
            <a:endParaRPr lang="en-US" dirty="0"/>
          </a:p>
        </p:txBody>
      </p:sp>
    </p:spTree>
    <p:extLst>
      <p:ext uri="{BB962C8B-B14F-4D97-AF65-F5344CB8AC3E}">
        <p14:creationId xmlns:p14="http://schemas.microsoft.com/office/powerpoint/2010/main" val="718820083"/>
      </p:ext>
    </p:extLst>
  </p:cSld>
  <p:clrMapOvr>
    <a:masterClrMapping/>
  </p:clrMapOvr>
</p:sld>
</file>

<file path=ppt/theme/theme1.xml><?xml version="1.0" encoding="utf-8"?>
<a:theme xmlns:a="http://schemas.openxmlformats.org/drawingml/2006/main" name="1 USPS-USCG">
  <a:themeElements>
    <a:clrScheme name="1 USPS-USC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 USPS-USC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lnDef>
  </a:objectDefaults>
  <a:extraClrSchemeLst>
    <a:extraClrScheme>
      <a:clrScheme name="1 USPS-USC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USPS-USC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USPS-USC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USPS-USC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USPS-USC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USPS-USC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USPS-USC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ABC3</Template>
  <TotalTime>5473</TotalTime>
  <Words>3336</Words>
  <Application>Microsoft Office PowerPoint</Application>
  <PresentationFormat>On-screen Show (4:3)</PresentationFormat>
  <Paragraphs>353</Paragraphs>
  <Slides>35</Slides>
  <Notes>34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 USPS-USCG</vt:lpstr>
      <vt:lpstr>Custom Design</vt:lpstr>
      <vt:lpstr>PowerPoint Presentation</vt:lpstr>
      <vt:lpstr>State &amp; Local Regulations</vt:lpstr>
      <vt:lpstr>Experience Oregon Boating</vt:lpstr>
      <vt:lpstr>Beyond Federal</vt:lpstr>
      <vt:lpstr>Oregon Education Requirements</vt:lpstr>
      <vt:lpstr>Oregon Age Requirement</vt:lpstr>
      <vt:lpstr>Exceptions</vt:lpstr>
      <vt:lpstr>Aquatic Invasive Species (AIS)</vt:lpstr>
      <vt:lpstr>AIS Protection</vt:lpstr>
      <vt:lpstr>AIS – Motorized Boats /  Sailboats over 12 feet</vt:lpstr>
      <vt:lpstr>AIS – Non-Motorized Boats </vt:lpstr>
      <vt:lpstr>AIS Inspection Stations</vt:lpstr>
      <vt:lpstr>Boat Registration</vt:lpstr>
      <vt:lpstr>Certificate of Number</vt:lpstr>
      <vt:lpstr>Boat Numbers</vt:lpstr>
      <vt:lpstr>Equipment</vt:lpstr>
      <vt:lpstr>Life Jackets       Personal Floatation Devices (PFDs)</vt:lpstr>
      <vt:lpstr>White water Boating</vt:lpstr>
      <vt:lpstr>Operation - Speed</vt:lpstr>
      <vt:lpstr>Operation - Lookout</vt:lpstr>
      <vt:lpstr>Operation - Overloading</vt:lpstr>
      <vt:lpstr>Operation – No Wake</vt:lpstr>
      <vt:lpstr>Operation – Unsafe Riding</vt:lpstr>
      <vt:lpstr>Operation Watersports Towing </vt:lpstr>
      <vt:lpstr>Operation  Especially Hazardous Condition</vt:lpstr>
      <vt:lpstr>Crossing the Bar</vt:lpstr>
      <vt:lpstr>Crossing the Bar</vt:lpstr>
      <vt:lpstr>BUI</vt:lpstr>
      <vt:lpstr>Enforcement </vt:lpstr>
      <vt:lpstr>Enforcement</vt:lpstr>
      <vt:lpstr>Enforcement</vt:lpstr>
      <vt:lpstr>Boating Accidents</vt:lpstr>
      <vt:lpstr>Boating Accidents</vt:lpstr>
      <vt:lpstr>BOATING ACCIDENTS</vt:lpstr>
      <vt:lpstr>End Chapter 2</vt:lpstr>
    </vt:vector>
  </TitlesOfParts>
  <Manager>Flotilla 11S-10-11</Manager>
  <Company>USCGAUX and USPS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ABC3 Section 8</dc:title>
  <dc:subject>America's Boating Course - 3rd Edition</dc:subject>
  <dc:creator>USPS BPECom</dc:creator>
  <cp:lastModifiedBy>Dick</cp:lastModifiedBy>
  <cp:revision>396</cp:revision>
  <dcterms:created xsi:type="dcterms:W3CDTF">2002-01-04T15:05:55Z</dcterms:created>
  <dcterms:modified xsi:type="dcterms:W3CDTF">2015-09-05T01:58:53Z</dcterms:modified>
</cp:coreProperties>
</file>