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58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82" r:id="rId1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64D"/>
    <a:srgbClr val="FF66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28" autoAdjust="0"/>
    <p:restoredTop sz="94014" autoAdjust="0"/>
  </p:normalViewPr>
  <p:slideViewPr>
    <p:cSldViewPr>
      <p:cViewPr varScale="1">
        <p:scale>
          <a:sx n="106" d="100"/>
          <a:sy n="106" d="100"/>
        </p:scale>
        <p:origin x="-10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8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754"/>
    </p:cViewPr>
  </p:sorterViewPr>
  <p:notesViewPr>
    <p:cSldViewPr>
      <p:cViewPr>
        <p:scale>
          <a:sx n="66" d="100"/>
          <a:sy n="66" d="100"/>
        </p:scale>
        <p:origin x="-403" y="44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BCB93CF-FDAF-458D-A33F-30B4FA1EB8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538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DFE758-2A2D-461A-B69D-4F5D8A53B36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z="1000" smtClean="0"/>
          </a:p>
        </p:txBody>
      </p:sp>
    </p:spTree>
    <p:extLst>
      <p:ext uri="{BB962C8B-B14F-4D97-AF65-F5344CB8AC3E}">
        <p14:creationId xmlns:p14="http://schemas.microsoft.com/office/powerpoint/2010/main" val="955499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C3F445-4787-4BF8-9597-119149CE133E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05617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E6A8C0-6833-4633-9012-2554E2D9AA90}" type="slidenum">
              <a:rPr lang="en-US" smtClean="0"/>
              <a:pPr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22453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91764F-927F-4A14-A40D-8252F7C8892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006157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852C1-360B-4FED-BA07-DF403B17A0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98FF9-0899-456F-993A-405ABE1A77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5D126-C31F-43C3-9EC4-D2A71E863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E2B9D-C600-4AFF-AD19-2B6746D9A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DEA0C-C1F7-4376-BDD8-BEB665B11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64241-FE32-457C-BC9C-E21A7D81B7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EFB53-8FB4-4B42-9FF5-836FBC43E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6E42E-A888-415E-990D-CDFA3B9ABF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6D43B-770E-4FDD-B5B3-BD3C551E3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86495-392A-4E42-A4CD-378A0EE5D5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38F20-2F9B-41AB-B2BA-80E06C673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3810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61000F3-BBCF-4728-B1E6-CFBFD137E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1219200" y="1295400"/>
            <a:ext cx="7239000" cy="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9" name="Picture 8" descr="CPS flag small.gi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190625" cy="981075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>
          <a:solidFill>
            <a:srgbClr val="FF66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b="1" dirty="0" err="1" smtClean="0"/>
              <a:t>Sunrise</a:t>
            </a:r>
            <a:r>
              <a:rPr lang="fr-CA" b="1" dirty="0" smtClean="0"/>
              <a:t> … Sunset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Global Navigation</a:t>
            </a:r>
          </a:p>
          <a:p>
            <a:pPr eaLnBrk="1" hangingPunct="1">
              <a:defRPr/>
            </a:pPr>
            <a:r>
              <a:rPr lang="en-CA" dirty="0" smtClean="0"/>
              <a:t>Homework Solutions</a:t>
            </a:r>
            <a:endParaRPr lang="fr-CA" dirty="0" smtClean="0"/>
          </a:p>
          <a:p>
            <a:pPr eaLnBrk="1" hangingPunct="1">
              <a:defRPr/>
            </a:pPr>
            <a:r>
              <a:rPr lang="en-CA" dirty="0" smtClean="0"/>
              <a:t>Chapter</a:t>
            </a:r>
            <a:r>
              <a:rPr lang="fr-CA" dirty="0" smtClean="0"/>
              <a:t> </a:t>
            </a:r>
            <a:r>
              <a:rPr lang="fr-CA" dirty="0" smtClean="0"/>
              <a:t>2</a:t>
            </a:r>
            <a:endParaRPr lang="fr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3BDF8-A8D5-42F7-9651-42A17C496FF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b="1" dirty="0" err="1"/>
              <a:t>Sunrise</a:t>
            </a:r>
            <a:r>
              <a:rPr lang="fr-CA" b="1" dirty="0"/>
              <a:t> … Sunset</a:t>
            </a:r>
            <a:endParaRPr lang="fr-CA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fr-CA" dirty="0" smtClean="0"/>
              <a:t>End of </a:t>
            </a:r>
          </a:p>
          <a:p>
            <a:pPr eaLnBrk="1" hangingPunct="1">
              <a:defRPr/>
            </a:pPr>
            <a:r>
              <a:rPr lang="en-CA" smtClean="0"/>
              <a:t>Chapter </a:t>
            </a:r>
            <a:r>
              <a:rPr lang="en-CA" smtClean="0"/>
              <a:t>2</a:t>
            </a: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1434B-C6F8-4F66-9C45-4042FAE5BCA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/>
              <a:t>Objectives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 smtClean="0"/>
              <a:t>Understand</a:t>
            </a:r>
            <a:r>
              <a:rPr lang="fr-CA" dirty="0" smtClean="0"/>
              <a:t> the </a:t>
            </a:r>
            <a:r>
              <a:rPr lang="fr-CA" dirty="0" err="1" smtClean="0"/>
              <a:t>difference</a:t>
            </a:r>
            <a:r>
              <a:rPr lang="fr-CA" dirty="0" smtClean="0"/>
              <a:t> </a:t>
            </a:r>
            <a:r>
              <a:rPr lang="fr-CA" dirty="0" err="1" smtClean="0"/>
              <a:t>between</a:t>
            </a:r>
            <a:r>
              <a:rPr lang="fr-CA" dirty="0" smtClean="0"/>
              <a:t> local </a:t>
            </a:r>
            <a:r>
              <a:rPr lang="fr-CA" dirty="0" err="1" smtClean="0"/>
              <a:t>mean</a:t>
            </a:r>
            <a:r>
              <a:rPr lang="fr-CA" dirty="0" smtClean="0"/>
              <a:t> time and zone time and how to </a:t>
            </a:r>
            <a:r>
              <a:rPr lang="fr-CA" dirty="0" err="1" smtClean="0"/>
              <a:t>convert</a:t>
            </a:r>
            <a:r>
              <a:rPr lang="fr-CA" dirty="0" smtClean="0"/>
              <a:t> </a:t>
            </a:r>
            <a:r>
              <a:rPr lang="fr-CA" dirty="0" err="1" smtClean="0"/>
              <a:t>from</a:t>
            </a:r>
            <a:r>
              <a:rPr lang="fr-CA" dirty="0" smtClean="0"/>
              <a:t> one to the </a:t>
            </a:r>
            <a:r>
              <a:rPr lang="fr-CA" dirty="0" err="1" smtClean="0"/>
              <a:t>other</a:t>
            </a:r>
            <a:r>
              <a:rPr lang="fr-CA" dirty="0" smtClean="0"/>
              <a:t>.</a:t>
            </a:r>
          </a:p>
          <a:p>
            <a:r>
              <a:rPr lang="fr-CA" dirty="0" err="1" smtClean="0"/>
              <a:t>Determine</a:t>
            </a:r>
            <a:r>
              <a:rPr lang="fr-CA" dirty="0" smtClean="0"/>
              <a:t> the ZT of </a:t>
            </a:r>
            <a:r>
              <a:rPr lang="fr-CA" dirty="0" err="1" smtClean="0"/>
              <a:t>sunrise</a:t>
            </a:r>
            <a:r>
              <a:rPr lang="fr-CA" dirty="0" smtClean="0"/>
              <a:t>, </a:t>
            </a:r>
            <a:r>
              <a:rPr lang="fr-CA" dirty="0" err="1" smtClean="0"/>
              <a:t>sunset</a:t>
            </a:r>
            <a:r>
              <a:rPr lang="fr-CA" dirty="0" smtClean="0"/>
              <a:t>, </a:t>
            </a:r>
            <a:r>
              <a:rPr lang="fr-CA" dirty="0" err="1" smtClean="0"/>
              <a:t>moonrise</a:t>
            </a:r>
            <a:r>
              <a:rPr lang="fr-CA" dirty="0" smtClean="0"/>
              <a:t> and civil and </a:t>
            </a:r>
            <a:r>
              <a:rPr lang="fr-CA" dirty="0" err="1" smtClean="0"/>
              <a:t>nautical</a:t>
            </a:r>
            <a:r>
              <a:rPr lang="fr-CA" dirty="0" smtClean="0"/>
              <a:t> </a:t>
            </a:r>
            <a:r>
              <a:rPr lang="fr-CA" dirty="0" err="1" smtClean="0"/>
              <a:t>twilight</a:t>
            </a:r>
            <a:r>
              <a:rPr lang="fr-CA" dirty="0" smtClean="0"/>
              <a:t> </a:t>
            </a:r>
            <a:r>
              <a:rPr lang="fr-CA" dirty="0" err="1" smtClean="0"/>
              <a:t>from</a:t>
            </a:r>
            <a:r>
              <a:rPr lang="fr-CA" dirty="0" smtClean="0"/>
              <a:t> the </a:t>
            </a:r>
            <a:r>
              <a:rPr lang="fr-CA" dirty="0" err="1" smtClean="0"/>
              <a:t>Nautical</a:t>
            </a:r>
            <a:r>
              <a:rPr lang="fr-CA" dirty="0" smtClean="0"/>
              <a:t> </a:t>
            </a:r>
            <a:r>
              <a:rPr lang="fr-CA" dirty="0" err="1" smtClean="0"/>
              <a:t>Almanac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5E2B9D-C600-4AFF-AD19-2B6746D9AE6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38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/>
              <a:t>Question 1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68425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fr-CA" dirty="0" smtClean="0"/>
              <a:t>The </a:t>
            </a:r>
            <a:r>
              <a:rPr lang="fr-CA" dirty="0" err="1" smtClean="0"/>
              <a:t>earliest</a:t>
            </a:r>
            <a:r>
              <a:rPr lang="fr-CA" dirty="0" smtClean="0"/>
              <a:t> time </a:t>
            </a:r>
            <a:r>
              <a:rPr lang="fr-CA" dirty="0" err="1" smtClean="0"/>
              <a:t>you</a:t>
            </a:r>
            <a:r>
              <a:rPr lang="fr-CA" dirty="0" smtClean="0"/>
              <a:t> </a:t>
            </a:r>
            <a:r>
              <a:rPr lang="fr-CA" dirty="0" err="1" smtClean="0"/>
              <a:t>can</a:t>
            </a:r>
            <a:r>
              <a:rPr lang="fr-CA" dirty="0" smtClean="0"/>
              <a:t> </a:t>
            </a:r>
            <a:r>
              <a:rPr lang="fr-CA" dirty="0" err="1" smtClean="0"/>
              <a:t>begin</a:t>
            </a:r>
            <a:r>
              <a:rPr lang="fr-CA" dirty="0" smtClean="0"/>
              <a:t> sextant observations in the </a:t>
            </a:r>
            <a:r>
              <a:rPr lang="fr-CA" dirty="0" err="1" smtClean="0"/>
              <a:t>morning</a:t>
            </a:r>
            <a:r>
              <a:rPr lang="fr-CA" dirty="0" smtClean="0"/>
              <a:t> </a:t>
            </a:r>
            <a:r>
              <a:rPr lang="fr-CA" dirty="0" err="1" smtClean="0"/>
              <a:t>is</a:t>
            </a:r>
            <a:r>
              <a:rPr lang="fr-CA" dirty="0" smtClean="0"/>
              <a:t> </a:t>
            </a:r>
            <a:r>
              <a:rPr lang="fr-CA" dirty="0" err="1" smtClean="0"/>
              <a:t>usually</a:t>
            </a:r>
            <a:r>
              <a:rPr lang="fr-CA" dirty="0" smtClean="0"/>
              <a:t>:</a:t>
            </a:r>
          </a:p>
          <a:p>
            <a:pPr marL="514350" indent="-514350">
              <a:buAutoNum type="alphaUcPeriod"/>
            </a:pPr>
            <a:r>
              <a:rPr lang="fr-CA" dirty="0" err="1" smtClean="0"/>
              <a:t>Shortly</a:t>
            </a:r>
            <a:r>
              <a:rPr lang="fr-CA" dirty="0" smtClean="0"/>
              <a:t> </a:t>
            </a:r>
            <a:r>
              <a:rPr lang="fr-CA" dirty="0" err="1" smtClean="0"/>
              <a:t>after</a:t>
            </a:r>
            <a:r>
              <a:rPr lang="fr-CA" dirty="0" smtClean="0"/>
              <a:t> the </a:t>
            </a:r>
            <a:r>
              <a:rPr lang="fr-CA" dirty="0" err="1" smtClean="0"/>
              <a:t>beginning</a:t>
            </a:r>
            <a:r>
              <a:rPr lang="fr-CA" dirty="0" smtClean="0"/>
              <a:t> of </a:t>
            </a:r>
            <a:r>
              <a:rPr lang="fr-CA" dirty="0" err="1" smtClean="0"/>
              <a:t>nautical</a:t>
            </a:r>
            <a:r>
              <a:rPr lang="fr-CA" dirty="0" smtClean="0"/>
              <a:t> </a:t>
            </a:r>
            <a:r>
              <a:rPr lang="fr-CA" dirty="0" err="1" smtClean="0"/>
              <a:t>twiliglight</a:t>
            </a:r>
            <a:r>
              <a:rPr lang="fr-CA" dirty="0" smtClean="0"/>
              <a:t>.</a:t>
            </a:r>
          </a:p>
          <a:p>
            <a:pPr marL="514350" indent="-514350">
              <a:buAutoNum type="alphaUcPeriod"/>
            </a:pPr>
            <a:r>
              <a:rPr lang="fr-CA" dirty="0" err="1" smtClean="0"/>
              <a:t>Shortly</a:t>
            </a:r>
            <a:r>
              <a:rPr lang="fr-CA" dirty="0" smtClean="0"/>
              <a:t> </a:t>
            </a:r>
            <a:r>
              <a:rPr lang="fr-CA" dirty="0" err="1" smtClean="0"/>
              <a:t>after</a:t>
            </a:r>
            <a:r>
              <a:rPr lang="fr-CA" dirty="0" smtClean="0"/>
              <a:t> the end </a:t>
            </a:r>
            <a:r>
              <a:rPr lang="fr-CA" dirty="0" err="1" smtClean="0"/>
              <a:t>od</a:t>
            </a:r>
            <a:r>
              <a:rPr lang="fr-CA" dirty="0" smtClean="0"/>
              <a:t> </a:t>
            </a:r>
            <a:r>
              <a:rPr lang="fr-CA" dirty="0" err="1" smtClean="0"/>
              <a:t>nautical</a:t>
            </a:r>
            <a:r>
              <a:rPr lang="fr-CA" dirty="0" smtClean="0"/>
              <a:t> </a:t>
            </a:r>
            <a:r>
              <a:rPr lang="fr-CA" dirty="0" err="1" smtClean="0"/>
              <a:t>twilight</a:t>
            </a:r>
            <a:r>
              <a:rPr lang="fr-CA" dirty="0" smtClean="0"/>
              <a:t>.</a:t>
            </a:r>
          </a:p>
          <a:p>
            <a:pPr marL="514350" indent="-514350">
              <a:buAutoNum type="alphaUcPeriod"/>
            </a:pPr>
            <a:r>
              <a:rPr lang="fr-CA" dirty="0" err="1" smtClean="0"/>
              <a:t>Shortly</a:t>
            </a:r>
            <a:r>
              <a:rPr lang="fr-CA" dirty="0" smtClean="0"/>
              <a:t> </a:t>
            </a:r>
            <a:r>
              <a:rPr lang="fr-CA" dirty="0" err="1" smtClean="0"/>
              <a:t>after</a:t>
            </a:r>
            <a:r>
              <a:rPr lang="fr-CA" dirty="0" smtClean="0"/>
              <a:t> the </a:t>
            </a:r>
            <a:r>
              <a:rPr lang="fr-CA" dirty="0" err="1" smtClean="0"/>
              <a:t>beginning</a:t>
            </a:r>
            <a:r>
              <a:rPr lang="fr-CA" dirty="0" smtClean="0"/>
              <a:t> of civil </a:t>
            </a:r>
            <a:r>
              <a:rPr lang="fr-CA" dirty="0" err="1" smtClean="0"/>
              <a:t>twilight</a:t>
            </a:r>
            <a:r>
              <a:rPr lang="fr-CA" dirty="0" smtClean="0"/>
              <a:t>.</a:t>
            </a:r>
          </a:p>
          <a:p>
            <a:pPr marL="514350" indent="-514350">
              <a:buAutoNum type="alphaUcPeriod"/>
            </a:pPr>
            <a:r>
              <a:rPr lang="fr-CA" dirty="0" err="1" smtClean="0"/>
              <a:t>Shortly</a:t>
            </a:r>
            <a:r>
              <a:rPr lang="fr-CA" dirty="0"/>
              <a:t> </a:t>
            </a:r>
            <a:r>
              <a:rPr lang="fr-CA" dirty="0" err="1" smtClean="0"/>
              <a:t>after</a:t>
            </a:r>
            <a:r>
              <a:rPr lang="fr-CA" dirty="0" smtClean="0"/>
              <a:t> the end of civil </a:t>
            </a:r>
            <a:r>
              <a:rPr lang="fr-CA" dirty="0" err="1" smtClean="0"/>
              <a:t>twilight</a:t>
            </a:r>
            <a:r>
              <a:rPr lang="fr-CA" dirty="0" smtClean="0"/>
              <a:t>.</a:t>
            </a:r>
          </a:p>
          <a:p>
            <a:pPr marL="0" indent="0">
              <a:buNone/>
            </a:pPr>
            <a:r>
              <a:rPr lang="fr-CA" dirty="0" err="1" smtClean="0"/>
              <a:t>Ref</a:t>
            </a:r>
            <a:r>
              <a:rPr lang="fr-CA" dirty="0" smtClean="0"/>
              <a:t>: ¶ 14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5E2B9D-C600-4AFF-AD19-2B6746D9AE6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Question 2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 smtClean="0"/>
              <a:t>The </a:t>
            </a:r>
            <a:r>
              <a:rPr lang="fr-CA" dirty="0" err="1" smtClean="0"/>
              <a:t>midpoint</a:t>
            </a:r>
            <a:r>
              <a:rPr lang="fr-CA" dirty="0" smtClean="0"/>
              <a:t> of the optimum </a:t>
            </a:r>
            <a:r>
              <a:rPr lang="fr-CA" dirty="0" err="1" smtClean="0"/>
              <a:t>observing</a:t>
            </a:r>
            <a:r>
              <a:rPr lang="fr-CA" dirty="0" smtClean="0"/>
              <a:t> time in the </a:t>
            </a:r>
            <a:r>
              <a:rPr lang="fr-CA" dirty="0" err="1" smtClean="0"/>
              <a:t>evening</a:t>
            </a:r>
            <a:r>
              <a:rPr lang="fr-CA" dirty="0" smtClean="0"/>
              <a:t> </a:t>
            </a:r>
            <a:r>
              <a:rPr lang="fr-CA" dirty="0" err="1" smtClean="0"/>
              <a:t>is</a:t>
            </a:r>
            <a:r>
              <a:rPr lang="fr-CA" dirty="0" smtClean="0"/>
              <a:t> </a:t>
            </a:r>
            <a:r>
              <a:rPr lang="fr-CA" dirty="0" err="1" smtClean="0"/>
              <a:t>usually</a:t>
            </a:r>
            <a:r>
              <a:rPr lang="fr-CA" dirty="0" smtClean="0"/>
              <a:t> </a:t>
            </a:r>
            <a:r>
              <a:rPr lang="fr-CA" dirty="0" err="1" smtClean="0"/>
              <a:t>around</a:t>
            </a:r>
            <a:r>
              <a:rPr lang="fr-CA" dirty="0" smtClean="0"/>
              <a:t>:</a:t>
            </a:r>
          </a:p>
          <a:p>
            <a:pPr marL="514350" indent="-514350">
              <a:buAutoNum type="alphaUcPeriod"/>
            </a:pPr>
            <a:r>
              <a:rPr lang="fr-CA" dirty="0" smtClean="0"/>
              <a:t>The </a:t>
            </a:r>
            <a:r>
              <a:rPr lang="fr-CA" dirty="0" err="1" smtClean="0"/>
              <a:t>beginning</a:t>
            </a:r>
            <a:r>
              <a:rPr lang="fr-CA" dirty="0" smtClean="0"/>
              <a:t> of </a:t>
            </a:r>
            <a:r>
              <a:rPr lang="fr-CA" dirty="0" err="1" smtClean="0"/>
              <a:t>nautical</a:t>
            </a:r>
            <a:r>
              <a:rPr lang="fr-CA" dirty="0" smtClean="0"/>
              <a:t> </a:t>
            </a:r>
            <a:r>
              <a:rPr lang="fr-CA" dirty="0" err="1" smtClean="0"/>
              <a:t>twilight</a:t>
            </a:r>
            <a:r>
              <a:rPr lang="fr-CA" dirty="0" smtClean="0"/>
              <a:t>.</a:t>
            </a:r>
          </a:p>
          <a:p>
            <a:pPr marL="514350" indent="-514350">
              <a:buAutoNum type="alphaUcPeriod"/>
            </a:pPr>
            <a:r>
              <a:rPr lang="fr-CA" dirty="0" smtClean="0"/>
              <a:t>The end of </a:t>
            </a:r>
            <a:r>
              <a:rPr lang="fr-CA" dirty="0" err="1" smtClean="0"/>
              <a:t>nautical</a:t>
            </a:r>
            <a:r>
              <a:rPr lang="fr-CA" dirty="0" smtClean="0"/>
              <a:t> </a:t>
            </a:r>
            <a:r>
              <a:rPr lang="fr-CA" dirty="0" err="1" smtClean="0"/>
              <a:t>twilight</a:t>
            </a:r>
            <a:r>
              <a:rPr lang="fr-CA" dirty="0" smtClean="0"/>
              <a:t>.</a:t>
            </a:r>
          </a:p>
          <a:p>
            <a:pPr marL="514350" indent="-514350">
              <a:buAutoNum type="alphaUcPeriod"/>
            </a:pPr>
            <a:r>
              <a:rPr lang="fr-CA" dirty="0" smtClean="0"/>
              <a:t>The </a:t>
            </a:r>
            <a:r>
              <a:rPr lang="fr-CA" dirty="0" err="1" smtClean="0"/>
              <a:t>beginning</a:t>
            </a:r>
            <a:r>
              <a:rPr lang="fr-CA" dirty="0" smtClean="0"/>
              <a:t> of civil </a:t>
            </a:r>
            <a:r>
              <a:rPr lang="fr-CA" dirty="0" err="1" smtClean="0"/>
              <a:t>twilight</a:t>
            </a:r>
            <a:r>
              <a:rPr lang="fr-CA" dirty="0" smtClean="0"/>
              <a:t>.</a:t>
            </a:r>
          </a:p>
          <a:p>
            <a:pPr marL="514350" indent="-514350">
              <a:buAutoNum type="alphaUcPeriod"/>
            </a:pPr>
            <a:r>
              <a:rPr lang="fr-CA" dirty="0" smtClean="0"/>
              <a:t>The end of civil </a:t>
            </a:r>
            <a:r>
              <a:rPr lang="fr-CA" dirty="0" err="1" smtClean="0"/>
              <a:t>twilight</a:t>
            </a:r>
            <a:r>
              <a:rPr lang="fr-CA" dirty="0" smtClean="0"/>
              <a:t>.</a:t>
            </a:r>
          </a:p>
          <a:p>
            <a:pPr marL="0" indent="0">
              <a:buNone/>
            </a:pPr>
            <a:r>
              <a:rPr lang="fr-CA" dirty="0" err="1" smtClean="0"/>
              <a:t>Ref</a:t>
            </a:r>
            <a:r>
              <a:rPr lang="fr-CA" dirty="0" smtClean="0"/>
              <a:t>: ¶ 14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5E2B9D-C600-4AFF-AD19-2B6746D9AE6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50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Question 3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fr-CA" dirty="0" smtClean="0"/>
              <a:t>If </a:t>
            </a:r>
            <a:r>
              <a:rPr lang="fr-CA" dirty="0" err="1" smtClean="0"/>
              <a:t>you</a:t>
            </a:r>
            <a:r>
              <a:rPr lang="fr-CA" dirty="0" smtClean="0"/>
              <a:t> are </a:t>
            </a:r>
            <a:r>
              <a:rPr lang="fr-CA" dirty="0" err="1" smtClean="0"/>
              <a:t>west</a:t>
            </a:r>
            <a:r>
              <a:rPr lang="fr-CA" dirty="0" smtClean="0"/>
              <a:t> of a zone </a:t>
            </a:r>
            <a:r>
              <a:rPr lang="fr-CA" dirty="0" err="1" smtClean="0"/>
              <a:t>meridian</a:t>
            </a:r>
            <a:r>
              <a:rPr lang="fr-CA" dirty="0" smtClean="0"/>
              <a:t> in </a:t>
            </a:r>
            <a:r>
              <a:rPr lang="fr-CA" dirty="0" err="1" smtClean="0"/>
              <a:t>east</a:t>
            </a:r>
            <a:r>
              <a:rPr lang="fr-CA" dirty="0" smtClean="0"/>
              <a:t> longitude, to </a:t>
            </a:r>
            <a:r>
              <a:rPr lang="fr-CA" dirty="0" err="1" smtClean="0"/>
              <a:t>convert</a:t>
            </a:r>
            <a:r>
              <a:rPr lang="fr-CA" dirty="0" smtClean="0"/>
              <a:t> LMT to ZT </a:t>
            </a:r>
            <a:r>
              <a:rPr lang="fr-CA" dirty="0" err="1" smtClean="0"/>
              <a:t>you</a:t>
            </a:r>
            <a:r>
              <a:rPr lang="fr-CA" dirty="0" smtClean="0"/>
              <a:t> </a:t>
            </a:r>
            <a:r>
              <a:rPr lang="fr-CA" dirty="0" err="1" smtClean="0"/>
              <a:t>would</a:t>
            </a:r>
            <a:r>
              <a:rPr lang="fr-CA" dirty="0" smtClean="0"/>
              <a:t>:</a:t>
            </a:r>
          </a:p>
          <a:p>
            <a:pPr marL="514350" indent="-514350">
              <a:buAutoNum type="alphaUcPeriod"/>
            </a:pPr>
            <a:r>
              <a:rPr lang="fr-CA" dirty="0" err="1" smtClean="0"/>
              <a:t>Add</a:t>
            </a:r>
            <a:r>
              <a:rPr lang="fr-CA" dirty="0" smtClean="0"/>
              <a:t> ZD</a:t>
            </a:r>
          </a:p>
          <a:p>
            <a:pPr marL="514350" indent="-514350">
              <a:buAutoNum type="alphaUcPeriod"/>
            </a:pPr>
            <a:r>
              <a:rPr lang="fr-CA" dirty="0" err="1" smtClean="0"/>
              <a:t>Subtract</a:t>
            </a:r>
            <a:r>
              <a:rPr lang="fr-CA" dirty="0" smtClean="0"/>
              <a:t> ZD</a:t>
            </a:r>
          </a:p>
          <a:p>
            <a:pPr marL="514350" indent="-514350">
              <a:buAutoNum type="alphaUcPeriod"/>
            </a:pPr>
            <a:r>
              <a:rPr lang="fr-CA" dirty="0" err="1" smtClean="0"/>
              <a:t>Add</a:t>
            </a:r>
            <a:r>
              <a:rPr lang="fr-CA" dirty="0" smtClean="0"/>
              <a:t> </a:t>
            </a:r>
            <a:r>
              <a:rPr lang="fr-CA" dirty="0" err="1" smtClean="0"/>
              <a:t>Dlo</a:t>
            </a:r>
            <a:r>
              <a:rPr lang="fr-CA" dirty="0" smtClean="0"/>
              <a:t> W (</a:t>
            </a:r>
            <a:r>
              <a:rPr lang="fr-CA" dirty="0" err="1" smtClean="0"/>
              <a:t>converted</a:t>
            </a:r>
            <a:r>
              <a:rPr lang="fr-CA" dirty="0" smtClean="0"/>
              <a:t> to time)</a:t>
            </a:r>
          </a:p>
          <a:p>
            <a:pPr marL="514350" indent="-514350">
              <a:buAutoNum type="alphaUcPeriod"/>
            </a:pPr>
            <a:r>
              <a:rPr lang="fr-CA" dirty="0" err="1" smtClean="0"/>
              <a:t>Subtract</a:t>
            </a:r>
            <a:r>
              <a:rPr lang="fr-CA" dirty="0" smtClean="0"/>
              <a:t> </a:t>
            </a:r>
            <a:r>
              <a:rPr lang="fr-CA" dirty="0" err="1" smtClean="0"/>
              <a:t>DLo</a:t>
            </a:r>
            <a:r>
              <a:rPr lang="fr-CA" dirty="0" smtClean="0"/>
              <a:t> E (</a:t>
            </a:r>
            <a:r>
              <a:rPr lang="fr-CA" dirty="0" err="1" smtClean="0"/>
              <a:t>converted</a:t>
            </a:r>
            <a:r>
              <a:rPr lang="fr-CA" dirty="0" smtClean="0"/>
              <a:t> to time)</a:t>
            </a:r>
          </a:p>
          <a:p>
            <a:pPr marL="0" indent="0">
              <a:buNone/>
            </a:pPr>
            <a:r>
              <a:rPr lang="fr-CA" dirty="0" err="1" smtClean="0"/>
              <a:t>Ref</a:t>
            </a:r>
            <a:r>
              <a:rPr lang="fr-CA" dirty="0" smtClean="0"/>
              <a:t>: ¶ 25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5E2B9D-C600-4AFF-AD19-2B6746D9AE6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91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99606"/>
            <a:ext cx="7772400" cy="685800"/>
          </a:xfrm>
        </p:spPr>
        <p:txBody>
          <a:bodyPr/>
          <a:lstStyle/>
          <a:p>
            <a:r>
              <a:rPr lang="fr-CA" dirty="0" smtClean="0"/>
              <a:t>Question 4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 err="1" smtClean="0"/>
              <a:t>Determine</a:t>
            </a:r>
            <a:r>
              <a:rPr lang="fr-CA" dirty="0" smtClean="0"/>
              <a:t> the ZT of </a:t>
            </a:r>
            <a:r>
              <a:rPr lang="fr-CA" dirty="0" err="1" smtClean="0"/>
              <a:t>sunset</a:t>
            </a:r>
            <a:r>
              <a:rPr lang="fr-CA" dirty="0" smtClean="0"/>
              <a:t> and the end of </a:t>
            </a:r>
            <a:r>
              <a:rPr lang="fr-CA" dirty="0" err="1" smtClean="0"/>
              <a:t>evening</a:t>
            </a:r>
            <a:r>
              <a:rPr lang="fr-CA" dirty="0" smtClean="0"/>
              <a:t> civil </a:t>
            </a:r>
            <a:r>
              <a:rPr lang="fr-CA" dirty="0" err="1" smtClean="0"/>
              <a:t>twilight</a:t>
            </a:r>
            <a:r>
              <a:rPr lang="fr-CA" dirty="0" smtClean="0"/>
              <a:t> for the </a:t>
            </a:r>
            <a:r>
              <a:rPr lang="fr-CA" dirty="0" err="1" smtClean="0"/>
              <a:t>following</a:t>
            </a:r>
            <a:r>
              <a:rPr lang="fr-CA" dirty="0" smtClean="0"/>
              <a:t> dates and positions:</a:t>
            </a:r>
          </a:p>
          <a:p>
            <a:pPr marL="514350" indent="-514350">
              <a:buAutoNum type="alphaUcPeriod"/>
            </a:pPr>
            <a:r>
              <a:rPr lang="fr-CA" dirty="0" smtClean="0"/>
              <a:t>20 March L34⁰26,8’S Lo047⁰12,6’W</a:t>
            </a:r>
          </a:p>
          <a:p>
            <a:pPr marL="514350" indent="-514350">
              <a:buAutoNum type="alphaUcPeriod"/>
            </a:pPr>
            <a:r>
              <a:rPr lang="fr-CA" dirty="0" smtClean="0"/>
              <a:t>30 </a:t>
            </a:r>
            <a:r>
              <a:rPr lang="fr-CA" dirty="0" err="1" smtClean="0"/>
              <a:t>June</a:t>
            </a:r>
            <a:r>
              <a:rPr lang="fr-CA" dirty="0"/>
              <a:t> </a:t>
            </a:r>
            <a:r>
              <a:rPr lang="fr-CA" dirty="0" smtClean="0"/>
              <a:t>  L29⁰14,0’N Lo158⁰47,9’W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5E2B9D-C600-4AFF-AD19-2B6746D9AE6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ZoneTexte 5"/>
          <p:cNvSpPr txBox="1"/>
          <p:nvPr/>
        </p:nvSpPr>
        <p:spPr>
          <a:xfrm>
            <a:off x="38100" y="753810"/>
            <a:ext cx="9067800" cy="6001643"/>
          </a:xfrm>
          <a:prstGeom prst="rect">
            <a:avLst/>
          </a:prstGeom>
          <a:solidFill>
            <a:srgbClr val="00264D"/>
          </a:solidFill>
        </p:spPr>
        <p:txBody>
          <a:bodyPr wrap="square" rtlCol="0">
            <a:spAutoFit/>
          </a:bodyPr>
          <a:lstStyle/>
          <a:p>
            <a:r>
              <a:rPr lang="fr-CA" sz="3200" dirty="0" smtClean="0"/>
              <a:t>Solution 4 a</a:t>
            </a:r>
          </a:p>
          <a:p>
            <a:pPr algn="l"/>
            <a:r>
              <a:rPr lang="fr-CA" sz="3200" dirty="0"/>
              <a:t>	</a:t>
            </a:r>
            <a:r>
              <a:rPr lang="fr-CA" sz="3200" dirty="0" smtClean="0"/>
              <a:t>		LMT SS		LMT CT</a:t>
            </a:r>
          </a:p>
          <a:p>
            <a:pPr algn="l"/>
            <a:r>
              <a:rPr lang="fr-CA" sz="3200" dirty="0"/>
              <a:t>	</a:t>
            </a:r>
            <a:r>
              <a:rPr lang="fr-CA" sz="3200" dirty="0" smtClean="0"/>
              <a:t>L30⁰S	1811			1835</a:t>
            </a:r>
          </a:p>
          <a:p>
            <a:pPr algn="l"/>
            <a:r>
              <a:rPr lang="fr-CA" sz="3200" dirty="0"/>
              <a:t>	</a:t>
            </a:r>
            <a:r>
              <a:rPr lang="fr-CA" sz="3200" u="sng" dirty="0" smtClean="0"/>
              <a:t>L35⁰S</a:t>
            </a:r>
            <a:r>
              <a:rPr lang="fr-CA" sz="3200" dirty="0" smtClean="0"/>
              <a:t>	</a:t>
            </a:r>
            <a:r>
              <a:rPr lang="fr-CA" sz="3200" u="sng" dirty="0" smtClean="0"/>
              <a:t>1811</a:t>
            </a:r>
            <a:r>
              <a:rPr lang="fr-CA" sz="3200" dirty="0" smtClean="0"/>
              <a:t>			</a:t>
            </a:r>
            <a:r>
              <a:rPr lang="fr-CA" sz="3200" u="sng" dirty="0" smtClean="0"/>
              <a:t>1836</a:t>
            </a:r>
            <a:endParaRPr lang="fr-CA" sz="3200" dirty="0" smtClean="0"/>
          </a:p>
          <a:p>
            <a:pPr algn="l"/>
            <a:r>
              <a:rPr lang="fr-CA" sz="3200" dirty="0" err="1" smtClean="0"/>
              <a:t>Diff</a:t>
            </a:r>
            <a:r>
              <a:rPr lang="fr-CA" sz="3200" dirty="0" smtClean="0"/>
              <a:t>	    5⁰		  0			    +1</a:t>
            </a:r>
          </a:p>
          <a:p>
            <a:pPr algn="l"/>
            <a:r>
              <a:rPr lang="fr-CA" sz="3200" dirty="0" smtClean="0"/>
              <a:t>L34⁰26,8’S – L30⁰S = 4⁰26,8’ = 4.45⁰</a:t>
            </a:r>
          </a:p>
          <a:p>
            <a:pPr algn="l"/>
            <a:r>
              <a:rPr lang="fr-CA" sz="3200" dirty="0" err="1" smtClean="0"/>
              <a:t>Corr</a:t>
            </a:r>
            <a:r>
              <a:rPr lang="fr-CA" sz="3200" dirty="0" smtClean="0"/>
              <a:t>:			  0			(4,45 ÷5) X 1 = 0,9 						</a:t>
            </a:r>
            <a:r>
              <a:rPr lang="fr-CA" sz="3200" dirty="0" err="1" smtClean="0"/>
              <a:t>rounded</a:t>
            </a:r>
            <a:r>
              <a:rPr lang="fr-CA" sz="3200" dirty="0" smtClean="0"/>
              <a:t> to 1 min</a:t>
            </a:r>
          </a:p>
          <a:p>
            <a:pPr algn="l"/>
            <a:r>
              <a:rPr lang="fr-CA" sz="3200" dirty="0"/>
              <a:t>	</a:t>
            </a:r>
            <a:r>
              <a:rPr lang="fr-CA" sz="3200" dirty="0" smtClean="0"/>
              <a:t>L30⁰S	1811			1835</a:t>
            </a:r>
          </a:p>
          <a:p>
            <a:pPr algn="l"/>
            <a:r>
              <a:rPr lang="fr-CA" sz="3200" dirty="0"/>
              <a:t>	</a:t>
            </a:r>
            <a:r>
              <a:rPr lang="fr-CA" sz="3200" dirty="0" smtClean="0"/>
              <a:t>Corr.		</a:t>
            </a:r>
            <a:r>
              <a:rPr lang="fr-CA" sz="3200" u="sng" dirty="0" smtClean="0"/>
              <a:t>  0	</a:t>
            </a:r>
            <a:r>
              <a:rPr lang="fr-CA" sz="3200" dirty="0" smtClean="0"/>
              <a:t>		</a:t>
            </a:r>
            <a:r>
              <a:rPr lang="fr-CA" sz="3200" u="sng" dirty="0" smtClean="0"/>
              <a:t>   + 1</a:t>
            </a:r>
            <a:endParaRPr lang="fr-CA" sz="3200" dirty="0" smtClean="0"/>
          </a:p>
          <a:p>
            <a:pPr algn="l"/>
            <a:r>
              <a:rPr lang="fr-CA" sz="3200" dirty="0" smtClean="0"/>
              <a:t>L34⁰26,8’S	1811			1836</a:t>
            </a:r>
          </a:p>
          <a:p>
            <a:pPr algn="l"/>
            <a:endParaRPr lang="fr-CA" sz="3200" dirty="0"/>
          </a:p>
        </p:txBody>
      </p:sp>
      <p:sp>
        <p:nvSpPr>
          <p:cNvPr id="7" name="ZoneTexte 6"/>
          <p:cNvSpPr txBox="1"/>
          <p:nvPr/>
        </p:nvSpPr>
        <p:spPr>
          <a:xfrm>
            <a:off x="0" y="1984917"/>
            <a:ext cx="9144000" cy="3539430"/>
          </a:xfrm>
          <a:prstGeom prst="rect">
            <a:avLst/>
          </a:prstGeom>
          <a:solidFill>
            <a:srgbClr val="00264D"/>
          </a:solidFill>
        </p:spPr>
        <p:txBody>
          <a:bodyPr wrap="square" rtlCol="0">
            <a:spAutoFit/>
          </a:bodyPr>
          <a:lstStyle/>
          <a:p>
            <a:r>
              <a:rPr lang="fr-CA" sz="3200" dirty="0"/>
              <a:t>Solution</a:t>
            </a:r>
            <a:r>
              <a:rPr lang="fr-CA" dirty="0"/>
              <a:t> </a:t>
            </a:r>
            <a:r>
              <a:rPr lang="fr-CA" sz="3200" dirty="0"/>
              <a:t>4 </a:t>
            </a:r>
            <a:r>
              <a:rPr lang="fr-CA" sz="3200" dirty="0" smtClean="0"/>
              <a:t>a (</a:t>
            </a:r>
            <a:r>
              <a:rPr lang="fr-CA" sz="3200" dirty="0" err="1" smtClean="0"/>
              <a:t>continued</a:t>
            </a:r>
            <a:r>
              <a:rPr lang="fr-CA" sz="3200" dirty="0" smtClean="0"/>
              <a:t>)</a:t>
            </a:r>
          </a:p>
          <a:p>
            <a:pPr algn="l"/>
            <a:r>
              <a:rPr lang="fr-CA" sz="3200" dirty="0" smtClean="0"/>
              <a:t>ZD +3, ZM Lo045⁰, </a:t>
            </a:r>
            <a:r>
              <a:rPr lang="fr-CA" sz="3200" dirty="0" err="1" smtClean="0"/>
              <a:t>DLo</a:t>
            </a:r>
            <a:r>
              <a:rPr lang="fr-CA" sz="3200" dirty="0" smtClean="0"/>
              <a:t> 2⁰12,6’ X 4 = 8 min 50,4 					  sec, </a:t>
            </a:r>
            <a:r>
              <a:rPr lang="fr-CA" sz="3200" dirty="0" err="1" smtClean="0"/>
              <a:t>rounded</a:t>
            </a:r>
            <a:r>
              <a:rPr lang="fr-CA" sz="3200" dirty="0" smtClean="0"/>
              <a:t> to 9 min</a:t>
            </a:r>
          </a:p>
          <a:p>
            <a:pPr algn="l"/>
            <a:r>
              <a:rPr lang="fr-CA" sz="3200" dirty="0"/>
              <a:t>	</a:t>
            </a:r>
            <a:r>
              <a:rPr lang="fr-CA" sz="3200" dirty="0" smtClean="0"/>
              <a:t>		LMT SS		LMT CT</a:t>
            </a:r>
          </a:p>
          <a:p>
            <a:pPr algn="l"/>
            <a:r>
              <a:rPr lang="fr-CA" sz="3200" dirty="0"/>
              <a:t>	</a:t>
            </a:r>
            <a:r>
              <a:rPr lang="fr-CA" sz="3200" dirty="0" smtClean="0"/>
              <a:t>		LMT 1811		1836</a:t>
            </a:r>
          </a:p>
          <a:p>
            <a:pPr algn="l"/>
            <a:r>
              <a:rPr lang="fr-CA" sz="3200" dirty="0"/>
              <a:t>	</a:t>
            </a:r>
            <a:r>
              <a:rPr lang="fr-CA" sz="3200" dirty="0" smtClean="0"/>
              <a:t>	   </a:t>
            </a:r>
            <a:r>
              <a:rPr lang="fr-CA" sz="3200" dirty="0" err="1" smtClean="0"/>
              <a:t>Dlo</a:t>
            </a:r>
            <a:r>
              <a:rPr lang="fr-CA" sz="3200" dirty="0" smtClean="0"/>
              <a:t> (W)	</a:t>
            </a:r>
            <a:r>
              <a:rPr lang="fr-CA" sz="3200" u="sng" dirty="0" smtClean="0"/>
              <a:t>   + 9</a:t>
            </a:r>
            <a:r>
              <a:rPr lang="fr-CA" sz="3200" dirty="0" smtClean="0"/>
              <a:t>	</a:t>
            </a:r>
            <a:r>
              <a:rPr lang="fr-CA" sz="3200" u="sng" dirty="0" smtClean="0"/>
              <a:t>   + 9</a:t>
            </a:r>
            <a:endParaRPr lang="fr-CA" sz="3200" dirty="0" smtClean="0"/>
          </a:p>
          <a:p>
            <a:pPr algn="l"/>
            <a:r>
              <a:rPr lang="fr-CA" sz="3200" dirty="0" smtClean="0"/>
              <a:t>			</a:t>
            </a:r>
            <a:r>
              <a:rPr lang="fr-CA" sz="3200" b="1" dirty="0" smtClean="0"/>
              <a:t>ZT	1820		1845</a:t>
            </a:r>
            <a:endParaRPr lang="fr-CA" sz="3200" b="1" dirty="0"/>
          </a:p>
        </p:txBody>
      </p:sp>
    </p:spTree>
    <p:extLst>
      <p:ext uri="{BB962C8B-B14F-4D97-AF65-F5344CB8AC3E}">
        <p14:creationId xmlns:p14="http://schemas.microsoft.com/office/powerpoint/2010/main" val="358385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  <p:bldP spid="6" grpId="0" animBg="1"/>
      <p:bldP spid="6" grpId="1" animBg="1"/>
      <p:bldP spid="7" grpId="0" animBg="1"/>
      <p:bldP spid="7" grpId="1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-18585"/>
            <a:ext cx="7772400" cy="685800"/>
          </a:xfrm>
        </p:spPr>
        <p:txBody>
          <a:bodyPr/>
          <a:lstStyle/>
          <a:p>
            <a:r>
              <a:rPr lang="fr-CA" dirty="0" smtClean="0"/>
              <a:t>Question 4 b - solution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690058"/>
            <a:ext cx="8686800" cy="5863141"/>
          </a:xfrm>
        </p:spPr>
        <p:txBody>
          <a:bodyPr/>
          <a:lstStyle/>
          <a:p>
            <a:pPr marL="0" indent="0">
              <a:buNone/>
            </a:pPr>
            <a:r>
              <a:rPr lang="fr-CA" dirty="0" smtClean="0"/>
              <a:t>			LMT SS	LMT CT</a:t>
            </a:r>
          </a:p>
          <a:p>
            <a:pPr marL="0" indent="0">
              <a:buNone/>
            </a:pPr>
            <a:r>
              <a:rPr lang="fr-CA" dirty="0" smtClean="0"/>
              <a:t>	L30⁰N	1905		1933</a:t>
            </a:r>
          </a:p>
          <a:p>
            <a:pPr marL="0" indent="0">
              <a:buNone/>
            </a:pPr>
            <a:r>
              <a:rPr lang="fr-CA" dirty="0" smtClean="0"/>
              <a:t>	L20⁰N	</a:t>
            </a:r>
            <a:r>
              <a:rPr lang="fr-CA" u="sng" dirty="0" smtClean="0"/>
              <a:t>1843</a:t>
            </a:r>
            <a:r>
              <a:rPr lang="fr-CA" dirty="0" smtClean="0"/>
              <a:t>		</a:t>
            </a:r>
            <a:r>
              <a:rPr lang="fr-CA" u="sng" dirty="0" smtClean="0"/>
              <a:t>1908</a:t>
            </a:r>
          </a:p>
          <a:p>
            <a:pPr marL="0" indent="0">
              <a:buNone/>
            </a:pPr>
            <a:r>
              <a:rPr lang="fr-CA" dirty="0" err="1" smtClean="0"/>
              <a:t>Diff</a:t>
            </a:r>
            <a:r>
              <a:rPr lang="fr-CA" dirty="0" smtClean="0"/>
              <a:t>   10⁰		 +22		 +25</a:t>
            </a:r>
          </a:p>
          <a:p>
            <a:pPr marL="0" indent="0">
              <a:buNone/>
            </a:pPr>
            <a:r>
              <a:rPr lang="fr-CA" dirty="0" smtClean="0"/>
              <a:t>L29⁰14,0’N – L20⁰N = 9⁰14,0’ = 9,23⁰</a:t>
            </a:r>
          </a:p>
          <a:p>
            <a:pPr marL="0" indent="0">
              <a:buNone/>
            </a:pPr>
            <a:r>
              <a:rPr lang="fr-CA" dirty="0" err="1" smtClean="0"/>
              <a:t>Corr</a:t>
            </a:r>
            <a:r>
              <a:rPr lang="fr-CA" dirty="0" smtClean="0"/>
              <a:t>:		(9,23 ÷ 10) X 22 = 20 min.</a:t>
            </a:r>
          </a:p>
          <a:p>
            <a:pPr marL="0" indent="0">
              <a:buNone/>
            </a:pPr>
            <a:r>
              <a:rPr lang="fr-CA" dirty="0"/>
              <a:t>	</a:t>
            </a:r>
            <a:r>
              <a:rPr lang="fr-CA" dirty="0" smtClean="0"/>
              <a:t>	(9,23 ÷ 10) X 25 = 23 min.</a:t>
            </a:r>
          </a:p>
          <a:p>
            <a:pPr marL="0" indent="0">
              <a:buNone/>
            </a:pPr>
            <a:r>
              <a:rPr lang="fr-CA" dirty="0" smtClean="0"/>
              <a:t>	L20⁰		1843		1908</a:t>
            </a:r>
          </a:p>
          <a:p>
            <a:pPr marL="0" indent="0">
              <a:buNone/>
            </a:pPr>
            <a:r>
              <a:rPr lang="fr-CA" dirty="0"/>
              <a:t>	</a:t>
            </a:r>
            <a:r>
              <a:rPr lang="fr-CA" dirty="0" smtClean="0"/>
              <a:t>Corr.		</a:t>
            </a:r>
            <a:r>
              <a:rPr lang="fr-CA" u="sng" dirty="0" smtClean="0"/>
              <a:t>+ 20</a:t>
            </a:r>
            <a:r>
              <a:rPr lang="fr-CA" dirty="0" smtClean="0"/>
              <a:t>		</a:t>
            </a:r>
            <a:r>
              <a:rPr lang="fr-CA" u="sng" dirty="0" smtClean="0"/>
              <a:t> +23</a:t>
            </a:r>
          </a:p>
          <a:p>
            <a:pPr marL="0" indent="0">
              <a:buNone/>
            </a:pPr>
            <a:r>
              <a:rPr lang="fr-CA" dirty="0"/>
              <a:t>	</a:t>
            </a:r>
            <a:r>
              <a:rPr lang="fr-CA" dirty="0" smtClean="0"/>
              <a:t>L29⁰14,0’ 1903		1931</a:t>
            </a:r>
          </a:p>
          <a:p>
            <a:pPr marL="0" indent="0">
              <a:buNone/>
            </a:pP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5E2B9D-C600-4AFF-AD19-2B6746D9AE6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ZoneTexte 4"/>
          <p:cNvSpPr txBox="1"/>
          <p:nvPr/>
        </p:nvSpPr>
        <p:spPr>
          <a:xfrm>
            <a:off x="0" y="1944148"/>
            <a:ext cx="8991600" cy="3046988"/>
          </a:xfrm>
          <a:prstGeom prst="rect">
            <a:avLst/>
          </a:prstGeom>
          <a:solidFill>
            <a:srgbClr val="00264D"/>
          </a:solidFill>
        </p:spPr>
        <p:txBody>
          <a:bodyPr wrap="square" rtlCol="0">
            <a:spAutoFit/>
          </a:bodyPr>
          <a:lstStyle/>
          <a:p>
            <a:pPr algn="l"/>
            <a:r>
              <a:rPr lang="fr-CA" sz="3200" dirty="0" smtClean="0"/>
              <a:t>ZD -11, ZM 165⁰ W, </a:t>
            </a:r>
            <a:r>
              <a:rPr lang="fr-CA" sz="3200" dirty="0" err="1" smtClean="0"/>
              <a:t>DLo</a:t>
            </a:r>
            <a:r>
              <a:rPr lang="fr-CA" sz="3200" dirty="0" smtClean="0"/>
              <a:t> 6⁰12,1’E X 4 = 24 min 			     48,4 sec., </a:t>
            </a:r>
            <a:r>
              <a:rPr lang="fr-CA" sz="3200" dirty="0" err="1" smtClean="0"/>
              <a:t>rounded</a:t>
            </a:r>
            <a:r>
              <a:rPr lang="fr-CA" sz="3200" dirty="0" smtClean="0"/>
              <a:t> to 25 min.</a:t>
            </a:r>
          </a:p>
          <a:p>
            <a:pPr algn="l"/>
            <a:r>
              <a:rPr lang="fr-CA" sz="3200" dirty="0"/>
              <a:t>	</a:t>
            </a:r>
            <a:r>
              <a:rPr lang="fr-CA" sz="3200" dirty="0" smtClean="0"/>
              <a:t>		LMT SS	LMT CT</a:t>
            </a:r>
          </a:p>
          <a:p>
            <a:pPr algn="l"/>
            <a:r>
              <a:rPr lang="fr-CA" sz="3200" dirty="0"/>
              <a:t>	</a:t>
            </a:r>
            <a:r>
              <a:rPr lang="fr-CA" sz="3200" dirty="0" smtClean="0"/>
              <a:t>LMT		1903		1931</a:t>
            </a:r>
          </a:p>
          <a:p>
            <a:pPr algn="l"/>
            <a:r>
              <a:rPr lang="fr-CA" sz="3200" dirty="0"/>
              <a:t>	</a:t>
            </a:r>
            <a:r>
              <a:rPr lang="fr-CA" sz="3200" dirty="0" err="1" smtClean="0"/>
              <a:t>DLo</a:t>
            </a:r>
            <a:r>
              <a:rPr lang="fr-CA" sz="3200" dirty="0" smtClean="0"/>
              <a:t> (E) 	</a:t>
            </a:r>
            <a:r>
              <a:rPr lang="fr-CA" sz="3200" u="sng" dirty="0" smtClean="0"/>
              <a:t>   -25</a:t>
            </a:r>
            <a:r>
              <a:rPr lang="fr-CA" sz="3200" dirty="0" smtClean="0"/>
              <a:t>	</a:t>
            </a:r>
            <a:r>
              <a:rPr lang="fr-CA" sz="3200" u="sng" dirty="0" smtClean="0"/>
              <a:t>   -25</a:t>
            </a:r>
          </a:p>
          <a:p>
            <a:pPr algn="l"/>
            <a:r>
              <a:rPr lang="fr-CA" sz="3200" dirty="0" smtClean="0"/>
              <a:t>	</a:t>
            </a:r>
            <a:r>
              <a:rPr lang="fr-CA" sz="3200" b="1" dirty="0" smtClean="0"/>
              <a:t>ZT		1838		1906</a:t>
            </a:r>
            <a:endParaRPr lang="fr-CA" sz="3200" b="1" dirty="0"/>
          </a:p>
        </p:txBody>
      </p:sp>
    </p:spTree>
    <p:extLst>
      <p:ext uri="{BB962C8B-B14F-4D97-AF65-F5344CB8AC3E}">
        <p14:creationId xmlns:p14="http://schemas.microsoft.com/office/powerpoint/2010/main" val="54782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sz="4000" b="1" dirty="0" smtClean="0"/>
              <a:t>Question 5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495800"/>
          </a:xfrm>
        </p:spPr>
        <p:txBody>
          <a:bodyPr/>
          <a:lstStyle/>
          <a:p>
            <a:r>
              <a:rPr lang="fr-CA" b="1" dirty="0" err="1" smtClean="0"/>
              <a:t>Determine</a:t>
            </a:r>
            <a:r>
              <a:rPr lang="fr-CA" b="1" dirty="0" smtClean="0"/>
              <a:t> the ZT of </a:t>
            </a:r>
            <a:r>
              <a:rPr lang="fr-CA" b="1" dirty="0" err="1" smtClean="0"/>
              <a:t>moonrise</a:t>
            </a:r>
            <a:r>
              <a:rPr lang="fr-CA" b="1" dirty="0" smtClean="0"/>
              <a:t> et </a:t>
            </a:r>
            <a:r>
              <a:rPr lang="fr-CA" b="1" dirty="0" err="1" smtClean="0"/>
              <a:t>moonset</a:t>
            </a:r>
            <a:r>
              <a:rPr lang="fr-CA" b="1" dirty="0" smtClean="0"/>
              <a:t> for the </a:t>
            </a:r>
            <a:r>
              <a:rPr lang="fr-CA" b="1" dirty="0" err="1" smtClean="0"/>
              <a:t>following</a:t>
            </a:r>
            <a:r>
              <a:rPr lang="fr-CA" b="1" dirty="0" smtClean="0"/>
              <a:t> dates and positions :</a:t>
            </a:r>
            <a:endParaRPr lang="fr-CA" dirty="0" smtClean="0"/>
          </a:p>
          <a:p>
            <a:pPr lvl="0" indent="12700">
              <a:buNone/>
            </a:pPr>
            <a:r>
              <a:rPr lang="fr-CA" dirty="0" smtClean="0"/>
              <a:t>A) 19 April L18°15,1’N Lo139°06,5’E</a:t>
            </a:r>
          </a:p>
          <a:p>
            <a:pPr lvl="0" indent="12700">
              <a:buNone/>
            </a:pPr>
            <a:r>
              <a:rPr lang="fr-CA" dirty="0" smtClean="0"/>
              <a:t>B) 24 </a:t>
            </a:r>
            <a:r>
              <a:rPr lang="fr-CA" dirty="0" err="1" smtClean="0"/>
              <a:t>Dec</a:t>
            </a:r>
            <a:r>
              <a:rPr lang="fr-CA" dirty="0" smtClean="0"/>
              <a:t>  L51°32,2’S, Lo006°12,8’w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877C5D-6EB7-48A1-B96F-E252D009121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38100" y="1295400"/>
            <a:ext cx="9105900" cy="5562600"/>
          </a:xfrm>
          <a:prstGeom prst="rect">
            <a:avLst/>
          </a:prstGeom>
          <a:solidFill>
            <a:srgbClr val="00264D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>
              <a:buNone/>
            </a:pPr>
            <a:r>
              <a:rPr lang="fr-CA" sz="3200" dirty="0" smtClean="0"/>
              <a:t>a)</a:t>
            </a:r>
            <a:r>
              <a:rPr lang="fr-CA" sz="3200" dirty="0"/>
              <a:t>		     </a:t>
            </a:r>
            <a:r>
              <a:rPr lang="fr-CA" sz="3200" dirty="0" smtClean="0"/>
              <a:t>	</a:t>
            </a:r>
            <a:r>
              <a:rPr lang="fr-CA" sz="3200" b="1" u="sng" dirty="0" smtClean="0"/>
              <a:t>LMT </a:t>
            </a:r>
            <a:r>
              <a:rPr lang="fr-CA" sz="3200" b="1" u="sng" dirty="0" err="1" smtClean="0"/>
              <a:t>Moorise</a:t>
            </a:r>
            <a:r>
              <a:rPr lang="fr-CA" sz="3200" b="1" u="sng" dirty="0" smtClean="0"/>
              <a:t> </a:t>
            </a:r>
            <a:r>
              <a:rPr lang="fr-CA" sz="3200" dirty="0"/>
              <a:t>	</a:t>
            </a:r>
            <a:r>
              <a:rPr lang="fr-CA" sz="3200" dirty="0" smtClean="0"/>
              <a:t>  </a:t>
            </a:r>
            <a:r>
              <a:rPr lang="fr-CA" sz="3200" b="1" u="sng" dirty="0" smtClean="0"/>
              <a:t>LMT </a:t>
            </a:r>
            <a:r>
              <a:rPr lang="fr-CA" sz="3200" b="1" u="sng" dirty="0" err="1" smtClean="0"/>
              <a:t>Moonset</a:t>
            </a:r>
            <a:endParaRPr lang="fr-CA" sz="3200" dirty="0"/>
          </a:p>
          <a:p>
            <a:pPr algn="l">
              <a:buNone/>
            </a:pPr>
            <a:r>
              <a:rPr lang="fr-CA" sz="3200" dirty="0"/>
              <a:t>	L20°N		</a:t>
            </a:r>
            <a:r>
              <a:rPr lang="fr-CA" sz="3200" dirty="0" smtClean="0"/>
              <a:t>0535</a:t>
            </a:r>
            <a:r>
              <a:rPr lang="fr-CA" sz="3200" dirty="0"/>
              <a:t>			   1826</a:t>
            </a:r>
          </a:p>
          <a:p>
            <a:pPr algn="l">
              <a:buNone/>
            </a:pPr>
            <a:r>
              <a:rPr lang="fr-CA" sz="3200" dirty="0"/>
              <a:t>	L10°N		</a:t>
            </a:r>
            <a:r>
              <a:rPr lang="fr-CA" sz="3200" u="sng" dirty="0" smtClean="0"/>
              <a:t>0542</a:t>
            </a:r>
            <a:r>
              <a:rPr lang="fr-CA" sz="3200" dirty="0"/>
              <a:t>		   	   </a:t>
            </a:r>
            <a:r>
              <a:rPr lang="fr-CA" sz="3200" u="sng" dirty="0"/>
              <a:t>1817</a:t>
            </a:r>
            <a:endParaRPr lang="fr-CA" sz="3200" dirty="0"/>
          </a:p>
          <a:p>
            <a:pPr algn="l">
              <a:buNone/>
            </a:pPr>
            <a:r>
              <a:rPr lang="fr-CA" sz="3200" dirty="0"/>
              <a:t> 	</a:t>
            </a:r>
            <a:r>
              <a:rPr lang="fr-CA" sz="3200" dirty="0" err="1" smtClean="0"/>
              <a:t>Diff</a:t>
            </a:r>
            <a:r>
              <a:rPr lang="fr-CA" sz="3200" dirty="0" smtClean="0"/>
              <a:t> 10</a:t>
            </a:r>
            <a:r>
              <a:rPr lang="fr-CA" sz="3200" dirty="0"/>
              <a:t>° 	</a:t>
            </a:r>
            <a:r>
              <a:rPr lang="fr-CA" sz="3200" dirty="0" smtClean="0"/>
              <a:t>           </a:t>
            </a:r>
            <a:r>
              <a:rPr lang="fr-CA" sz="3200" dirty="0"/>
              <a:t>-07 min	            + 9 m</a:t>
            </a:r>
          </a:p>
          <a:p>
            <a:pPr algn="l">
              <a:buNone/>
            </a:pPr>
            <a:r>
              <a:rPr lang="fr-CA" sz="3200" dirty="0"/>
              <a:t>      </a:t>
            </a:r>
            <a:r>
              <a:rPr lang="fr-CA" sz="3200" dirty="0" smtClean="0"/>
              <a:t>	</a:t>
            </a:r>
          </a:p>
          <a:p>
            <a:pPr algn="l">
              <a:buNone/>
            </a:pPr>
            <a:r>
              <a:rPr lang="fr-CA" sz="3200" dirty="0" smtClean="0"/>
              <a:t>	L18°15,1’N </a:t>
            </a:r>
            <a:r>
              <a:rPr lang="fr-CA" sz="3200" dirty="0"/>
              <a:t>– L10°N = 8°15,1’ = 8,255°</a:t>
            </a:r>
          </a:p>
          <a:p>
            <a:pPr algn="l"/>
            <a:r>
              <a:rPr lang="fr-CA" sz="3200" dirty="0" smtClean="0"/>
              <a:t>	</a:t>
            </a:r>
            <a:r>
              <a:rPr lang="fr-CA" sz="3200" dirty="0" err="1" smtClean="0"/>
              <a:t>Corr</a:t>
            </a:r>
            <a:r>
              <a:rPr lang="fr-CA" sz="3200" dirty="0" smtClean="0"/>
              <a:t>: (8,25 </a:t>
            </a:r>
            <a:r>
              <a:rPr lang="fr-CA" sz="3200" dirty="0"/>
              <a:t>÷10) x 7 = 5,7, </a:t>
            </a:r>
            <a:r>
              <a:rPr lang="fr-CA" sz="3200" dirty="0" smtClean="0"/>
              <a:t>or </a:t>
            </a:r>
            <a:r>
              <a:rPr lang="fr-CA" sz="3200" dirty="0"/>
              <a:t>6, min	</a:t>
            </a:r>
            <a:endParaRPr lang="fr-CA" sz="3200" dirty="0" smtClean="0"/>
          </a:p>
          <a:p>
            <a:pPr algn="l"/>
            <a:r>
              <a:rPr lang="fr-CA" sz="3200" dirty="0"/>
              <a:t>	</a:t>
            </a:r>
            <a:r>
              <a:rPr lang="fr-CA" sz="3200" dirty="0" smtClean="0"/>
              <a:t>	(</a:t>
            </a:r>
            <a:r>
              <a:rPr lang="fr-CA" sz="3200" dirty="0"/>
              <a:t>8,25 ÷10) X 9 = 7,4, </a:t>
            </a:r>
            <a:r>
              <a:rPr lang="fr-CA" sz="3200" dirty="0" smtClean="0"/>
              <a:t>or </a:t>
            </a:r>
            <a:r>
              <a:rPr lang="fr-CA" sz="3200" dirty="0"/>
              <a:t>7,min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0" y="1295400"/>
            <a:ext cx="9144000" cy="5562600"/>
          </a:xfrm>
          <a:prstGeom prst="rect">
            <a:avLst/>
          </a:prstGeom>
          <a:solidFill>
            <a:srgbClr val="00264D"/>
          </a:solidFill>
          <a:ln w="762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7800" algn="l">
              <a:buNone/>
            </a:pPr>
            <a:r>
              <a:rPr lang="fr-CA" sz="3200" dirty="0" smtClean="0"/>
              <a:t>a)</a:t>
            </a:r>
            <a:r>
              <a:rPr lang="fr-CA" sz="3200" dirty="0"/>
              <a:t>			</a:t>
            </a:r>
            <a:r>
              <a:rPr lang="fr-CA" sz="3200" b="1" u="sng" dirty="0" smtClean="0"/>
              <a:t>LMT </a:t>
            </a:r>
            <a:r>
              <a:rPr lang="fr-CA" sz="3200" b="1" u="sng" dirty="0" err="1" smtClean="0"/>
              <a:t>Moonrise</a:t>
            </a:r>
            <a:r>
              <a:rPr lang="fr-CA" sz="3200" dirty="0"/>
              <a:t> </a:t>
            </a:r>
            <a:r>
              <a:rPr lang="fr-CA" sz="3200" dirty="0" smtClean="0"/>
              <a:t>     </a:t>
            </a:r>
            <a:r>
              <a:rPr lang="fr-CA" sz="3200" b="1" u="sng" dirty="0" smtClean="0"/>
              <a:t>LMT </a:t>
            </a:r>
            <a:r>
              <a:rPr lang="fr-CA" sz="3200" b="1" u="sng" dirty="0" err="1" smtClean="0"/>
              <a:t>Moonset</a:t>
            </a:r>
            <a:endParaRPr lang="fr-CA" sz="3200" dirty="0"/>
          </a:p>
          <a:p>
            <a:pPr marL="177800" algn="l">
              <a:buNone/>
            </a:pPr>
            <a:r>
              <a:rPr lang="fr-CA" sz="3200" dirty="0"/>
              <a:t>L10°N			0542			1817 </a:t>
            </a:r>
            <a:endParaRPr lang="fr-CA" sz="3200" dirty="0" smtClean="0"/>
          </a:p>
          <a:p>
            <a:pPr marL="177800" algn="l">
              <a:buNone/>
            </a:pPr>
            <a:r>
              <a:rPr lang="fr-CA" sz="3200" dirty="0" err="1" smtClean="0"/>
              <a:t>Corr</a:t>
            </a:r>
            <a:r>
              <a:rPr lang="fr-CA" sz="3200" dirty="0" smtClean="0"/>
              <a:t>	</a:t>
            </a:r>
            <a:r>
              <a:rPr lang="fr-CA" sz="3200" dirty="0"/>
              <a:t>		</a:t>
            </a:r>
            <a:r>
              <a:rPr lang="fr-CA" sz="3200" u="sng" dirty="0"/>
              <a:t> -  </a:t>
            </a:r>
            <a:r>
              <a:rPr lang="fr-CA" sz="3200" u="sng" dirty="0" smtClean="0"/>
              <a:t>06 m</a:t>
            </a:r>
            <a:r>
              <a:rPr lang="fr-CA" sz="3200" dirty="0"/>
              <a:t>	      </a:t>
            </a:r>
            <a:r>
              <a:rPr lang="fr-CA" sz="3200" u="sng" dirty="0"/>
              <a:t>+   </a:t>
            </a:r>
            <a:r>
              <a:rPr lang="fr-CA" sz="3200" u="sng" dirty="0" smtClean="0"/>
              <a:t>07 m</a:t>
            </a:r>
            <a:endParaRPr lang="fr-CA" sz="3200" dirty="0"/>
          </a:p>
          <a:p>
            <a:pPr marL="177800" algn="l">
              <a:buNone/>
            </a:pPr>
            <a:r>
              <a:rPr lang="fr-CA" sz="3200" dirty="0" smtClean="0"/>
              <a:t>L18°15,1’N</a:t>
            </a:r>
            <a:r>
              <a:rPr lang="fr-CA" sz="3200" dirty="0"/>
              <a:t>		0536			1824</a:t>
            </a:r>
          </a:p>
          <a:p>
            <a:pPr marL="177800" algn="l">
              <a:buNone/>
            </a:pPr>
            <a:endParaRPr lang="fr-CA" sz="3200" dirty="0" smtClean="0"/>
          </a:p>
          <a:p>
            <a:pPr marL="177800" algn="l">
              <a:buNone/>
            </a:pPr>
            <a:r>
              <a:rPr lang="fr-CA" sz="3200" dirty="0" smtClean="0"/>
              <a:t>ZD </a:t>
            </a:r>
            <a:r>
              <a:rPr lang="fr-CA" sz="3200" dirty="0"/>
              <a:t>+9, ZM </a:t>
            </a:r>
            <a:r>
              <a:rPr lang="fr-CA" sz="3200" dirty="0" smtClean="0"/>
              <a:t>Lo135°W, </a:t>
            </a:r>
            <a:r>
              <a:rPr lang="fr-CA" sz="3200" dirty="0"/>
              <a:t>DLo 4°06,5’E X 4 </a:t>
            </a:r>
            <a:r>
              <a:rPr lang="fr-CA" sz="3200" dirty="0" smtClean="0"/>
              <a:t>=</a:t>
            </a:r>
          </a:p>
          <a:p>
            <a:pPr marL="177800" algn="l">
              <a:buNone/>
            </a:pPr>
            <a:r>
              <a:rPr lang="fr-CA" sz="3200" dirty="0"/>
              <a:t> </a:t>
            </a:r>
            <a:r>
              <a:rPr lang="fr-CA" sz="3200" dirty="0" smtClean="0"/>
              <a:t>     16 </a:t>
            </a:r>
            <a:r>
              <a:rPr lang="fr-CA" sz="3200" dirty="0"/>
              <a:t>min, 26 sec, </a:t>
            </a:r>
            <a:r>
              <a:rPr lang="fr-CA" sz="3200" dirty="0" err="1" smtClean="0"/>
              <a:t>rounded</a:t>
            </a:r>
            <a:r>
              <a:rPr lang="fr-CA" sz="3200" dirty="0" smtClean="0"/>
              <a:t> to </a:t>
            </a:r>
            <a:r>
              <a:rPr lang="fr-CA" sz="3200" dirty="0"/>
              <a:t>16 minutes.</a:t>
            </a:r>
          </a:p>
          <a:p>
            <a:pPr marL="177800" algn="l">
              <a:buNone/>
            </a:pPr>
            <a:r>
              <a:rPr lang="fr-CA" sz="3200" dirty="0"/>
              <a:t>	LMT			0536			1824</a:t>
            </a:r>
          </a:p>
          <a:p>
            <a:pPr marL="177800" algn="l">
              <a:buNone/>
            </a:pPr>
            <a:r>
              <a:rPr lang="fr-CA" sz="3200" dirty="0"/>
              <a:t>	DLo (E)		</a:t>
            </a:r>
            <a:r>
              <a:rPr lang="fr-CA" sz="3200" u="sng" dirty="0"/>
              <a:t>   -16</a:t>
            </a:r>
            <a:r>
              <a:rPr lang="fr-CA" sz="3200" dirty="0"/>
              <a:t>		</a:t>
            </a:r>
            <a:r>
              <a:rPr lang="fr-CA" sz="3200" u="sng" dirty="0"/>
              <a:t>-   16</a:t>
            </a:r>
            <a:endParaRPr lang="fr-CA" sz="3200" dirty="0"/>
          </a:p>
          <a:p>
            <a:pPr marL="177800" algn="l">
              <a:buNone/>
            </a:pPr>
            <a:r>
              <a:rPr lang="fr-CA" sz="3200" dirty="0"/>
              <a:t>	</a:t>
            </a:r>
            <a:r>
              <a:rPr lang="fr-CA" sz="3200" b="1" dirty="0"/>
              <a:t>ZT 	</a:t>
            </a:r>
            <a:r>
              <a:rPr lang="fr-CA" sz="3200" b="1" dirty="0" smtClean="0"/>
              <a:t>  </a:t>
            </a:r>
            <a:r>
              <a:rPr lang="fr-CA" sz="3200" b="1" dirty="0"/>
              <a:t>		</a:t>
            </a:r>
            <a:r>
              <a:rPr lang="fr-CA" sz="3200" b="1" dirty="0" smtClean="0"/>
              <a:t> 0520</a:t>
            </a:r>
            <a:r>
              <a:rPr lang="fr-CA" sz="3200" b="1" dirty="0"/>
              <a:t>		</a:t>
            </a:r>
            <a:r>
              <a:rPr lang="fr-CA" sz="3200" b="1" dirty="0" smtClean="0"/>
              <a:t>1808</a:t>
            </a:r>
            <a:endParaRPr lang="fr-CA" sz="32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0" y="1162050"/>
            <a:ext cx="9144000" cy="5695950"/>
          </a:xfrm>
          <a:prstGeom prst="rect">
            <a:avLst/>
          </a:prstGeom>
          <a:solidFill>
            <a:srgbClr val="00264D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7800" algn="l">
              <a:buNone/>
            </a:pPr>
            <a:r>
              <a:rPr lang="fr-CA" sz="3200" dirty="0" smtClean="0"/>
              <a:t>b)</a:t>
            </a:r>
            <a:r>
              <a:rPr lang="fr-CA" dirty="0"/>
              <a:t>	</a:t>
            </a:r>
            <a:r>
              <a:rPr lang="fr-CA" dirty="0" smtClean="0"/>
              <a:t>		</a:t>
            </a:r>
            <a:r>
              <a:rPr lang="fr-CA" sz="3200" b="1" u="sng" dirty="0" smtClean="0"/>
              <a:t>LMT </a:t>
            </a:r>
            <a:r>
              <a:rPr lang="fr-CA" sz="3200" b="1" u="sng" dirty="0" err="1" smtClean="0"/>
              <a:t>Moonrise</a:t>
            </a:r>
            <a:r>
              <a:rPr lang="fr-CA" sz="3200" dirty="0"/>
              <a:t> </a:t>
            </a:r>
            <a:r>
              <a:rPr lang="fr-CA" sz="3200" dirty="0" smtClean="0"/>
              <a:t>     </a:t>
            </a:r>
            <a:r>
              <a:rPr lang="fr-CA" sz="3200" b="1" u="sng" dirty="0" smtClean="0"/>
              <a:t>LMT </a:t>
            </a:r>
            <a:r>
              <a:rPr lang="fr-CA" sz="3200" b="1" u="sng" dirty="0" err="1" smtClean="0"/>
              <a:t>Moonset</a:t>
            </a:r>
            <a:endParaRPr lang="fr-CA" sz="3200" dirty="0"/>
          </a:p>
          <a:p>
            <a:pPr marL="177800" algn="l">
              <a:buNone/>
            </a:pPr>
            <a:r>
              <a:rPr lang="fr-CA" sz="3200" dirty="0"/>
              <a:t>	</a:t>
            </a:r>
            <a:r>
              <a:rPr lang="en-CA" sz="3200" dirty="0"/>
              <a:t>L50°S			1852			0149</a:t>
            </a:r>
            <a:endParaRPr lang="fr-CA" sz="3200" dirty="0"/>
          </a:p>
          <a:p>
            <a:pPr marL="177800" algn="l">
              <a:buNone/>
            </a:pPr>
            <a:r>
              <a:rPr lang="en-CA" sz="3200" dirty="0"/>
              <a:t>	L52°S			</a:t>
            </a:r>
            <a:r>
              <a:rPr lang="en-CA" sz="3200" u="sng" dirty="0"/>
              <a:t>1905</a:t>
            </a:r>
            <a:r>
              <a:rPr lang="en-CA" sz="3200" dirty="0"/>
              <a:t>			</a:t>
            </a:r>
            <a:r>
              <a:rPr lang="en-CA" sz="3200" u="sng" dirty="0"/>
              <a:t>0138</a:t>
            </a:r>
            <a:endParaRPr lang="fr-CA" sz="3200" dirty="0"/>
          </a:p>
          <a:p>
            <a:pPr marL="177800" algn="l">
              <a:buNone/>
            </a:pPr>
            <a:r>
              <a:rPr lang="en-CA" sz="3200" dirty="0"/>
              <a:t>	</a:t>
            </a:r>
            <a:r>
              <a:rPr lang="en-CA" sz="3200" dirty="0" smtClean="0"/>
              <a:t>Diff 2</a:t>
            </a:r>
            <a:r>
              <a:rPr lang="en-CA" sz="3200" dirty="0"/>
              <a:t>° </a:t>
            </a:r>
            <a:r>
              <a:rPr lang="en-CA" sz="3200" dirty="0" smtClean="0"/>
              <a:t>	</a:t>
            </a:r>
            <a:r>
              <a:rPr lang="en-CA" sz="3200" dirty="0"/>
              <a:t>		</a:t>
            </a:r>
            <a:r>
              <a:rPr lang="en-CA" sz="3200" dirty="0" smtClean="0"/>
              <a:t> + </a:t>
            </a:r>
            <a:r>
              <a:rPr lang="en-CA" sz="3200" dirty="0"/>
              <a:t>13		</a:t>
            </a:r>
            <a:r>
              <a:rPr lang="en-CA" sz="3200" dirty="0" smtClean="0"/>
              <a:t>   -11</a:t>
            </a:r>
            <a:endParaRPr lang="fr-CA" sz="3200" dirty="0"/>
          </a:p>
          <a:p>
            <a:pPr marL="177800" algn="l"/>
            <a:endParaRPr lang="en-CA" sz="3200" dirty="0" smtClean="0"/>
          </a:p>
          <a:p>
            <a:pPr marL="177800" algn="l"/>
            <a:r>
              <a:rPr lang="en-CA" sz="3200" dirty="0" smtClean="0"/>
              <a:t>	L51°32,2’S </a:t>
            </a:r>
            <a:r>
              <a:rPr lang="en-CA" sz="3200" dirty="0"/>
              <a:t>– L50°S = 1°32,2’ = 1,54°</a:t>
            </a:r>
            <a:endParaRPr lang="fr-CA" sz="3200" dirty="0"/>
          </a:p>
          <a:p>
            <a:pPr marL="177800" algn="l"/>
            <a:r>
              <a:rPr lang="en-CA" sz="3200" dirty="0" smtClean="0"/>
              <a:t>	</a:t>
            </a:r>
            <a:r>
              <a:rPr lang="en-CA" sz="3200" dirty="0" err="1" smtClean="0"/>
              <a:t>Corr</a:t>
            </a:r>
            <a:r>
              <a:rPr lang="en-CA" sz="3200" dirty="0" smtClean="0"/>
              <a:t>    (1,54 </a:t>
            </a:r>
            <a:r>
              <a:rPr lang="en-CA" sz="3200" dirty="0"/>
              <a:t>÷2) X 13 = 10 min		</a:t>
            </a:r>
            <a:r>
              <a:rPr lang="en-CA" sz="3200" dirty="0" smtClean="0"/>
              <a:t>		(</a:t>
            </a:r>
            <a:r>
              <a:rPr lang="en-CA" sz="3200" dirty="0"/>
              <a:t>1,54 ÷ 2) X 11 = 8,47, </a:t>
            </a:r>
            <a:r>
              <a:rPr lang="en-CA" sz="3200" dirty="0" smtClean="0"/>
              <a:t>or 8 minutes</a:t>
            </a:r>
            <a:endParaRPr kumimoji="0" lang="fr-C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0" y="1219200"/>
            <a:ext cx="9144000" cy="5638800"/>
          </a:xfrm>
          <a:prstGeom prst="rect">
            <a:avLst/>
          </a:prstGeom>
          <a:solidFill>
            <a:srgbClr val="00264D"/>
          </a:solidFill>
          <a:ln w="762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7800" algn="l">
              <a:buNone/>
            </a:pPr>
            <a:r>
              <a:rPr lang="fr-CA" sz="3200" dirty="0" smtClean="0"/>
              <a:t>b)</a:t>
            </a:r>
            <a:r>
              <a:rPr lang="fr-CA" sz="3200" dirty="0"/>
              <a:t>	</a:t>
            </a:r>
            <a:r>
              <a:rPr lang="fr-CA" sz="3200" dirty="0" smtClean="0"/>
              <a:t>		</a:t>
            </a:r>
            <a:r>
              <a:rPr lang="fr-CA" sz="3200" b="1" u="sng" dirty="0" smtClean="0"/>
              <a:t>LMT </a:t>
            </a:r>
            <a:r>
              <a:rPr lang="fr-CA" sz="3200" b="1" u="sng" dirty="0" err="1" smtClean="0"/>
              <a:t>Moonrise</a:t>
            </a:r>
            <a:r>
              <a:rPr lang="fr-CA" sz="3200" dirty="0"/>
              <a:t> </a:t>
            </a:r>
            <a:r>
              <a:rPr lang="fr-CA" sz="3200" dirty="0" smtClean="0"/>
              <a:t>    </a:t>
            </a:r>
            <a:r>
              <a:rPr lang="fr-CA" sz="3200" b="1" u="sng" dirty="0" smtClean="0"/>
              <a:t>LMT </a:t>
            </a:r>
            <a:r>
              <a:rPr lang="fr-CA" sz="3200" b="1" u="sng" dirty="0" err="1" smtClean="0"/>
              <a:t>Moonset</a:t>
            </a:r>
            <a:endParaRPr lang="fr-CA" sz="3200" dirty="0"/>
          </a:p>
          <a:p>
            <a:pPr marL="177800" algn="l">
              <a:buNone/>
            </a:pPr>
            <a:r>
              <a:rPr lang="en-CA" sz="3200" dirty="0"/>
              <a:t>	L50°S			1852			0149</a:t>
            </a:r>
            <a:endParaRPr lang="fr-CA" sz="3200" dirty="0"/>
          </a:p>
          <a:p>
            <a:pPr marL="177800" algn="l">
              <a:buNone/>
            </a:pPr>
            <a:r>
              <a:rPr lang="en-CA" sz="3200" dirty="0"/>
              <a:t>	</a:t>
            </a:r>
            <a:r>
              <a:rPr lang="fr-CA" sz="3200" dirty="0" err="1" smtClean="0"/>
              <a:t>Corr</a:t>
            </a:r>
            <a:r>
              <a:rPr lang="fr-CA" sz="3200" dirty="0" smtClean="0"/>
              <a:t>		</a:t>
            </a:r>
            <a:r>
              <a:rPr lang="fr-CA" sz="3200" dirty="0"/>
              <a:t>		</a:t>
            </a:r>
            <a:r>
              <a:rPr lang="fr-CA" sz="3200" u="sng" dirty="0"/>
              <a:t> </a:t>
            </a:r>
            <a:r>
              <a:rPr lang="fr-CA" sz="3200" u="sng" dirty="0" smtClean="0"/>
              <a:t> </a:t>
            </a:r>
            <a:r>
              <a:rPr lang="fr-CA" sz="3200" u="sng" dirty="0"/>
              <a:t>+10</a:t>
            </a:r>
            <a:r>
              <a:rPr lang="fr-CA" sz="3200" dirty="0"/>
              <a:t>		</a:t>
            </a:r>
            <a:r>
              <a:rPr lang="fr-CA" sz="3200" u="sng" dirty="0"/>
              <a:t>-   08</a:t>
            </a:r>
            <a:endParaRPr lang="fr-CA" sz="3200" dirty="0"/>
          </a:p>
          <a:p>
            <a:pPr marL="177800" algn="l">
              <a:buNone/>
            </a:pPr>
            <a:r>
              <a:rPr lang="fr-CA" sz="3200" dirty="0" smtClean="0"/>
              <a:t>	L51°32,2’S</a:t>
            </a:r>
            <a:r>
              <a:rPr lang="fr-CA" sz="3200" dirty="0"/>
              <a:t>		1902			0141</a:t>
            </a:r>
          </a:p>
          <a:p>
            <a:pPr marL="177800" algn="l">
              <a:buNone/>
            </a:pPr>
            <a:endParaRPr lang="fr-CA" sz="3200" dirty="0" smtClean="0"/>
          </a:p>
          <a:p>
            <a:pPr marL="177800" algn="l">
              <a:buNone/>
            </a:pPr>
            <a:r>
              <a:rPr lang="fr-CA" sz="3200" dirty="0" smtClean="0"/>
              <a:t>	ZD </a:t>
            </a:r>
            <a:r>
              <a:rPr lang="fr-CA" sz="3200" dirty="0"/>
              <a:t>+0, ZM </a:t>
            </a:r>
            <a:r>
              <a:rPr lang="fr-CA" sz="3200" dirty="0" smtClean="0"/>
              <a:t>0⁰, </a:t>
            </a:r>
            <a:r>
              <a:rPr lang="fr-CA" sz="3200" dirty="0"/>
              <a:t>DLo </a:t>
            </a:r>
            <a:r>
              <a:rPr lang="fr-CA" sz="3200" dirty="0" smtClean="0"/>
              <a:t>6°12,8’W </a:t>
            </a:r>
            <a:r>
              <a:rPr lang="fr-CA" sz="3200" dirty="0"/>
              <a:t>X 4 = </a:t>
            </a:r>
            <a:endParaRPr lang="fr-CA" sz="3200" dirty="0" smtClean="0"/>
          </a:p>
          <a:p>
            <a:pPr marL="177800" algn="l">
              <a:buNone/>
            </a:pPr>
            <a:r>
              <a:rPr lang="fr-CA" sz="3200" dirty="0"/>
              <a:t>	</a:t>
            </a:r>
            <a:r>
              <a:rPr lang="fr-CA" sz="3200" dirty="0" smtClean="0"/>
              <a:t>24 </a:t>
            </a:r>
            <a:r>
              <a:rPr lang="fr-CA" sz="3200" dirty="0"/>
              <a:t>min, 51 sec, </a:t>
            </a:r>
            <a:r>
              <a:rPr lang="fr-CA" sz="3200" dirty="0" err="1" smtClean="0"/>
              <a:t>rounded</a:t>
            </a:r>
            <a:r>
              <a:rPr lang="fr-CA" sz="3200" dirty="0" smtClean="0"/>
              <a:t> to </a:t>
            </a:r>
            <a:r>
              <a:rPr lang="fr-CA" sz="3200" dirty="0"/>
              <a:t>25 minutes.</a:t>
            </a:r>
          </a:p>
          <a:p>
            <a:pPr marL="177800" algn="l">
              <a:buNone/>
            </a:pPr>
            <a:r>
              <a:rPr lang="fr-CA" sz="3200" dirty="0"/>
              <a:t>	LMT		</a:t>
            </a:r>
            <a:r>
              <a:rPr lang="fr-CA" sz="3200" dirty="0" smtClean="0"/>
              <a:t>	</a:t>
            </a:r>
            <a:r>
              <a:rPr lang="fr-CA" sz="3200" dirty="0"/>
              <a:t>	</a:t>
            </a:r>
            <a:r>
              <a:rPr lang="fr-CA" sz="3200" dirty="0" smtClean="0"/>
              <a:t>1902</a:t>
            </a:r>
            <a:r>
              <a:rPr lang="fr-CA" sz="3200" dirty="0"/>
              <a:t>			0141</a:t>
            </a:r>
          </a:p>
          <a:p>
            <a:pPr marL="177800" algn="l">
              <a:buNone/>
            </a:pPr>
            <a:r>
              <a:rPr lang="fr-CA" sz="3200" dirty="0"/>
              <a:t>	DLo </a:t>
            </a:r>
            <a:r>
              <a:rPr lang="fr-CA" sz="3200" dirty="0" smtClean="0"/>
              <a:t>(W)</a:t>
            </a:r>
            <a:r>
              <a:rPr lang="fr-CA" sz="3200" dirty="0"/>
              <a:t>			</a:t>
            </a:r>
            <a:r>
              <a:rPr lang="fr-CA" sz="3200" u="sng" dirty="0"/>
              <a:t>  + 25</a:t>
            </a:r>
            <a:r>
              <a:rPr lang="fr-CA" sz="3200" dirty="0"/>
              <a:t>		</a:t>
            </a:r>
            <a:r>
              <a:rPr lang="fr-CA" sz="3200" u="sng" dirty="0"/>
              <a:t> + 25</a:t>
            </a:r>
            <a:endParaRPr lang="fr-CA" sz="3200" dirty="0"/>
          </a:p>
          <a:p>
            <a:pPr marL="177800" algn="l">
              <a:buNone/>
            </a:pPr>
            <a:r>
              <a:rPr lang="fr-CA" sz="3200" dirty="0"/>
              <a:t>	</a:t>
            </a:r>
            <a:r>
              <a:rPr lang="fr-CA" sz="3200" b="1" dirty="0"/>
              <a:t>ZT 			</a:t>
            </a:r>
            <a:r>
              <a:rPr lang="fr-CA" sz="3200" b="1" dirty="0" smtClean="0"/>
              <a:t>	1927</a:t>
            </a:r>
            <a:r>
              <a:rPr lang="fr-CA" sz="3200" b="1" dirty="0"/>
              <a:t>		</a:t>
            </a:r>
            <a:r>
              <a:rPr lang="fr-CA" sz="3200" b="1" dirty="0" smtClean="0"/>
              <a:t>	0206</a:t>
            </a:r>
            <a:endParaRPr kumimoji="0" lang="fr-C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20362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sz="4000" dirty="0" smtClean="0"/>
              <a:t>Question 6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915400" cy="5638800"/>
          </a:xfrm>
        </p:spPr>
        <p:txBody>
          <a:bodyPr/>
          <a:lstStyle/>
          <a:p>
            <a:r>
              <a:rPr lang="fr-CA" b="1" dirty="0" smtClean="0"/>
              <a:t>On 17 August, the 1500 GPS position of a </a:t>
            </a:r>
            <a:r>
              <a:rPr lang="fr-CA" b="1" dirty="0" err="1" smtClean="0"/>
              <a:t>vessel</a:t>
            </a:r>
            <a:r>
              <a:rPr lang="fr-CA" b="1" dirty="0" smtClean="0"/>
              <a:t> </a:t>
            </a:r>
            <a:r>
              <a:rPr lang="fr-CA" b="1" dirty="0" err="1" smtClean="0"/>
              <a:t>is</a:t>
            </a:r>
            <a:r>
              <a:rPr lang="fr-CA" b="1" dirty="0" smtClean="0"/>
              <a:t> L39°10’N, Lo144°06’E. Course </a:t>
            </a:r>
            <a:r>
              <a:rPr lang="fr-CA" b="1" dirty="0" err="1" smtClean="0"/>
              <a:t>is</a:t>
            </a:r>
            <a:r>
              <a:rPr lang="fr-CA" b="1" dirty="0" smtClean="0"/>
              <a:t> 110°T, and speed </a:t>
            </a:r>
            <a:r>
              <a:rPr lang="fr-CA" b="1" dirty="0" err="1" smtClean="0"/>
              <a:t>is</a:t>
            </a:r>
            <a:r>
              <a:rPr lang="fr-CA" b="1" dirty="0" smtClean="0"/>
              <a:t> 9,5 </a:t>
            </a:r>
            <a:r>
              <a:rPr lang="fr-CA" b="1" dirty="0" err="1" smtClean="0"/>
              <a:t>knots</a:t>
            </a:r>
            <a:r>
              <a:rPr lang="fr-CA" b="1" dirty="0" smtClean="0"/>
              <a:t>. The </a:t>
            </a:r>
            <a:r>
              <a:rPr lang="fr-CA" b="1" dirty="0" err="1" smtClean="0"/>
              <a:t>current</a:t>
            </a:r>
            <a:r>
              <a:rPr lang="fr-CA" b="1" dirty="0" smtClean="0"/>
              <a:t> </a:t>
            </a:r>
            <a:r>
              <a:rPr lang="fr-CA" b="1" dirty="0" err="1" smtClean="0"/>
              <a:t>is</a:t>
            </a:r>
            <a:r>
              <a:rPr lang="fr-CA" b="1" dirty="0" smtClean="0"/>
              <a:t> </a:t>
            </a:r>
            <a:r>
              <a:rPr lang="fr-CA" b="1" dirty="0" err="1" smtClean="0"/>
              <a:t>negligible</a:t>
            </a:r>
            <a:r>
              <a:rPr lang="fr-CA" b="1" dirty="0" smtClean="0"/>
              <a:t>. </a:t>
            </a:r>
            <a:r>
              <a:rPr lang="fr-CA" b="1" dirty="0" err="1" smtClean="0"/>
              <a:t>Determine</a:t>
            </a:r>
            <a:r>
              <a:rPr lang="fr-CA" b="1" dirty="0" smtClean="0"/>
              <a:t> the ZT of </a:t>
            </a:r>
            <a:r>
              <a:rPr lang="fr-CA" b="1" dirty="0" err="1" smtClean="0"/>
              <a:t>evening</a:t>
            </a:r>
            <a:r>
              <a:rPr lang="fr-CA" b="1" dirty="0" smtClean="0"/>
              <a:t> CT.  </a:t>
            </a:r>
            <a:endParaRPr lang="fr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B121-5B44-47B8-875A-79DB8C6C0FA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0" y="1066800"/>
            <a:ext cx="9144000" cy="5791200"/>
          </a:xfrm>
          <a:prstGeom prst="rect">
            <a:avLst/>
          </a:prstGeom>
          <a:solidFill>
            <a:srgbClr val="00264D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7800" algn="l">
              <a:buFont typeface="Wingdings" pitchFamily="2" charset="2"/>
              <a:buNone/>
            </a:pPr>
            <a:r>
              <a:rPr lang="fr-CA" sz="3200" dirty="0" err="1" smtClean="0"/>
              <a:t>From</a:t>
            </a:r>
            <a:r>
              <a:rPr lang="fr-CA" sz="3200" dirty="0" smtClean="0"/>
              <a:t> the </a:t>
            </a:r>
            <a:r>
              <a:rPr lang="fr-CA" sz="3200" dirty="0" err="1" smtClean="0"/>
              <a:t>Almanac</a:t>
            </a:r>
            <a:r>
              <a:rPr lang="fr-CA" sz="3200" dirty="0" smtClean="0"/>
              <a:t>, the </a:t>
            </a:r>
            <a:r>
              <a:rPr lang="fr-CA" sz="3200" dirty="0"/>
              <a:t>LMT </a:t>
            </a:r>
            <a:r>
              <a:rPr lang="fr-CA" sz="3200" dirty="0" smtClean="0"/>
              <a:t>of CT for L40°N on </a:t>
            </a:r>
            <a:r>
              <a:rPr lang="fr-CA" sz="3200" dirty="0" err="1" smtClean="0"/>
              <a:t>that</a:t>
            </a:r>
            <a:r>
              <a:rPr lang="fr-CA" sz="3200" dirty="0" smtClean="0"/>
              <a:t> date </a:t>
            </a:r>
            <a:r>
              <a:rPr lang="fr-CA" sz="3200" dirty="0" err="1" smtClean="0"/>
              <a:t>is</a:t>
            </a:r>
            <a:r>
              <a:rPr lang="fr-CA" sz="3200" dirty="0" smtClean="0"/>
              <a:t> </a:t>
            </a:r>
            <a:r>
              <a:rPr lang="fr-CA" sz="3200" dirty="0"/>
              <a:t>1922. </a:t>
            </a:r>
            <a:r>
              <a:rPr lang="fr-CA" sz="3200" dirty="0" err="1" smtClean="0"/>
              <a:t>Using</a:t>
            </a:r>
            <a:r>
              <a:rPr lang="fr-CA" sz="3200" dirty="0" smtClean="0"/>
              <a:t> </a:t>
            </a:r>
            <a:r>
              <a:rPr lang="fr-CA" sz="3200" dirty="0" err="1" smtClean="0"/>
              <a:t>this</a:t>
            </a:r>
            <a:r>
              <a:rPr lang="fr-CA" sz="3200" dirty="0" smtClean="0"/>
              <a:t> as CT, </a:t>
            </a:r>
            <a:r>
              <a:rPr lang="fr-CA" sz="3200" dirty="0" err="1" smtClean="0"/>
              <a:t>extend</a:t>
            </a:r>
            <a:r>
              <a:rPr lang="fr-CA" sz="3200" dirty="0" smtClean="0"/>
              <a:t> the </a:t>
            </a:r>
            <a:r>
              <a:rPr lang="fr-CA" sz="3200" dirty="0" err="1" smtClean="0"/>
              <a:t>intended</a:t>
            </a:r>
            <a:r>
              <a:rPr lang="fr-CA" sz="3200" dirty="0" smtClean="0"/>
              <a:t> </a:t>
            </a:r>
            <a:r>
              <a:rPr lang="fr-CA" sz="3200" dirty="0" err="1" smtClean="0"/>
              <a:t>track</a:t>
            </a:r>
            <a:r>
              <a:rPr lang="fr-CA" sz="3200" dirty="0" smtClean="0"/>
              <a:t> and </a:t>
            </a:r>
            <a:r>
              <a:rPr lang="fr-CA" sz="3200" dirty="0" err="1" smtClean="0"/>
              <a:t>measure</a:t>
            </a:r>
            <a:r>
              <a:rPr lang="fr-CA" sz="3200" dirty="0" smtClean="0"/>
              <a:t> the </a:t>
            </a:r>
            <a:r>
              <a:rPr lang="fr-CA" sz="3200" dirty="0" err="1" smtClean="0"/>
              <a:t>coordinates</a:t>
            </a:r>
            <a:r>
              <a:rPr lang="fr-CA" sz="3200" dirty="0" smtClean="0"/>
              <a:t> of the </a:t>
            </a:r>
            <a:r>
              <a:rPr lang="fr-CA" sz="3200" dirty="0" err="1" smtClean="0"/>
              <a:t>projected</a:t>
            </a:r>
            <a:r>
              <a:rPr lang="fr-CA" sz="3200" dirty="0" smtClean="0"/>
              <a:t> position for 1922. The plot places the DR of the 1922 position at L38°55,8’N</a:t>
            </a:r>
            <a:r>
              <a:rPr lang="fr-CA" sz="3200" dirty="0"/>
              <a:t>, Lo144°56,0’E.</a:t>
            </a:r>
          </a:p>
          <a:p>
            <a:pPr marL="177800" lvl="1" algn="l">
              <a:buFont typeface="Wingdings" pitchFamily="2" charset="2"/>
              <a:buNone/>
            </a:pPr>
            <a:r>
              <a:rPr lang="fr-CA" sz="3200" dirty="0" smtClean="0"/>
              <a:t>	</a:t>
            </a:r>
            <a:r>
              <a:rPr lang="fr-CA" sz="3200" dirty="0"/>
              <a:t>	</a:t>
            </a:r>
            <a:r>
              <a:rPr lang="fr-CA" sz="3200" dirty="0" smtClean="0"/>
              <a:t>L40°N</a:t>
            </a:r>
            <a:r>
              <a:rPr lang="fr-CA" sz="3200" dirty="0"/>
              <a:t>	</a:t>
            </a:r>
            <a:r>
              <a:rPr lang="fr-CA" sz="3200" dirty="0" smtClean="0"/>
              <a:t>	</a:t>
            </a:r>
            <a:r>
              <a:rPr lang="fr-CA" sz="3200" dirty="0"/>
              <a:t>	1922</a:t>
            </a:r>
          </a:p>
          <a:p>
            <a:pPr marL="177800" algn="l">
              <a:buFont typeface="Wingdings" pitchFamily="2" charset="2"/>
              <a:buNone/>
            </a:pPr>
            <a:r>
              <a:rPr lang="fr-CA" sz="3200" dirty="0" smtClean="0"/>
              <a:t>	</a:t>
            </a:r>
            <a:r>
              <a:rPr lang="fr-CA" sz="3200" dirty="0"/>
              <a:t>	</a:t>
            </a:r>
            <a:r>
              <a:rPr lang="fr-CA" sz="3200" u="sng" dirty="0" smtClean="0"/>
              <a:t>L35°N</a:t>
            </a:r>
            <a:r>
              <a:rPr lang="fr-CA" sz="3200" dirty="0"/>
              <a:t>			</a:t>
            </a:r>
            <a:r>
              <a:rPr lang="fr-CA" sz="3200" u="sng" dirty="0" smtClean="0"/>
              <a:t>1912</a:t>
            </a:r>
            <a:endParaRPr lang="fr-CA" sz="3200" dirty="0" smtClean="0"/>
          </a:p>
          <a:p>
            <a:pPr marL="177800" algn="l">
              <a:buFont typeface="Wingdings" pitchFamily="2" charset="2"/>
              <a:buNone/>
            </a:pPr>
            <a:r>
              <a:rPr lang="fr-CA" sz="3200" dirty="0" err="1" smtClean="0"/>
              <a:t>Diff</a:t>
            </a:r>
            <a:r>
              <a:rPr lang="fr-CA" sz="3200" dirty="0" smtClean="0"/>
              <a:t>		    5°	                         + 10 m</a:t>
            </a:r>
          </a:p>
          <a:p>
            <a:pPr marL="177800" algn="l">
              <a:buFont typeface="Wingdings" pitchFamily="2" charset="2"/>
              <a:buNone/>
            </a:pPr>
            <a:r>
              <a:rPr lang="fr-CA" sz="3200" dirty="0" smtClean="0"/>
              <a:t>L38°55,8’N – L35°N = 3°55,8’ = 3,93°</a:t>
            </a:r>
          </a:p>
          <a:p>
            <a:pPr marL="177800" algn="l">
              <a:buFont typeface="Wingdings" pitchFamily="2" charset="2"/>
              <a:buNone/>
            </a:pPr>
            <a:r>
              <a:rPr lang="fr-CA" sz="3200" dirty="0" err="1" smtClean="0"/>
              <a:t>Corr</a:t>
            </a:r>
            <a:r>
              <a:rPr lang="fr-CA" sz="3200" dirty="0" smtClean="0"/>
              <a:t>	 </a:t>
            </a:r>
            <a:r>
              <a:rPr lang="fr-CA" sz="3200" dirty="0"/>
              <a:t>(3,93 ÷5) X 10 = 7,86, </a:t>
            </a:r>
            <a:r>
              <a:rPr lang="fr-CA" sz="3200" dirty="0" smtClean="0"/>
              <a:t>or </a:t>
            </a:r>
            <a:r>
              <a:rPr lang="fr-CA" sz="3200" dirty="0"/>
              <a:t>8, min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0" y="1219200"/>
            <a:ext cx="9144000" cy="5638800"/>
          </a:xfrm>
          <a:prstGeom prst="rect">
            <a:avLst/>
          </a:prstGeom>
          <a:solidFill>
            <a:srgbClr val="00264D"/>
          </a:solidFill>
          <a:ln w="762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>
              <a:buNone/>
            </a:pPr>
            <a:r>
              <a:rPr lang="fr-CA" sz="3200" dirty="0"/>
              <a:t>	</a:t>
            </a:r>
            <a:r>
              <a:rPr lang="fr-CA" sz="3200" dirty="0" smtClean="0"/>
              <a:t>		 L35°N</a:t>
            </a:r>
            <a:r>
              <a:rPr lang="fr-CA" sz="3200" dirty="0"/>
              <a:t>		1912</a:t>
            </a:r>
          </a:p>
          <a:p>
            <a:pPr algn="l">
              <a:buNone/>
            </a:pPr>
            <a:r>
              <a:rPr lang="fr-CA" sz="3200" dirty="0" err="1" smtClean="0"/>
              <a:t>Corr</a:t>
            </a:r>
            <a:r>
              <a:rPr lang="fr-CA" sz="3200" dirty="0" smtClean="0"/>
              <a:t>			 L38°55,8</a:t>
            </a:r>
            <a:r>
              <a:rPr lang="fr-CA" sz="3200" dirty="0"/>
              <a:t>’	</a:t>
            </a:r>
            <a:r>
              <a:rPr lang="fr-CA" sz="3200" u="sng" dirty="0"/>
              <a:t>+    8 m</a:t>
            </a:r>
            <a:endParaRPr lang="fr-CA" sz="3200" dirty="0"/>
          </a:p>
          <a:p>
            <a:pPr algn="l">
              <a:buNone/>
            </a:pPr>
            <a:r>
              <a:rPr lang="fr-CA" sz="3200" dirty="0"/>
              <a:t>	</a:t>
            </a:r>
            <a:r>
              <a:rPr lang="fr-CA" sz="3200" dirty="0" smtClean="0"/>
              <a:t>                  L38°55,8’N</a:t>
            </a:r>
            <a:r>
              <a:rPr lang="fr-CA" sz="3200" dirty="0"/>
              <a:t>	1920</a:t>
            </a:r>
          </a:p>
          <a:p>
            <a:pPr algn="l">
              <a:buNone/>
            </a:pPr>
            <a:r>
              <a:rPr lang="fr-CA" sz="3200" dirty="0"/>
              <a:t> </a:t>
            </a:r>
          </a:p>
          <a:p>
            <a:pPr algn="l">
              <a:buNone/>
            </a:pPr>
            <a:r>
              <a:rPr lang="fr-CA" sz="3200" dirty="0"/>
              <a:t>ZD -10, ZM 150°E, DLo 5°04,0’E  X 4 = </a:t>
            </a:r>
            <a:endParaRPr lang="fr-CA" sz="3200" dirty="0" smtClean="0"/>
          </a:p>
          <a:p>
            <a:pPr algn="l">
              <a:buNone/>
            </a:pPr>
            <a:r>
              <a:rPr lang="fr-CA" sz="3200" dirty="0"/>
              <a:t>	</a:t>
            </a:r>
            <a:r>
              <a:rPr lang="fr-CA" sz="3200" dirty="0" smtClean="0"/>
              <a:t>  20min </a:t>
            </a:r>
            <a:r>
              <a:rPr lang="fr-CA" sz="3200" dirty="0"/>
              <a:t>16 sec, </a:t>
            </a:r>
            <a:r>
              <a:rPr lang="fr-CA" sz="3200" dirty="0" err="1" smtClean="0"/>
              <a:t>rounded</a:t>
            </a:r>
            <a:r>
              <a:rPr lang="fr-CA" sz="3200" smtClean="0"/>
              <a:t> to </a:t>
            </a:r>
            <a:r>
              <a:rPr lang="fr-CA" sz="3200" dirty="0"/>
              <a:t>20 minutes</a:t>
            </a:r>
          </a:p>
          <a:p>
            <a:pPr algn="l">
              <a:buNone/>
            </a:pPr>
            <a:r>
              <a:rPr lang="fr-CA" sz="3200" dirty="0"/>
              <a:t>				</a:t>
            </a:r>
            <a:r>
              <a:rPr lang="fr-CA" sz="3200" dirty="0" smtClean="0"/>
              <a:t>LMT</a:t>
            </a:r>
            <a:r>
              <a:rPr lang="fr-CA" sz="3200" dirty="0"/>
              <a:t>	      1920</a:t>
            </a:r>
          </a:p>
          <a:p>
            <a:pPr algn="l">
              <a:buNone/>
            </a:pPr>
            <a:r>
              <a:rPr lang="fr-CA" sz="3200" dirty="0"/>
              <a:t>				</a:t>
            </a:r>
            <a:r>
              <a:rPr lang="fr-CA" sz="3200" dirty="0" smtClean="0"/>
              <a:t>DLo (W)   </a:t>
            </a:r>
            <a:r>
              <a:rPr lang="fr-CA" sz="3200" u="sng" dirty="0"/>
              <a:t>+20</a:t>
            </a:r>
            <a:endParaRPr lang="fr-CA" sz="3200" dirty="0"/>
          </a:p>
          <a:p>
            <a:pPr algn="l">
              <a:buNone/>
            </a:pPr>
            <a:r>
              <a:rPr lang="fr-CA" sz="3200" dirty="0"/>
              <a:t>    				</a:t>
            </a:r>
            <a:r>
              <a:rPr lang="fr-CA" sz="3200" b="1" dirty="0"/>
              <a:t>ZT	      1940</a:t>
            </a:r>
            <a:endParaRPr lang="fr-CA" sz="3200" dirty="0"/>
          </a:p>
          <a:p>
            <a:pPr algn="l">
              <a:buNone/>
            </a:pPr>
            <a:endParaRPr lang="fr-CA" sz="3200" dirty="0"/>
          </a:p>
        </p:txBody>
      </p:sp>
    </p:spTree>
    <p:extLst>
      <p:ext uri="{BB962C8B-B14F-4D97-AF65-F5344CB8AC3E}">
        <p14:creationId xmlns:p14="http://schemas.microsoft.com/office/powerpoint/2010/main" val="300358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theme/theme1.xml><?xml version="1.0" encoding="utf-8"?>
<a:theme xmlns:a="http://schemas.openxmlformats.org/drawingml/2006/main" name="1_Textured">
  <a:themeElements>
    <a:clrScheme name="1_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1_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2420</TotalTime>
  <Words>412</Words>
  <Application>Microsoft Office PowerPoint</Application>
  <PresentationFormat>On-screen Show (4:3)</PresentationFormat>
  <Paragraphs>137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1_Textured</vt:lpstr>
      <vt:lpstr>Sunrise … Sunset</vt:lpstr>
      <vt:lpstr>Objectives</vt:lpstr>
      <vt:lpstr>Question 1</vt:lpstr>
      <vt:lpstr>Question 2</vt:lpstr>
      <vt:lpstr>Question 3</vt:lpstr>
      <vt:lpstr>Question 4</vt:lpstr>
      <vt:lpstr>Question 4 b - solution</vt:lpstr>
      <vt:lpstr>Question 5 </vt:lpstr>
      <vt:lpstr>Question 6 </vt:lpstr>
      <vt:lpstr>Sunrise … Sunset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Ch1 Aperçu du système solaire</dc:title>
  <dc:subject>Présentation</dc:subject>
  <dc:creator>Nelson Guillemette</dc:creator>
  <cp:lastModifiedBy>Tom Brincka</cp:lastModifiedBy>
  <cp:revision>217</cp:revision>
  <dcterms:created xsi:type="dcterms:W3CDTF">2008-01-08T20:14:27Z</dcterms:created>
  <dcterms:modified xsi:type="dcterms:W3CDTF">2016-04-15T21:57:02Z</dcterms:modified>
</cp:coreProperties>
</file>