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8" r:id="rId2"/>
    <p:sldId id="283" r:id="rId3"/>
    <p:sldId id="285" r:id="rId4"/>
    <p:sldId id="287" r:id="rId5"/>
    <p:sldId id="289" r:id="rId6"/>
    <p:sldId id="293" r:id="rId7"/>
    <p:sldId id="297" r:id="rId8"/>
    <p:sldId id="295" r:id="rId9"/>
    <p:sldId id="302" r:id="rId10"/>
    <p:sldId id="28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8" autoAdjust="0"/>
    <p:restoredTop sz="81087" autoAdjust="0"/>
  </p:normalViewPr>
  <p:slideViewPr>
    <p:cSldViewPr>
      <p:cViewPr varScale="1">
        <p:scale>
          <a:sx n="113" d="100"/>
          <a:sy n="113" d="100"/>
        </p:scale>
        <p:origin x="-8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54"/>
    </p:cViewPr>
  </p:sorterViewPr>
  <p:notesViewPr>
    <p:cSldViewPr>
      <p:cViewPr>
        <p:scale>
          <a:sx n="66" d="100"/>
          <a:sy n="66" d="100"/>
        </p:scale>
        <p:origin x="-403" y="4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186D16F-5246-4ED0-92CB-64CE3BDE8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81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3A0DC0-CB8A-48BB-AA24-41B028A0FF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z="1000" smtClean="0"/>
          </a:p>
        </p:txBody>
      </p:sp>
    </p:spTree>
    <p:extLst>
      <p:ext uri="{BB962C8B-B14F-4D97-AF65-F5344CB8AC3E}">
        <p14:creationId xmlns:p14="http://schemas.microsoft.com/office/powerpoint/2010/main" val="413428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D6D76-B16E-47F5-80D4-6EBD9195401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62754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F5603-5E0A-4E2E-86BB-DA72052A5E00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130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481655-F213-49F6-8F45-1C4C184A227C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8533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AB87E9-80CC-497C-8533-B313D0684D2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7582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A62D68-00F5-4BE6-8F63-8DBAE6824828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5257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150889-59E8-4F8A-9EF5-FD97408CBF75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840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47AF7-1089-4990-BF2A-EB638AFF0332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3711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31E90-6653-4768-90E5-2531842A5EB3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1184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4A292-E494-4787-8716-4C3F1F92C2C5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256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5D85A-243E-4813-ACF4-4AC2F9C6A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93015-461D-457D-8B98-E0AACB3AE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FE881-4D39-473B-8D07-A14BC2B8B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5B304-6006-4D44-A445-575C09486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4CED-C7A1-4665-9391-B52F61E06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5CAE1-512D-4CC3-B083-5C90CFBF6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40BF1-FBD8-4B62-9BE1-65A690CD0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E009E-336C-4B88-B881-27C31E616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3319-7CE2-4C09-9F7D-06B7319F6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E2213-F818-4702-967B-5D3667E6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04AAE-CE49-47DE-87AA-D6AE7C539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770844A8-670E-4145-AA83-3ECBB04F0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219200" y="1295400"/>
            <a:ext cx="72390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pic>
        <p:nvPicPr>
          <p:cNvPr id="1032" name="Picture 8" descr="CPS flag small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1906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err="1" smtClean="0"/>
              <a:t>Sunrise</a:t>
            </a:r>
            <a:r>
              <a:rPr lang="fr-CA" dirty="0" smtClean="0"/>
              <a:t> … </a:t>
            </a:r>
            <a:r>
              <a:rPr lang="fr-CA" dirty="0"/>
              <a:t>S</a:t>
            </a:r>
            <a:r>
              <a:rPr lang="fr-CA" dirty="0" smtClean="0"/>
              <a:t>unset </a:t>
            </a:r>
            <a:br>
              <a:rPr lang="fr-CA" dirty="0" smtClean="0"/>
            </a:br>
            <a:r>
              <a:rPr lang="fr-CA" dirty="0" smtClean="0"/>
              <a:t>Quiz</a:t>
            </a:r>
            <a:endParaRPr lang="fr-CA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Global Navigation</a:t>
            </a:r>
          </a:p>
          <a:p>
            <a:pPr eaLnBrk="1" hangingPunct="1">
              <a:defRPr/>
            </a:pPr>
            <a:r>
              <a:rPr lang="fr-CA" dirty="0" err="1" smtClean="0"/>
              <a:t>Chapter</a:t>
            </a:r>
            <a:r>
              <a:rPr lang="fr-CA" dirty="0" smtClean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7E30DD-6EF7-4AFE-8C51-9D80B6F1FC5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dirty="0" err="1" smtClean="0"/>
              <a:t>Sunrise</a:t>
            </a:r>
            <a:r>
              <a:rPr lang="fr-CA" dirty="0" smtClean="0"/>
              <a:t> … Sunset </a:t>
            </a:r>
            <a:br>
              <a:rPr lang="fr-CA" dirty="0" smtClean="0"/>
            </a:br>
            <a:r>
              <a:rPr lang="fr-CA" dirty="0" smtClean="0"/>
              <a:t>Quiz</a:t>
            </a:r>
            <a:endParaRPr lang="fr-CA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dirty="0" smtClean="0"/>
              <a:t>End </a:t>
            </a:r>
          </a:p>
          <a:p>
            <a:pPr eaLnBrk="1" hangingPunct="1">
              <a:defRPr/>
            </a:pPr>
            <a:r>
              <a:rPr lang="fr-CA" dirty="0" smtClean="0"/>
              <a:t>Global Navigation</a:t>
            </a:r>
          </a:p>
          <a:p>
            <a:pPr eaLnBrk="1" hangingPunct="1">
              <a:defRPr/>
            </a:pPr>
            <a:r>
              <a:rPr lang="fr-CA" dirty="0" err="1" smtClean="0"/>
              <a:t>Chapter</a:t>
            </a:r>
            <a:r>
              <a:rPr lang="fr-CA" dirty="0" smtClean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5C981-8E77-4830-987A-35DCD4EE56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8229600" cy="6858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1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</p:spPr>
        <p:txBody>
          <a:bodyPr/>
          <a:lstStyle/>
          <a:p>
            <a:pPr marL="177800" indent="0">
              <a:buFont typeface="Wingdings" pitchFamily="2" charset="2"/>
              <a:buNone/>
              <a:defRPr/>
            </a:pPr>
            <a:r>
              <a:rPr lang="fr-CA" b="1" dirty="0" smtClean="0"/>
              <a:t>If LMT </a:t>
            </a:r>
            <a:r>
              <a:rPr lang="fr-CA" b="1" dirty="0" err="1" smtClean="0"/>
              <a:t>is</a:t>
            </a:r>
            <a:r>
              <a:rPr lang="fr-CA" b="1" dirty="0" smtClean="0"/>
              <a:t> 1320, </a:t>
            </a:r>
            <a:r>
              <a:rPr lang="fr-CA" b="1" dirty="0" err="1" smtClean="0"/>
              <a:t>what</a:t>
            </a:r>
            <a:r>
              <a:rPr lang="fr-CA" b="1" dirty="0" smtClean="0"/>
              <a:t> </a:t>
            </a:r>
            <a:r>
              <a:rPr lang="fr-CA" b="1" dirty="0" err="1" smtClean="0"/>
              <a:t>is</a:t>
            </a:r>
            <a:r>
              <a:rPr lang="fr-CA" b="1" dirty="0" smtClean="0"/>
              <a:t> the ZT at 068°15’E?</a:t>
            </a:r>
            <a:endParaRPr lang="fr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A6E32-EA5B-4329-AE36-8390600381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0" y="1413641"/>
            <a:ext cx="9144000" cy="54102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7800">
              <a:defRPr/>
            </a:pPr>
            <a:r>
              <a:rPr lang="en-CA" sz="3200" dirty="0">
                <a:cs typeface="+mn-cs"/>
              </a:rPr>
              <a:t>Solution</a:t>
            </a: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dirty="0">
                <a:cs typeface="+mn-cs"/>
              </a:rPr>
              <a:t>68°15’ ÷15 = 4,55, </a:t>
            </a:r>
            <a:r>
              <a:rPr lang="fr-CA" sz="3200" dirty="0" smtClean="0">
                <a:cs typeface="+mn-cs"/>
              </a:rPr>
              <a:t>ZD </a:t>
            </a:r>
            <a:r>
              <a:rPr lang="fr-CA" sz="3200" dirty="0">
                <a:cs typeface="+mn-cs"/>
              </a:rPr>
              <a:t>-5, ZM = Lo 075°E</a:t>
            </a:r>
          </a:p>
          <a:p>
            <a:pPr marL="177800">
              <a:defRPr/>
            </a:pP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dirty="0" err="1">
                <a:cs typeface="+mn-cs"/>
              </a:rPr>
              <a:t>DLo</a:t>
            </a:r>
            <a:r>
              <a:rPr lang="fr-CA" sz="3200" dirty="0">
                <a:cs typeface="+mn-cs"/>
              </a:rPr>
              <a:t> = 075° - 68°15’ = 6,75° </a:t>
            </a:r>
          </a:p>
          <a:p>
            <a:pPr marL="531813" indent="-354013">
              <a:defRPr/>
            </a:pPr>
            <a:r>
              <a:rPr lang="fr-CA" sz="3200" dirty="0">
                <a:cs typeface="+mn-cs"/>
              </a:rPr>
              <a:t>	</a:t>
            </a:r>
            <a:r>
              <a:rPr lang="fr-CA" sz="3200" dirty="0" smtClean="0">
                <a:cs typeface="+mn-cs"/>
              </a:rPr>
              <a:t>as </a:t>
            </a:r>
            <a:r>
              <a:rPr lang="fr-CA" sz="3200" dirty="0" err="1">
                <a:cs typeface="+mn-cs"/>
              </a:rPr>
              <a:t>DLo</a:t>
            </a:r>
            <a:r>
              <a:rPr lang="fr-CA" sz="3200" dirty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is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west</a:t>
            </a:r>
            <a:r>
              <a:rPr lang="fr-CA" sz="3200" dirty="0" smtClean="0">
                <a:cs typeface="+mn-cs"/>
              </a:rPr>
              <a:t> of </a:t>
            </a:r>
            <a:r>
              <a:rPr lang="fr-CA" sz="3200" dirty="0">
                <a:cs typeface="+mn-cs"/>
              </a:rPr>
              <a:t>ZM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(6,75° X 4 </a:t>
            </a:r>
            <a:r>
              <a:rPr lang="fr-CA" sz="3200" dirty="0" smtClean="0">
                <a:cs typeface="+mn-cs"/>
              </a:rPr>
              <a:t>m/</a:t>
            </a:r>
            <a:r>
              <a:rPr lang="fr-CA" sz="3200" dirty="0" err="1" smtClean="0">
                <a:cs typeface="+mn-cs"/>
              </a:rPr>
              <a:t>degree</a:t>
            </a:r>
            <a:r>
              <a:rPr lang="fr-CA" sz="3200" dirty="0" smtClean="0">
                <a:cs typeface="+mn-cs"/>
              </a:rPr>
              <a:t>) </a:t>
            </a:r>
            <a:r>
              <a:rPr lang="fr-CA" sz="3200" dirty="0">
                <a:cs typeface="+mn-cs"/>
              </a:rPr>
              <a:t>= 27 </a:t>
            </a:r>
            <a:r>
              <a:rPr lang="fr-CA" sz="3200" dirty="0" smtClean="0">
                <a:cs typeface="+mn-cs"/>
              </a:rPr>
              <a:t>minutes</a:t>
            </a: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dirty="0">
                <a:cs typeface="+mn-cs"/>
              </a:rPr>
              <a:t>			         LMT	        1320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				DLo (W)	</a:t>
            </a:r>
            <a:r>
              <a:rPr lang="fr-CA" sz="3200" u="sng" dirty="0">
                <a:cs typeface="+mn-cs"/>
              </a:rPr>
              <a:t>+  27</a:t>
            </a: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dirty="0">
                <a:cs typeface="+mn-cs"/>
              </a:rPr>
              <a:t>				ZT		1347</a:t>
            </a:r>
          </a:p>
          <a:p>
            <a:pPr>
              <a:defRPr/>
            </a:pPr>
            <a:endParaRPr lang="fr-CA" sz="3200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7620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2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177800" indent="0">
              <a:buFont typeface="Wingdings" pitchFamily="2" charset="2"/>
              <a:buNone/>
              <a:defRPr/>
            </a:pPr>
            <a:r>
              <a:rPr lang="fr-CA" b="1" dirty="0" smtClean="0"/>
              <a:t>If LMT </a:t>
            </a:r>
            <a:r>
              <a:rPr lang="fr-CA" b="1" dirty="0" err="1" smtClean="0"/>
              <a:t>is</a:t>
            </a:r>
            <a:r>
              <a:rPr lang="fr-CA" b="1" dirty="0" smtClean="0"/>
              <a:t> 0645, </a:t>
            </a:r>
            <a:r>
              <a:rPr lang="fr-CA" b="1" dirty="0" err="1" smtClean="0"/>
              <a:t>what</a:t>
            </a:r>
            <a:r>
              <a:rPr lang="fr-CA" b="1" dirty="0" smtClean="0"/>
              <a:t> </a:t>
            </a:r>
            <a:r>
              <a:rPr lang="fr-CA" b="1" dirty="0" err="1" smtClean="0"/>
              <a:t>is</a:t>
            </a:r>
            <a:r>
              <a:rPr lang="fr-CA" b="1" dirty="0" smtClean="0"/>
              <a:t> ZT at 152°40’W?</a:t>
            </a:r>
          </a:p>
          <a:p>
            <a:pPr>
              <a:buFont typeface="Wingdings" pitchFamily="2" charset="2"/>
              <a:buNone/>
              <a:defRPr/>
            </a:pPr>
            <a:r>
              <a:rPr lang="fr-CA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8FF17-A61E-48C4-A88C-2EC2A519869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0" y="1371600"/>
            <a:ext cx="9144000" cy="42672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7800">
              <a:defRPr/>
            </a:pPr>
            <a:r>
              <a:rPr lang="en-CA" sz="3200" dirty="0">
                <a:cs typeface="+mn-cs"/>
              </a:rPr>
              <a:t>Solution</a:t>
            </a: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dirty="0">
                <a:cs typeface="+mn-cs"/>
              </a:rPr>
              <a:t>152°40’ ÷15 = 10,17, </a:t>
            </a:r>
            <a:r>
              <a:rPr lang="fr-CA" sz="3200" dirty="0" smtClean="0">
                <a:cs typeface="+mn-cs"/>
              </a:rPr>
              <a:t>ZD </a:t>
            </a:r>
            <a:r>
              <a:rPr lang="fr-CA" sz="3200" dirty="0">
                <a:cs typeface="+mn-cs"/>
              </a:rPr>
              <a:t>+ 10, ZM = Lo 150°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DLo  = 152°40’ – 150° = 2°40’, </a:t>
            </a:r>
            <a:r>
              <a:rPr lang="fr-CA" sz="3200" dirty="0" smtClean="0">
                <a:cs typeface="+mn-cs"/>
              </a:rPr>
              <a:t>as </a:t>
            </a:r>
            <a:r>
              <a:rPr lang="fr-CA" sz="3200" dirty="0" err="1">
                <a:cs typeface="+mn-cs"/>
              </a:rPr>
              <a:t>DLo</a:t>
            </a:r>
            <a:r>
              <a:rPr lang="fr-CA" sz="3200" dirty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is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west</a:t>
            </a:r>
            <a:r>
              <a:rPr lang="fr-CA" sz="3200" dirty="0" smtClean="0">
                <a:cs typeface="+mn-cs"/>
              </a:rPr>
              <a:t> of </a:t>
            </a:r>
            <a:r>
              <a:rPr lang="fr-CA" sz="3200" dirty="0">
                <a:cs typeface="+mn-cs"/>
              </a:rPr>
              <a:t>ZM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(2°40’ X </a:t>
            </a:r>
            <a:r>
              <a:rPr lang="fr-CA" sz="3200" dirty="0" smtClean="0">
                <a:cs typeface="+mn-cs"/>
              </a:rPr>
              <a:t>4m/</a:t>
            </a:r>
            <a:r>
              <a:rPr lang="fr-CA" sz="3200" dirty="0" err="1" smtClean="0">
                <a:cs typeface="+mn-cs"/>
              </a:rPr>
              <a:t>degree</a:t>
            </a:r>
            <a:r>
              <a:rPr lang="fr-CA" sz="3200" dirty="0" smtClean="0">
                <a:cs typeface="+mn-cs"/>
              </a:rPr>
              <a:t>) </a:t>
            </a:r>
            <a:r>
              <a:rPr lang="fr-CA" sz="3200" dirty="0">
                <a:cs typeface="+mn-cs"/>
              </a:rPr>
              <a:t>= 10,67, </a:t>
            </a:r>
            <a:r>
              <a:rPr lang="fr-CA" sz="3200" dirty="0" smtClean="0">
                <a:cs typeface="+mn-cs"/>
              </a:rPr>
              <a:t>or </a:t>
            </a:r>
            <a:r>
              <a:rPr lang="fr-CA" sz="3200" dirty="0">
                <a:cs typeface="+mn-cs"/>
              </a:rPr>
              <a:t>11, minutes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					LMT 	0645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					DLo (W)	</a:t>
            </a:r>
            <a:r>
              <a:rPr lang="fr-CA" sz="3200" u="sng" dirty="0">
                <a:cs typeface="+mn-cs"/>
              </a:rPr>
              <a:t>+  11</a:t>
            </a: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b="1" dirty="0">
                <a:cs typeface="+mn-cs"/>
              </a:rPr>
              <a:t>					ZT		0656</a:t>
            </a:r>
            <a:endParaRPr lang="fr-CA" sz="3200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95250" indent="0">
              <a:buFont typeface="Wingdings" pitchFamily="2" charset="2"/>
              <a:buNone/>
              <a:defRPr/>
            </a:pPr>
            <a:r>
              <a:rPr lang="fr-CA" b="1" dirty="0" err="1" smtClean="0"/>
              <a:t>Your</a:t>
            </a:r>
            <a:r>
              <a:rPr lang="fr-CA" b="1" dirty="0" smtClean="0"/>
              <a:t> GPS position </a:t>
            </a:r>
            <a:r>
              <a:rPr lang="fr-CA" b="1" dirty="0" err="1" smtClean="0"/>
              <a:t>is</a:t>
            </a:r>
            <a:r>
              <a:rPr lang="fr-CA" b="1" dirty="0" smtClean="0"/>
              <a:t> L40°N, Lo035°15’W on 1 July. </a:t>
            </a:r>
            <a:r>
              <a:rPr lang="fr-CA" b="1" dirty="0" err="1" smtClean="0"/>
              <a:t>What</a:t>
            </a:r>
            <a:r>
              <a:rPr lang="fr-CA" b="1" dirty="0" smtClean="0"/>
              <a:t> </a:t>
            </a:r>
            <a:r>
              <a:rPr lang="fr-CA" b="1" dirty="0" err="1" smtClean="0"/>
              <a:t>is</a:t>
            </a:r>
            <a:r>
              <a:rPr lang="fr-CA" b="1" dirty="0" smtClean="0"/>
              <a:t> the ZT of </a:t>
            </a:r>
            <a:r>
              <a:rPr lang="fr-CA" b="1" dirty="0" err="1" smtClean="0"/>
              <a:t>morning</a:t>
            </a:r>
            <a:r>
              <a:rPr lang="fr-CA" b="1" dirty="0" smtClean="0"/>
              <a:t> NT?</a:t>
            </a:r>
            <a:endParaRPr lang="fr-CA" dirty="0" smtClean="0"/>
          </a:p>
          <a:p>
            <a:pPr>
              <a:buFont typeface="Wingdings" pitchFamily="2" charset="2"/>
              <a:buNone/>
              <a:defRPr/>
            </a:pPr>
            <a:r>
              <a:rPr lang="fr-CA" dirty="0" smtClean="0"/>
              <a:t> 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237C6A-43B6-44F4-A33B-A6C6140EE92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0" y="1371600"/>
            <a:ext cx="8991600" cy="52578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7800">
              <a:defRPr/>
            </a:pPr>
            <a:r>
              <a:rPr lang="fr-CA" sz="3200" dirty="0">
                <a:cs typeface="+mn-cs"/>
              </a:rPr>
              <a:t>Solution: </a:t>
            </a:r>
            <a:r>
              <a:rPr lang="fr-CA" sz="3200" dirty="0" err="1" smtClean="0">
                <a:cs typeface="+mn-cs"/>
              </a:rPr>
              <a:t>From</a:t>
            </a:r>
            <a:r>
              <a:rPr lang="fr-CA" sz="3200" dirty="0" smtClean="0">
                <a:cs typeface="+mn-cs"/>
              </a:rPr>
              <a:t> the </a:t>
            </a:r>
            <a:r>
              <a:rPr lang="fr-CA" sz="3200" dirty="0" err="1" smtClean="0">
                <a:cs typeface="+mn-cs"/>
              </a:rPr>
              <a:t>Almanac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daily</a:t>
            </a:r>
            <a:r>
              <a:rPr lang="fr-CA" sz="3200" dirty="0" smtClean="0">
                <a:cs typeface="+mn-cs"/>
              </a:rPr>
              <a:t> pages, on </a:t>
            </a:r>
            <a:r>
              <a:rPr lang="fr-CA" sz="3200" dirty="0">
                <a:cs typeface="+mn-cs"/>
              </a:rPr>
              <a:t>1 </a:t>
            </a:r>
            <a:r>
              <a:rPr lang="fr-CA" sz="3200" dirty="0" smtClean="0">
                <a:cs typeface="+mn-cs"/>
              </a:rPr>
              <a:t>July, the </a:t>
            </a:r>
            <a:r>
              <a:rPr lang="fr-CA" sz="3200" dirty="0" err="1" smtClean="0">
                <a:cs typeface="+mn-cs"/>
              </a:rPr>
              <a:t>morning</a:t>
            </a:r>
            <a:r>
              <a:rPr lang="fr-CA" sz="3200" dirty="0" smtClean="0">
                <a:cs typeface="+mn-cs"/>
              </a:rPr>
              <a:t> NT for L40</a:t>
            </a:r>
            <a:r>
              <a:rPr lang="fr-CA" sz="3200" dirty="0">
                <a:cs typeface="+mn-cs"/>
              </a:rPr>
              <a:t>° </a:t>
            </a:r>
            <a:r>
              <a:rPr lang="fr-CA" sz="3200" dirty="0" err="1" smtClean="0">
                <a:cs typeface="+mn-cs"/>
              </a:rPr>
              <a:t>is</a:t>
            </a:r>
            <a:r>
              <a:rPr lang="fr-CA" sz="3200" dirty="0" smtClean="0">
                <a:cs typeface="+mn-cs"/>
              </a:rPr>
              <a:t> at </a:t>
            </a:r>
            <a:r>
              <a:rPr lang="fr-CA" sz="3200" dirty="0">
                <a:cs typeface="+mn-cs"/>
              </a:rPr>
              <a:t>0320.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35°15’ ÷ 15 = </a:t>
            </a:r>
            <a:r>
              <a:rPr lang="fr-CA" sz="3200" dirty="0" smtClean="0">
                <a:cs typeface="+mn-cs"/>
              </a:rPr>
              <a:t>2,35; </a:t>
            </a:r>
            <a:r>
              <a:rPr lang="fr-CA" sz="3200" dirty="0" err="1" smtClean="0">
                <a:cs typeface="+mn-cs"/>
              </a:rPr>
              <a:t>thus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>
                <a:cs typeface="+mn-cs"/>
              </a:rPr>
              <a:t>ZD + 2, ZM = 30°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DLo = 35° 15’ – 30° = 5° 15’ 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         </a:t>
            </a:r>
            <a:r>
              <a:rPr lang="fr-CA" sz="3200" dirty="0" smtClean="0">
                <a:cs typeface="+mn-cs"/>
              </a:rPr>
              <a:t>and </a:t>
            </a:r>
            <a:r>
              <a:rPr lang="fr-CA" sz="3200" dirty="0" err="1" smtClean="0">
                <a:cs typeface="+mn-cs"/>
              </a:rPr>
              <a:t>DLo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is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west</a:t>
            </a:r>
            <a:r>
              <a:rPr lang="fr-CA" sz="3200" dirty="0" smtClean="0">
                <a:cs typeface="+mn-cs"/>
              </a:rPr>
              <a:t> of </a:t>
            </a:r>
            <a:r>
              <a:rPr lang="fr-CA" sz="3200" dirty="0">
                <a:cs typeface="+mn-cs"/>
              </a:rPr>
              <a:t>ZM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(5°15’ X 4 </a:t>
            </a:r>
            <a:r>
              <a:rPr lang="fr-CA" sz="3200" dirty="0" smtClean="0">
                <a:cs typeface="+mn-cs"/>
              </a:rPr>
              <a:t>m/</a:t>
            </a:r>
            <a:r>
              <a:rPr lang="fr-CA" sz="3200" dirty="0" err="1" smtClean="0">
                <a:cs typeface="+mn-cs"/>
              </a:rPr>
              <a:t>degree</a:t>
            </a:r>
            <a:r>
              <a:rPr lang="fr-CA" sz="3200" dirty="0" smtClean="0">
                <a:cs typeface="+mn-cs"/>
              </a:rPr>
              <a:t>) </a:t>
            </a:r>
            <a:r>
              <a:rPr lang="fr-CA" sz="3200" dirty="0">
                <a:cs typeface="+mn-cs"/>
              </a:rPr>
              <a:t>= 21 minutes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					LMT 	0320</a:t>
            </a:r>
          </a:p>
          <a:p>
            <a:pPr marL="177800">
              <a:defRPr/>
            </a:pPr>
            <a:r>
              <a:rPr lang="fr-CA" sz="3200" dirty="0">
                <a:cs typeface="+mn-cs"/>
              </a:rPr>
              <a:t>			                </a:t>
            </a:r>
            <a:r>
              <a:rPr lang="fr-CA" sz="3200" dirty="0" err="1">
                <a:cs typeface="+mn-cs"/>
              </a:rPr>
              <a:t>DLo</a:t>
            </a:r>
            <a:r>
              <a:rPr lang="fr-CA" sz="3200" dirty="0">
                <a:cs typeface="+mn-cs"/>
              </a:rPr>
              <a:t> (W)	</a:t>
            </a:r>
            <a:r>
              <a:rPr lang="fr-CA" sz="3200" u="sng" dirty="0">
                <a:cs typeface="+mn-cs"/>
              </a:rPr>
              <a:t>  +21</a:t>
            </a:r>
            <a:endParaRPr lang="fr-CA" sz="3200" dirty="0">
              <a:cs typeface="+mn-cs"/>
            </a:endParaRPr>
          </a:p>
          <a:p>
            <a:pPr marL="177800">
              <a:defRPr/>
            </a:pPr>
            <a:r>
              <a:rPr lang="fr-CA" sz="3200" b="1" dirty="0">
                <a:cs typeface="+mn-cs"/>
              </a:rPr>
              <a:t>				        ZT	        0341</a:t>
            </a:r>
            <a:endParaRPr lang="fr-CA" sz="3200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6858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4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95250" indent="0">
              <a:buFont typeface="Wingdings" pitchFamily="2" charset="2"/>
              <a:buNone/>
              <a:defRPr/>
            </a:pPr>
            <a:r>
              <a:rPr lang="fr-CA" b="1" dirty="0" smtClean="0"/>
              <a:t>On 10 May at ZT 0100, </a:t>
            </a:r>
            <a:r>
              <a:rPr lang="fr-CA" b="1" dirty="0" err="1" smtClean="0"/>
              <a:t>your</a:t>
            </a:r>
            <a:r>
              <a:rPr lang="fr-CA" b="1" dirty="0" smtClean="0"/>
              <a:t> GPS position </a:t>
            </a:r>
            <a:r>
              <a:rPr lang="fr-CA" b="1" dirty="0" err="1" smtClean="0"/>
              <a:t>is</a:t>
            </a:r>
            <a:r>
              <a:rPr lang="fr-CA" b="1" dirty="0" smtClean="0"/>
              <a:t> L35°50’N, Lo029°40’W. Course </a:t>
            </a:r>
            <a:r>
              <a:rPr lang="fr-CA" b="1" dirty="0" err="1" smtClean="0"/>
              <a:t>is</a:t>
            </a:r>
            <a:r>
              <a:rPr lang="fr-CA" b="1" dirty="0" smtClean="0"/>
              <a:t> 310°T, and speed </a:t>
            </a:r>
            <a:r>
              <a:rPr lang="fr-CA" b="1" dirty="0" err="1" smtClean="0"/>
              <a:t>is</a:t>
            </a:r>
            <a:r>
              <a:rPr lang="fr-CA" b="1" dirty="0" smtClean="0"/>
              <a:t> 8,5 </a:t>
            </a:r>
            <a:r>
              <a:rPr lang="fr-CA" b="1" dirty="0" err="1" smtClean="0"/>
              <a:t>knots</a:t>
            </a:r>
            <a:r>
              <a:rPr lang="fr-CA" b="1" dirty="0" smtClean="0"/>
              <a:t>. </a:t>
            </a:r>
            <a:r>
              <a:rPr lang="fr-CA" b="1" dirty="0" err="1" smtClean="0"/>
              <a:t>Find</a:t>
            </a:r>
            <a:r>
              <a:rPr lang="fr-CA" b="1" dirty="0" smtClean="0"/>
              <a:t> the ZT of </a:t>
            </a:r>
            <a:r>
              <a:rPr lang="fr-CA" b="1" dirty="0" err="1" smtClean="0"/>
              <a:t>morning</a:t>
            </a:r>
            <a:r>
              <a:rPr lang="fr-CA" b="1" dirty="0" smtClean="0"/>
              <a:t> CT?</a:t>
            </a:r>
            <a:endParaRPr lang="fr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773A2-71A9-4C96-A0B8-BF69AD5A9F8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1524000"/>
            <a:ext cx="9144000" cy="48768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Solution: </a:t>
            </a:r>
            <a:r>
              <a:rPr lang="fr-CA" sz="3200" dirty="0" err="1" smtClean="0">
                <a:cs typeface="+mn-cs"/>
              </a:rPr>
              <a:t>From</a:t>
            </a:r>
            <a:r>
              <a:rPr lang="fr-CA" sz="3200" dirty="0" smtClean="0">
                <a:cs typeface="+mn-cs"/>
              </a:rPr>
              <a:t> the </a:t>
            </a:r>
            <a:r>
              <a:rPr lang="fr-CA" sz="3200" dirty="0" err="1" smtClean="0">
                <a:cs typeface="+mn-cs"/>
              </a:rPr>
              <a:t>Almanac</a:t>
            </a:r>
            <a:r>
              <a:rPr lang="fr-CA" sz="3200" dirty="0" smtClean="0">
                <a:cs typeface="+mn-cs"/>
              </a:rPr>
              <a:t>, CT on 10 May </a:t>
            </a:r>
            <a:r>
              <a:rPr lang="fr-CA" sz="3200" dirty="0" err="1" smtClean="0">
                <a:cs typeface="+mn-cs"/>
              </a:rPr>
              <a:t>will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be</a:t>
            </a:r>
            <a:r>
              <a:rPr lang="fr-CA" sz="3200" dirty="0" smtClean="0">
                <a:cs typeface="+mn-cs"/>
              </a:rPr>
              <a:t> at 0433 for L35°N</a:t>
            </a:r>
            <a:r>
              <a:rPr lang="fr-CA" sz="3200" dirty="0">
                <a:cs typeface="+mn-cs"/>
              </a:rPr>
              <a:t>.  </a:t>
            </a:r>
            <a:r>
              <a:rPr lang="fr-CA" sz="3200" dirty="0" err="1" smtClean="0">
                <a:cs typeface="+mn-cs"/>
              </a:rPr>
              <a:t>Based</a:t>
            </a:r>
            <a:r>
              <a:rPr lang="fr-CA" sz="3200" dirty="0" smtClean="0">
                <a:cs typeface="+mn-cs"/>
              </a:rPr>
              <a:t> on </a:t>
            </a:r>
            <a:r>
              <a:rPr lang="fr-CA" sz="3200" dirty="0" err="1" smtClean="0">
                <a:cs typeface="+mn-cs"/>
              </a:rPr>
              <a:t>your</a:t>
            </a:r>
            <a:r>
              <a:rPr lang="fr-CA" sz="3200" dirty="0" smtClean="0">
                <a:cs typeface="+mn-cs"/>
              </a:rPr>
              <a:t> projection (</a:t>
            </a:r>
            <a:r>
              <a:rPr lang="fr-CA" sz="3200" dirty="0" err="1" smtClean="0">
                <a:cs typeface="+mn-cs"/>
              </a:rPr>
              <a:t>see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next</a:t>
            </a:r>
            <a:r>
              <a:rPr lang="fr-CA" sz="3200" dirty="0" smtClean="0">
                <a:cs typeface="+mn-cs"/>
              </a:rPr>
              <a:t> table), </a:t>
            </a:r>
            <a:r>
              <a:rPr lang="fr-CA" sz="3200" dirty="0" err="1" smtClean="0">
                <a:cs typeface="+mn-cs"/>
              </a:rPr>
              <a:t>your</a:t>
            </a:r>
            <a:r>
              <a:rPr lang="fr-CA" sz="3200" dirty="0" smtClean="0">
                <a:cs typeface="+mn-cs"/>
              </a:rPr>
              <a:t> DR at </a:t>
            </a:r>
            <a:r>
              <a:rPr lang="fr-CA" sz="3200" dirty="0" err="1" smtClean="0">
                <a:cs typeface="+mn-cs"/>
              </a:rPr>
              <a:t>that</a:t>
            </a:r>
            <a:r>
              <a:rPr lang="fr-CA" sz="3200" dirty="0" smtClean="0">
                <a:cs typeface="+mn-cs"/>
              </a:rPr>
              <a:t> time </a:t>
            </a:r>
            <a:r>
              <a:rPr lang="fr-CA" sz="3200" dirty="0" err="1" smtClean="0">
                <a:cs typeface="+mn-cs"/>
              </a:rPr>
              <a:t>will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be</a:t>
            </a:r>
            <a:r>
              <a:rPr lang="fr-CA" sz="3200" dirty="0" smtClean="0">
                <a:cs typeface="+mn-cs"/>
              </a:rPr>
              <a:t> L36°09,4’N</a:t>
            </a:r>
            <a:r>
              <a:rPr lang="fr-CA" sz="3200" dirty="0">
                <a:cs typeface="+mn-cs"/>
              </a:rPr>
              <a:t>, Lo030°08,6’W.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371600"/>
            <a:ext cx="9144000" cy="53340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en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2</a:t>
            </a:r>
          </a:p>
          <a:p>
            <a:pPr marL="95250">
              <a:defRPr/>
            </a:pPr>
            <a:r>
              <a:rPr lang="fr-CA" sz="3200" dirty="0" err="1" smtClean="0">
                <a:cs typeface="+mn-cs"/>
              </a:rPr>
              <a:t>Departure</a:t>
            </a:r>
            <a:r>
              <a:rPr lang="fr-CA" sz="3200" dirty="0">
                <a:cs typeface="+mn-cs"/>
              </a:rPr>
              <a:t>	0100	</a:t>
            </a:r>
            <a:r>
              <a:rPr lang="fr-CA" sz="3200" dirty="0" smtClean="0">
                <a:cs typeface="+mn-cs"/>
              </a:rPr>
              <a:t>     L35°50’N</a:t>
            </a:r>
            <a:r>
              <a:rPr lang="fr-CA" sz="3200" dirty="0">
                <a:cs typeface="+mn-cs"/>
              </a:rPr>
              <a:t>, Lo 029°40’W</a:t>
            </a:r>
          </a:p>
          <a:p>
            <a:pPr marL="95250">
              <a:defRPr/>
            </a:pPr>
            <a:r>
              <a:rPr lang="fr-CA" sz="3200" dirty="0" smtClean="0">
                <a:cs typeface="+mn-cs"/>
              </a:rPr>
              <a:t>Destination</a:t>
            </a:r>
            <a:r>
              <a:rPr lang="fr-CA" sz="3200" dirty="0">
                <a:cs typeface="+mn-cs"/>
              </a:rPr>
              <a:t>	0433 </a:t>
            </a:r>
            <a:r>
              <a:rPr lang="fr-CA" sz="3200" dirty="0" smtClean="0">
                <a:cs typeface="+mn-cs"/>
              </a:rPr>
              <a:t>    duration 213 </a:t>
            </a:r>
            <a:r>
              <a:rPr lang="fr-CA" sz="3200" dirty="0">
                <a:cs typeface="+mn-cs"/>
              </a:rPr>
              <a:t>minutes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60D = </a:t>
            </a:r>
            <a:r>
              <a:rPr lang="fr-CA" sz="3200" dirty="0" smtClean="0">
                <a:cs typeface="+mn-cs"/>
              </a:rPr>
              <a:t>St</a:t>
            </a:r>
            <a:r>
              <a:rPr lang="fr-CA" sz="3200" dirty="0">
                <a:cs typeface="+mn-cs"/>
              </a:rPr>
              <a:t>, </a:t>
            </a:r>
            <a:r>
              <a:rPr lang="fr-CA" sz="3200" dirty="0" smtClean="0">
                <a:cs typeface="+mn-cs"/>
              </a:rPr>
              <a:t>D </a:t>
            </a:r>
            <a:r>
              <a:rPr lang="fr-CA" sz="3200" dirty="0">
                <a:cs typeface="+mn-cs"/>
              </a:rPr>
              <a:t>= (8,5 X 213) ÷ 60 = 30,2 M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Angle </a:t>
            </a:r>
            <a:r>
              <a:rPr lang="fr-CA" sz="3200" dirty="0" smtClean="0">
                <a:cs typeface="+mn-cs"/>
              </a:rPr>
              <a:t>C  </a:t>
            </a:r>
            <a:r>
              <a:rPr lang="fr-CA" sz="3200" dirty="0">
                <a:cs typeface="+mn-cs"/>
              </a:rPr>
              <a:t>= 360°-310 = N50°W</a:t>
            </a:r>
          </a:p>
          <a:p>
            <a:pPr marL="95250">
              <a:defRPr/>
            </a:pPr>
            <a:r>
              <a:rPr lang="fr-CA" sz="4000" dirty="0">
                <a:cs typeface="+mn-cs"/>
              </a:rPr>
              <a:t>ℓ</a:t>
            </a:r>
            <a:r>
              <a:rPr lang="fr-CA" sz="3200" dirty="0">
                <a:cs typeface="+mn-cs"/>
              </a:rPr>
              <a:t> = D X Cos C = 19,4’ </a:t>
            </a:r>
            <a:r>
              <a:rPr lang="fr-CA" sz="3200" dirty="0" smtClean="0">
                <a:cs typeface="+mn-cs"/>
              </a:rPr>
              <a:t>or </a:t>
            </a:r>
            <a:r>
              <a:rPr lang="fr-CA" sz="3200" dirty="0">
                <a:cs typeface="+mn-cs"/>
              </a:rPr>
              <a:t>0,323°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L</a:t>
            </a:r>
            <a:r>
              <a:rPr lang="fr-CA" sz="2000" dirty="0">
                <a:cs typeface="+mn-cs"/>
              </a:rPr>
              <a:t>2 = </a:t>
            </a:r>
            <a:r>
              <a:rPr lang="fr-CA" sz="3200" dirty="0">
                <a:cs typeface="+mn-cs"/>
              </a:rPr>
              <a:t>L</a:t>
            </a:r>
            <a:r>
              <a:rPr lang="fr-CA" dirty="0">
                <a:cs typeface="+mn-cs"/>
              </a:rPr>
              <a:t>1 +</a:t>
            </a:r>
            <a:r>
              <a:rPr lang="fr-CA" sz="3200" dirty="0">
                <a:cs typeface="+mn-cs"/>
              </a:rPr>
              <a:t> </a:t>
            </a:r>
            <a:r>
              <a:rPr lang="fr-CA" sz="3600" dirty="0">
                <a:cs typeface="+mn-cs"/>
              </a:rPr>
              <a:t>ℓ = 36°09,4’N, et Lm = 35,99°</a:t>
            </a:r>
          </a:p>
          <a:p>
            <a:pPr marL="95250">
              <a:defRPr/>
            </a:pPr>
            <a:r>
              <a:rPr lang="fr-CA" sz="3600" dirty="0">
                <a:cs typeface="+mn-cs"/>
              </a:rPr>
              <a:t>P = D sin C = 23,1 milles </a:t>
            </a:r>
            <a:r>
              <a:rPr lang="fr-CA" sz="3600" dirty="0" err="1" smtClean="0">
                <a:cs typeface="+mn-cs"/>
              </a:rPr>
              <a:t>westerly</a:t>
            </a:r>
            <a:r>
              <a:rPr lang="fr-CA" sz="3600" dirty="0" smtClean="0">
                <a:cs typeface="+mn-cs"/>
              </a:rPr>
              <a:t> direction</a:t>
            </a:r>
            <a:endParaRPr lang="fr-CA" sz="3600" dirty="0">
              <a:cs typeface="+mn-cs"/>
            </a:endParaRPr>
          </a:p>
          <a:p>
            <a:pPr marL="95250">
              <a:defRPr/>
            </a:pPr>
            <a:r>
              <a:rPr lang="fr-CA" sz="3600" dirty="0">
                <a:cs typeface="+mn-cs"/>
              </a:rPr>
              <a:t>DLo = 23,1 ÷ cos Lm = 28,6’ </a:t>
            </a:r>
          </a:p>
          <a:p>
            <a:pPr marL="95250">
              <a:defRPr/>
            </a:pPr>
            <a:r>
              <a:rPr lang="fr-CA" sz="3600" dirty="0">
                <a:cs typeface="+mn-cs"/>
              </a:rPr>
              <a:t>Lo</a:t>
            </a:r>
            <a:r>
              <a:rPr lang="fr-CA" sz="2000" dirty="0">
                <a:cs typeface="+mn-cs"/>
              </a:rPr>
              <a:t>2 </a:t>
            </a:r>
            <a:r>
              <a:rPr lang="fr-CA" sz="4000" dirty="0">
                <a:cs typeface="+mn-cs"/>
              </a:rPr>
              <a:t>= </a:t>
            </a:r>
            <a:r>
              <a:rPr lang="fr-CA" sz="3600" dirty="0">
                <a:cs typeface="+mn-cs"/>
              </a:rPr>
              <a:t>29°40’O + 28,6’W = 030°08,6’W</a:t>
            </a:r>
          </a:p>
          <a:p>
            <a:pPr>
              <a:defRPr/>
            </a:pPr>
            <a:endParaRPr lang="fr-CA" sz="3200" dirty="0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62400" y="1830388"/>
            <a:ext cx="4648200" cy="6096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4495800"/>
            <a:ext cx="2209800" cy="533400"/>
          </a:xfrm>
          <a:prstGeom prst="rect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57800" y="6096000"/>
            <a:ext cx="2819400" cy="609600"/>
          </a:xfrm>
          <a:prstGeom prst="rect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 bwMode="auto">
          <a:xfrm>
            <a:off x="19050" y="1485900"/>
            <a:ext cx="9124950" cy="53721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3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	L 35°N 	0433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	</a:t>
            </a:r>
            <a:r>
              <a:rPr lang="fr-CA" sz="3200" u="sng" dirty="0">
                <a:cs typeface="+mn-cs"/>
              </a:rPr>
              <a:t>L 40°N</a:t>
            </a:r>
            <a:r>
              <a:rPr lang="fr-CA" sz="3200" dirty="0">
                <a:cs typeface="+mn-cs"/>
              </a:rPr>
              <a:t>	</a:t>
            </a:r>
            <a:r>
              <a:rPr lang="fr-CA" sz="3200" u="sng" dirty="0">
                <a:cs typeface="+mn-cs"/>
              </a:rPr>
              <a:t>0419</a:t>
            </a:r>
            <a:endParaRPr lang="fr-CA" sz="3200" dirty="0">
              <a:cs typeface="+mn-cs"/>
            </a:endParaRPr>
          </a:p>
          <a:p>
            <a:pPr marL="95250">
              <a:defRPr/>
            </a:pPr>
            <a:r>
              <a:rPr lang="fr-CA" sz="3200" dirty="0">
                <a:cs typeface="+mn-cs"/>
              </a:rPr>
              <a:t>		</a:t>
            </a:r>
            <a:r>
              <a:rPr lang="fr-CA" sz="3200" dirty="0" err="1" smtClean="0">
                <a:cs typeface="+mn-cs"/>
              </a:rPr>
              <a:t>Diff</a:t>
            </a:r>
            <a:r>
              <a:rPr lang="fr-CA" sz="3200" dirty="0" smtClean="0">
                <a:cs typeface="+mn-cs"/>
              </a:rPr>
              <a:t>	</a:t>
            </a:r>
            <a:r>
              <a:rPr lang="fr-CA" sz="3200" dirty="0">
                <a:cs typeface="+mn-cs"/>
              </a:rPr>
              <a:t>	     5°	 -  14 minutes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L36°09,4’N – L35°N = 1°09,4’ = 1,1567°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</a:t>
            </a:r>
            <a:r>
              <a:rPr lang="fr-CA" sz="3200" dirty="0" err="1" smtClean="0">
                <a:cs typeface="+mn-cs"/>
              </a:rPr>
              <a:t>Corr</a:t>
            </a:r>
            <a:r>
              <a:rPr lang="fr-CA" sz="3200" dirty="0" smtClean="0">
                <a:cs typeface="+mn-cs"/>
              </a:rPr>
              <a:t>		 </a:t>
            </a:r>
            <a:r>
              <a:rPr lang="fr-CA" sz="3200" dirty="0">
                <a:cs typeface="+mn-cs"/>
              </a:rPr>
              <a:t>(1,1567° ÷ 5) X 14 =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 3,2386 </a:t>
            </a:r>
            <a:r>
              <a:rPr lang="fr-CA" sz="3200" dirty="0" err="1" smtClean="0">
                <a:cs typeface="+mn-cs"/>
              </a:rPr>
              <a:t>rounded</a:t>
            </a:r>
            <a:r>
              <a:rPr lang="fr-CA" sz="3200" dirty="0" smtClean="0">
                <a:cs typeface="+mn-cs"/>
              </a:rPr>
              <a:t> to </a:t>
            </a:r>
            <a:r>
              <a:rPr lang="fr-CA" sz="3200" dirty="0">
                <a:cs typeface="+mn-cs"/>
              </a:rPr>
              <a:t>3 minutes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1371600"/>
            <a:ext cx="9144000" cy="5334000"/>
          </a:xfrm>
          <a:prstGeom prst="rect">
            <a:avLst/>
          </a:prstGeom>
          <a:solidFill>
            <a:srgbClr val="00264D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4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      L35°N					0433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      </a:t>
            </a:r>
            <a:r>
              <a:rPr lang="fr-CA" sz="3200" dirty="0" err="1" smtClean="0">
                <a:cs typeface="+mn-cs"/>
              </a:rPr>
              <a:t>Corr</a:t>
            </a:r>
            <a:r>
              <a:rPr lang="fr-CA" sz="3200" dirty="0" smtClean="0">
                <a:cs typeface="+mn-cs"/>
              </a:rPr>
              <a:t>		       </a:t>
            </a:r>
            <a:r>
              <a:rPr lang="fr-CA" sz="3200" dirty="0">
                <a:cs typeface="+mn-cs"/>
              </a:rPr>
              <a:t>L36°09,4’   </a:t>
            </a:r>
            <a:r>
              <a:rPr lang="fr-CA" sz="3200" u="sng" dirty="0">
                <a:cs typeface="+mn-cs"/>
              </a:rPr>
              <a:t>  -  3</a:t>
            </a:r>
            <a:endParaRPr lang="fr-CA" sz="3200" dirty="0">
              <a:cs typeface="+mn-cs"/>
            </a:endParaRPr>
          </a:p>
          <a:p>
            <a:pPr marL="95250">
              <a:defRPr/>
            </a:pPr>
            <a:r>
              <a:rPr lang="fr-CA" sz="3200" dirty="0">
                <a:cs typeface="+mn-cs"/>
              </a:rPr>
              <a:t>   	   	      L36°09,4’N			         0430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 Lo 030°08,6 ÷ 15 = 2, ZD + 2, </a:t>
            </a:r>
            <a:r>
              <a:rPr lang="fr-CA" sz="3200" dirty="0" smtClean="0">
                <a:cs typeface="+mn-cs"/>
              </a:rPr>
              <a:t>and </a:t>
            </a:r>
            <a:r>
              <a:rPr lang="fr-CA" sz="3200" dirty="0">
                <a:cs typeface="+mn-cs"/>
              </a:rPr>
              <a:t>ZM=30°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 	</a:t>
            </a:r>
            <a:r>
              <a:rPr lang="fr-CA" sz="3200" dirty="0" err="1">
                <a:cs typeface="+mn-cs"/>
              </a:rPr>
              <a:t>DLo</a:t>
            </a:r>
            <a:r>
              <a:rPr lang="fr-CA" sz="3200" dirty="0">
                <a:cs typeface="+mn-cs"/>
              </a:rPr>
              <a:t> = 30°08,6’ – 30° = 0°08,6’W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 </a:t>
            </a:r>
            <a:r>
              <a:rPr lang="fr-CA" sz="3200" dirty="0" err="1">
                <a:cs typeface="+mn-cs"/>
              </a:rPr>
              <a:t>DLo</a:t>
            </a:r>
            <a:r>
              <a:rPr lang="fr-CA" sz="3200" dirty="0">
                <a:cs typeface="+mn-cs"/>
              </a:rPr>
              <a:t> 0°08,6’ W X 4 </a:t>
            </a:r>
            <a:r>
              <a:rPr lang="fr-CA" sz="3200" dirty="0" smtClean="0">
                <a:cs typeface="+mn-cs"/>
              </a:rPr>
              <a:t>m/</a:t>
            </a:r>
            <a:r>
              <a:rPr lang="fr-CA" sz="3200" dirty="0" err="1" smtClean="0">
                <a:cs typeface="+mn-cs"/>
              </a:rPr>
              <a:t>degree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>
                <a:cs typeface="+mn-cs"/>
              </a:rPr>
              <a:t>= 0,57, </a:t>
            </a:r>
            <a:r>
              <a:rPr lang="fr-CA" sz="3200" dirty="0" smtClean="0">
                <a:cs typeface="+mn-cs"/>
              </a:rPr>
              <a:t>or </a:t>
            </a:r>
            <a:r>
              <a:rPr lang="fr-CA" sz="3200" dirty="0">
                <a:cs typeface="+mn-cs"/>
              </a:rPr>
              <a:t>1, min 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LMT 	0430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DLO (W) 	</a:t>
            </a:r>
            <a:r>
              <a:rPr lang="fr-CA" sz="3200" u="sng" dirty="0">
                <a:cs typeface="+mn-cs"/>
              </a:rPr>
              <a:t>    +1</a:t>
            </a:r>
            <a:endParaRPr lang="fr-CA" sz="3200" dirty="0">
              <a:cs typeface="+mn-cs"/>
            </a:endParaRPr>
          </a:p>
          <a:p>
            <a:pPr marL="95250">
              <a:defRPr/>
            </a:pPr>
            <a:r>
              <a:rPr lang="fr-CA" sz="3200" dirty="0">
                <a:cs typeface="+mn-cs"/>
              </a:rPr>
              <a:t>			ZT		</a:t>
            </a:r>
            <a:r>
              <a:rPr lang="fr-CA" sz="3200" b="1" dirty="0">
                <a:cs typeface="+mn-cs"/>
              </a:rPr>
              <a:t>0431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3" grpId="2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6858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5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95250" indent="0">
              <a:buFont typeface="Wingdings" pitchFamily="2" charset="2"/>
              <a:buNone/>
              <a:defRPr/>
            </a:pPr>
            <a:r>
              <a:rPr lang="fr-CA" b="1" dirty="0" smtClean="0"/>
              <a:t>In the </a:t>
            </a:r>
            <a:r>
              <a:rPr lang="fr-CA" b="1" dirty="0" err="1" smtClean="0"/>
              <a:t>morning</a:t>
            </a:r>
            <a:r>
              <a:rPr lang="fr-CA" b="1" dirty="0" smtClean="0"/>
              <a:t>, </a:t>
            </a:r>
            <a:r>
              <a:rPr lang="fr-CA" b="1" dirty="0" err="1" smtClean="0"/>
              <a:t>Nautical</a:t>
            </a:r>
            <a:r>
              <a:rPr lang="fr-CA" b="1" dirty="0"/>
              <a:t> </a:t>
            </a:r>
            <a:r>
              <a:rPr lang="fr-CA" b="1" dirty="0" err="1" smtClean="0"/>
              <a:t>Twilight</a:t>
            </a:r>
            <a:r>
              <a:rPr lang="fr-CA" b="1" dirty="0" smtClean="0"/>
              <a:t> </a:t>
            </a:r>
            <a:r>
              <a:rPr lang="fr-CA" b="1" dirty="0" err="1" smtClean="0"/>
              <a:t>begins</a:t>
            </a:r>
            <a:r>
              <a:rPr lang="fr-CA" b="1" dirty="0" smtClean="0"/>
              <a:t> </a:t>
            </a:r>
            <a:r>
              <a:rPr lang="fr-CA" b="1" dirty="0" err="1" smtClean="0"/>
              <a:t>when</a:t>
            </a:r>
            <a:r>
              <a:rPr lang="fr-CA" b="1" dirty="0" smtClean="0"/>
              <a:t> the center of the </a:t>
            </a:r>
            <a:r>
              <a:rPr lang="fr-CA" b="1" dirty="0" err="1" smtClean="0"/>
              <a:t>sun</a:t>
            </a:r>
            <a:r>
              <a:rPr lang="fr-CA" b="1" dirty="0" smtClean="0"/>
              <a:t> </a:t>
            </a:r>
            <a:r>
              <a:rPr lang="fr-CA" b="1" dirty="0" err="1" smtClean="0"/>
              <a:t>is</a:t>
            </a:r>
            <a:r>
              <a:rPr lang="fr-CA" b="1" dirty="0" smtClean="0"/>
              <a:t>  __________            </a:t>
            </a:r>
            <a:r>
              <a:rPr lang="fr-CA" b="1" dirty="0" err="1" smtClean="0"/>
              <a:t>below</a:t>
            </a:r>
            <a:r>
              <a:rPr lang="fr-CA" b="1" dirty="0" smtClean="0"/>
              <a:t> the </a:t>
            </a:r>
            <a:r>
              <a:rPr lang="fr-CA" b="1" dirty="0" err="1" smtClean="0"/>
              <a:t>celestial</a:t>
            </a:r>
            <a:r>
              <a:rPr lang="fr-CA" b="1" dirty="0" smtClean="0"/>
              <a:t> horizon and ends at </a:t>
            </a:r>
            <a:r>
              <a:rPr lang="fr-CA" b="1" i="1" u="sng" dirty="0" smtClean="0"/>
              <a:t>____________________</a:t>
            </a:r>
            <a:r>
              <a:rPr lang="fr-CA" b="1" dirty="0" smtClean="0"/>
              <a:t>.</a:t>
            </a:r>
            <a:endParaRPr lang="fr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23484-68E7-445B-98B9-937EA5D4E0C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6400800" y="1905000"/>
            <a:ext cx="2286000" cy="584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3200" dirty="0">
                <a:solidFill>
                  <a:srgbClr val="FF0000"/>
                </a:solidFill>
              </a:rPr>
              <a:t>12 </a:t>
            </a:r>
            <a:r>
              <a:rPr lang="fr-CA" sz="3200" dirty="0" err="1" smtClean="0">
                <a:solidFill>
                  <a:srgbClr val="FF0000"/>
                </a:solidFill>
              </a:rPr>
              <a:t>degrees</a:t>
            </a:r>
            <a:endParaRPr lang="fr-CA" sz="32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52400" y="2895600"/>
            <a:ext cx="5715000" cy="5857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3200" dirty="0" smtClean="0">
                <a:solidFill>
                  <a:srgbClr val="FF0000"/>
                </a:solidFill>
              </a:rPr>
              <a:t>at the beginning of CT</a:t>
            </a:r>
            <a:endParaRPr lang="fr-CA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305800" cy="7620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6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95250" indent="0">
              <a:buFont typeface="Wingdings" pitchFamily="2" charset="2"/>
              <a:buNone/>
              <a:defRPr/>
            </a:pPr>
            <a:r>
              <a:rPr lang="fr-CA" b="1" dirty="0" smtClean="0"/>
              <a:t>In the </a:t>
            </a:r>
            <a:r>
              <a:rPr lang="fr-CA" b="1" dirty="0" err="1" smtClean="0"/>
              <a:t>evening</a:t>
            </a:r>
            <a:r>
              <a:rPr lang="fr-CA" b="1" dirty="0" smtClean="0"/>
              <a:t>, Civil </a:t>
            </a:r>
            <a:r>
              <a:rPr lang="fr-CA" b="1" dirty="0" err="1" smtClean="0"/>
              <a:t>Twilight</a:t>
            </a:r>
            <a:r>
              <a:rPr lang="fr-CA" b="1" dirty="0" smtClean="0"/>
              <a:t> </a:t>
            </a:r>
            <a:r>
              <a:rPr lang="fr-CA" b="1" dirty="0" err="1" smtClean="0"/>
              <a:t>begins</a:t>
            </a:r>
            <a:r>
              <a:rPr lang="fr-CA" b="1" dirty="0" smtClean="0"/>
              <a:t> at  _________________ and ends </a:t>
            </a:r>
            <a:r>
              <a:rPr lang="fr-CA" b="1" dirty="0" err="1" smtClean="0"/>
              <a:t>when</a:t>
            </a:r>
            <a:r>
              <a:rPr lang="fr-CA" b="1" dirty="0" smtClean="0"/>
              <a:t> the center of the </a:t>
            </a:r>
            <a:r>
              <a:rPr lang="fr-CA" b="1" dirty="0" err="1" smtClean="0"/>
              <a:t>sun</a:t>
            </a:r>
            <a:r>
              <a:rPr lang="fr-CA" b="1" dirty="0" smtClean="0"/>
              <a:t> </a:t>
            </a:r>
            <a:r>
              <a:rPr lang="fr-CA" b="1" dirty="0" err="1" smtClean="0"/>
              <a:t>is</a:t>
            </a:r>
            <a:r>
              <a:rPr lang="fr-CA" b="1" dirty="0" smtClean="0"/>
              <a:t> ________ </a:t>
            </a:r>
            <a:r>
              <a:rPr lang="fr-CA" b="1" dirty="0" err="1" smtClean="0"/>
              <a:t>below</a:t>
            </a:r>
            <a:r>
              <a:rPr lang="fr-CA" b="1" dirty="0" smtClean="0"/>
              <a:t> the </a:t>
            </a:r>
            <a:r>
              <a:rPr lang="fr-CA" b="1" dirty="0" err="1" smtClean="0"/>
              <a:t>celestial</a:t>
            </a:r>
            <a:r>
              <a:rPr lang="fr-CA" b="1" dirty="0" smtClean="0"/>
              <a:t> horizon. </a:t>
            </a:r>
            <a:endParaRPr lang="fr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359-C4EF-4800-B09A-459FD56B70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685800" y="1981200"/>
            <a:ext cx="3581400" cy="5857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3200" dirty="0" err="1" smtClean="0">
                <a:solidFill>
                  <a:srgbClr val="FF0000"/>
                </a:solidFill>
              </a:rPr>
              <a:t>sunset</a:t>
            </a:r>
            <a:endParaRPr lang="fr-CA" sz="32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181600" y="2438400"/>
            <a:ext cx="8382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3200" dirty="0" smtClean="0">
                <a:solidFill>
                  <a:srgbClr val="FF0000"/>
                </a:solidFill>
              </a:rPr>
              <a:t>6°</a:t>
            </a:r>
            <a:endParaRPr lang="fr-CA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305800" cy="70485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95250" indent="0">
              <a:buFont typeface="Wingdings" pitchFamily="2" charset="2"/>
              <a:buNone/>
              <a:defRPr/>
            </a:pPr>
            <a:r>
              <a:rPr lang="fr-CA" b="1" dirty="0" smtClean="0"/>
              <a:t>On 6 </a:t>
            </a:r>
            <a:r>
              <a:rPr lang="fr-CA" b="1" dirty="0" err="1" smtClean="0"/>
              <a:t>Dec</a:t>
            </a:r>
            <a:r>
              <a:rPr lang="fr-CA" b="1" dirty="0" smtClean="0"/>
              <a:t>, at ZT 1400 </a:t>
            </a:r>
            <a:r>
              <a:rPr lang="fr-CA" b="1" dirty="0" err="1" smtClean="0"/>
              <a:t>your</a:t>
            </a:r>
            <a:r>
              <a:rPr lang="fr-CA" b="1" dirty="0" smtClean="0"/>
              <a:t> GPS position </a:t>
            </a:r>
            <a:r>
              <a:rPr lang="fr-CA" b="1" dirty="0" err="1" smtClean="0"/>
              <a:t>is</a:t>
            </a:r>
            <a:r>
              <a:rPr lang="fr-CA" b="1" dirty="0" smtClean="0"/>
              <a:t> L30°05,0’N, Lo062°30,0’O. </a:t>
            </a:r>
            <a:r>
              <a:rPr lang="fr-CA" b="1" dirty="0" err="1" smtClean="0"/>
              <a:t>Your</a:t>
            </a:r>
            <a:r>
              <a:rPr lang="fr-CA" b="1" dirty="0" smtClean="0"/>
              <a:t> course </a:t>
            </a:r>
            <a:r>
              <a:rPr lang="fr-CA" b="1" dirty="0" err="1" smtClean="0"/>
              <a:t>is</a:t>
            </a:r>
            <a:r>
              <a:rPr lang="fr-CA" b="1" dirty="0" smtClean="0"/>
              <a:t> 315°T </a:t>
            </a:r>
            <a:r>
              <a:rPr lang="fr-CA" b="1" dirty="0" err="1" smtClean="0"/>
              <a:t>with</a:t>
            </a:r>
            <a:r>
              <a:rPr lang="fr-CA" b="1" dirty="0" smtClean="0"/>
              <a:t> a speed of 12 </a:t>
            </a:r>
            <a:r>
              <a:rPr lang="fr-CA" b="1" dirty="0" err="1" smtClean="0"/>
              <a:t>knots</a:t>
            </a:r>
            <a:r>
              <a:rPr lang="fr-CA" b="1" dirty="0" smtClean="0"/>
              <a:t>. </a:t>
            </a:r>
            <a:r>
              <a:rPr lang="fr-CA" b="1" dirty="0" err="1" smtClean="0"/>
              <a:t>What</a:t>
            </a:r>
            <a:r>
              <a:rPr lang="fr-CA" b="1" dirty="0" smtClean="0"/>
              <a:t> </a:t>
            </a:r>
            <a:r>
              <a:rPr lang="fr-CA" b="1" dirty="0" err="1" smtClean="0"/>
              <a:t>will</a:t>
            </a:r>
            <a:r>
              <a:rPr lang="fr-CA" b="1" dirty="0" smtClean="0"/>
              <a:t> </a:t>
            </a:r>
            <a:r>
              <a:rPr lang="fr-CA" b="1" dirty="0" err="1" smtClean="0"/>
              <a:t>be</a:t>
            </a:r>
            <a:r>
              <a:rPr lang="fr-CA" b="1" dirty="0" smtClean="0"/>
              <a:t> the ZT at the end of </a:t>
            </a:r>
            <a:r>
              <a:rPr lang="fr-CA" b="1" dirty="0" err="1" smtClean="0"/>
              <a:t>evening</a:t>
            </a:r>
            <a:r>
              <a:rPr lang="fr-CA" b="1" dirty="0" smtClean="0"/>
              <a:t> Civil </a:t>
            </a:r>
            <a:r>
              <a:rPr lang="fr-CA" b="1" dirty="0" err="1" smtClean="0"/>
              <a:t>Twilight</a:t>
            </a:r>
            <a:r>
              <a:rPr lang="fr-CA" b="1" dirty="0" smtClean="0"/>
              <a:t>?</a:t>
            </a:r>
            <a:endParaRPr lang="fr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5AB99-FFC4-4435-8E18-B5000ADA3D7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1447800"/>
            <a:ext cx="9144000" cy="51816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1</a:t>
            </a:r>
          </a:p>
          <a:p>
            <a:pPr marL="95250">
              <a:defRPr/>
            </a:pPr>
            <a:endParaRPr lang="fr-CA" sz="3200" dirty="0">
              <a:cs typeface="+mn-cs"/>
            </a:endParaRPr>
          </a:p>
          <a:p>
            <a:pPr marL="95250">
              <a:defRPr/>
            </a:pPr>
            <a:r>
              <a:rPr lang="fr-CA" sz="3200" dirty="0" err="1" smtClean="0">
                <a:cs typeface="+mn-cs"/>
              </a:rPr>
              <a:t>From</a:t>
            </a:r>
            <a:r>
              <a:rPr lang="fr-CA" sz="3200" dirty="0" smtClean="0">
                <a:cs typeface="+mn-cs"/>
              </a:rPr>
              <a:t> the </a:t>
            </a:r>
            <a:r>
              <a:rPr lang="fr-CA" sz="3200" dirty="0" err="1" smtClean="0">
                <a:cs typeface="+mn-cs"/>
              </a:rPr>
              <a:t>Almanac</a:t>
            </a:r>
            <a:r>
              <a:rPr lang="fr-CA" sz="3200" dirty="0" smtClean="0">
                <a:cs typeface="+mn-cs"/>
              </a:rPr>
              <a:t>, the end of Civil </a:t>
            </a:r>
            <a:r>
              <a:rPr lang="fr-CA" sz="3200" dirty="0" err="1" smtClean="0">
                <a:cs typeface="+mn-cs"/>
              </a:rPr>
              <a:t>Twiliglight</a:t>
            </a:r>
            <a:r>
              <a:rPr lang="fr-CA" sz="3200" dirty="0" smtClean="0">
                <a:cs typeface="+mn-cs"/>
              </a:rPr>
              <a:t> on 6 </a:t>
            </a:r>
            <a:r>
              <a:rPr lang="fr-CA" sz="3200" dirty="0" err="1" smtClean="0">
                <a:cs typeface="+mn-cs"/>
              </a:rPr>
              <a:t>Dec</a:t>
            </a:r>
            <a:r>
              <a:rPr lang="fr-CA" sz="3200" dirty="0" smtClean="0">
                <a:cs typeface="+mn-cs"/>
              </a:rPr>
              <a:t>, for L30°N</a:t>
            </a:r>
            <a:r>
              <a:rPr lang="fr-CA" sz="3200" dirty="0">
                <a:cs typeface="+mn-cs"/>
              </a:rPr>
              <a:t>, </a:t>
            </a:r>
            <a:r>
              <a:rPr lang="fr-CA" sz="3200" dirty="0" err="1" smtClean="0">
                <a:cs typeface="+mn-cs"/>
              </a:rPr>
              <a:t>is</a:t>
            </a:r>
            <a:r>
              <a:rPr lang="fr-CA" sz="3200" dirty="0" smtClean="0">
                <a:cs typeface="+mn-cs"/>
              </a:rPr>
              <a:t> 1726</a:t>
            </a:r>
            <a:r>
              <a:rPr lang="fr-CA" sz="3200" dirty="0">
                <a:cs typeface="+mn-cs"/>
              </a:rPr>
              <a:t>.  </a:t>
            </a:r>
            <a:r>
              <a:rPr lang="fr-CA" sz="3200" dirty="0" err="1" smtClean="0">
                <a:cs typeface="+mn-cs"/>
              </a:rPr>
              <a:t>Based</a:t>
            </a:r>
            <a:r>
              <a:rPr lang="fr-CA" sz="3200" dirty="0" smtClean="0">
                <a:cs typeface="+mn-cs"/>
              </a:rPr>
              <a:t> on </a:t>
            </a:r>
            <a:r>
              <a:rPr lang="fr-CA" sz="3200" dirty="0" err="1" smtClean="0">
                <a:cs typeface="+mn-cs"/>
              </a:rPr>
              <a:t>your</a:t>
            </a:r>
            <a:r>
              <a:rPr lang="fr-CA" sz="3200" dirty="0" smtClean="0">
                <a:cs typeface="+mn-cs"/>
              </a:rPr>
              <a:t> projection, </a:t>
            </a:r>
            <a:r>
              <a:rPr lang="fr-CA" sz="3200" dirty="0" err="1" smtClean="0">
                <a:cs typeface="+mn-cs"/>
              </a:rPr>
              <a:t>your</a:t>
            </a:r>
            <a:r>
              <a:rPr lang="fr-CA" sz="3200" dirty="0" smtClean="0">
                <a:cs typeface="+mn-cs"/>
              </a:rPr>
              <a:t> 1726 DR </a:t>
            </a:r>
            <a:r>
              <a:rPr lang="fr-CA" sz="3200" dirty="0" err="1" smtClean="0">
                <a:cs typeface="+mn-cs"/>
              </a:rPr>
              <a:t>will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 err="1" smtClean="0">
                <a:cs typeface="+mn-cs"/>
              </a:rPr>
              <a:t>be</a:t>
            </a:r>
            <a:r>
              <a:rPr lang="fr-CA" sz="3200" dirty="0" smtClean="0">
                <a:cs typeface="+mn-cs"/>
              </a:rPr>
              <a:t> L30°34,1’N</a:t>
            </a:r>
            <a:r>
              <a:rPr lang="fr-CA" sz="3200" dirty="0">
                <a:cs typeface="+mn-cs"/>
              </a:rPr>
              <a:t>, Lo063°03,8’W.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2</a:t>
            </a:r>
          </a:p>
          <a:p>
            <a:pPr marL="95250">
              <a:defRPr/>
            </a:pPr>
            <a:r>
              <a:rPr lang="fr-CA" sz="3200" dirty="0" err="1" smtClean="0">
                <a:cs typeface="+mn-cs"/>
              </a:rPr>
              <a:t>Departure</a:t>
            </a:r>
            <a:r>
              <a:rPr lang="fr-CA" sz="3200" dirty="0">
                <a:cs typeface="+mn-cs"/>
              </a:rPr>
              <a:t>	1400	</a:t>
            </a:r>
            <a:r>
              <a:rPr lang="fr-CA" sz="3200" dirty="0" smtClean="0">
                <a:cs typeface="+mn-cs"/>
              </a:rPr>
              <a:t>    L30°05’N</a:t>
            </a:r>
            <a:r>
              <a:rPr lang="fr-CA" sz="3200" dirty="0">
                <a:cs typeface="+mn-cs"/>
              </a:rPr>
              <a:t>, Lo 062°30’W</a:t>
            </a:r>
          </a:p>
          <a:p>
            <a:pPr marL="95250">
              <a:defRPr/>
            </a:pPr>
            <a:r>
              <a:rPr lang="fr-CA" sz="3200" dirty="0" smtClean="0">
                <a:cs typeface="+mn-cs"/>
              </a:rPr>
              <a:t>Destination</a:t>
            </a:r>
            <a:r>
              <a:rPr lang="fr-CA" sz="3200" dirty="0">
                <a:cs typeface="+mn-cs"/>
              </a:rPr>
              <a:t>	1726 </a:t>
            </a:r>
            <a:r>
              <a:rPr lang="fr-CA" sz="3200" dirty="0" smtClean="0">
                <a:cs typeface="+mn-cs"/>
              </a:rPr>
              <a:t>   duration </a:t>
            </a:r>
            <a:r>
              <a:rPr lang="fr-CA" sz="3200" dirty="0">
                <a:cs typeface="+mn-cs"/>
              </a:rPr>
              <a:t>213 minutes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60D = S</a:t>
            </a:r>
            <a:r>
              <a:rPr lang="fr-CA" sz="3200" dirty="0" smtClean="0">
                <a:cs typeface="+mn-cs"/>
              </a:rPr>
              <a:t>t</a:t>
            </a:r>
            <a:r>
              <a:rPr lang="fr-CA" sz="3200" dirty="0">
                <a:cs typeface="+mn-cs"/>
              </a:rPr>
              <a:t>, 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>
                <a:cs typeface="+mn-cs"/>
              </a:rPr>
              <a:t>D = (12 X 206) ÷ 60 = 41,2 M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Angle C </a:t>
            </a:r>
            <a:r>
              <a:rPr lang="fr-CA" sz="3200" dirty="0" smtClean="0">
                <a:cs typeface="+mn-cs"/>
              </a:rPr>
              <a:t>  </a:t>
            </a:r>
            <a:r>
              <a:rPr lang="fr-CA" sz="3200" dirty="0">
                <a:cs typeface="+mn-cs"/>
              </a:rPr>
              <a:t>= 360°-315 = N45°W</a:t>
            </a:r>
          </a:p>
          <a:p>
            <a:pPr marL="95250">
              <a:defRPr/>
            </a:pPr>
            <a:r>
              <a:rPr lang="fr-CA" sz="4000" dirty="0">
                <a:cs typeface="+mn-cs"/>
              </a:rPr>
              <a:t>ℓ</a:t>
            </a:r>
            <a:r>
              <a:rPr lang="fr-CA" sz="3200" dirty="0">
                <a:cs typeface="+mn-cs"/>
              </a:rPr>
              <a:t> = D X Cos C = 29,1’ </a:t>
            </a:r>
            <a:r>
              <a:rPr lang="fr-CA" sz="3200" dirty="0" smtClean="0">
                <a:cs typeface="+mn-cs"/>
              </a:rPr>
              <a:t>or </a:t>
            </a:r>
            <a:r>
              <a:rPr lang="fr-CA" sz="3200" dirty="0">
                <a:cs typeface="+mn-cs"/>
              </a:rPr>
              <a:t>0,486°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L</a:t>
            </a:r>
            <a:r>
              <a:rPr lang="fr-CA" sz="2000" dirty="0">
                <a:cs typeface="+mn-cs"/>
              </a:rPr>
              <a:t>2 = </a:t>
            </a:r>
            <a:r>
              <a:rPr lang="fr-CA" sz="3200" dirty="0">
                <a:cs typeface="+mn-cs"/>
              </a:rPr>
              <a:t>L</a:t>
            </a:r>
            <a:r>
              <a:rPr lang="fr-CA" dirty="0">
                <a:cs typeface="+mn-cs"/>
              </a:rPr>
              <a:t>1 +</a:t>
            </a:r>
            <a:r>
              <a:rPr lang="fr-CA" sz="3200" dirty="0">
                <a:cs typeface="+mn-cs"/>
              </a:rPr>
              <a:t> </a:t>
            </a:r>
            <a:r>
              <a:rPr lang="fr-CA" sz="3600" dirty="0">
                <a:cs typeface="+mn-cs"/>
              </a:rPr>
              <a:t>ℓ = 30°34,1’N, </a:t>
            </a:r>
            <a:r>
              <a:rPr lang="fr-CA" sz="3600" dirty="0" smtClean="0">
                <a:cs typeface="+mn-cs"/>
              </a:rPr>
              <a:t>and </a:t>
            </a:r>
            <a:r>
              <a:rPr lang="fr-CA" sz="3600" dirty="0">
                <a:cs typeface="+mn-cs"/>
              </a:rPr>
              <a:t>Lm = 30,33°</a:t>
            </a:r>
          </a:p>
          <a:p>
            <a:pPr marL="95250">
              <a:defRPr/>
            </a:pPr>
            <a:r>
              <a:rPr lang="fr-CA" sz="3600" dirty="0">
                <a:cs typeface="+mn-cs"/>
              </a:rPr>
              <a:t>P = D sin C = 29,1 milles </a:t>
            </a:r>
            <a:r>
              <a:rPr lang="fr-CA" sz="3600" dirty="0" err="1" smtClean="0">
                <a:cs typeface="+mn-cs"/>
              </a:rPr>
              <a:t>westerly</a:t>
            </a:r>
            <a:r>
              <a:rPr lang="fr-CA" sz="3600" dirty="0" smtClean="0">
                <a:cs typeface="+mn-cs"/>
              </a:rPr>
              <a:t> direction </a:t>
            </a:r>
            <a:endParaRPr lang="fr-CA" sz="3600" dirty="0">
              <a:cs typeface="+mn-cs"/>
            </a:endParaRPr>
          </a:p>
          <a:p>
            <a:pPr marL="95250">
              <a:defRPr/>
            </a:pPr>
            <a:r>
              <a:rPr lang="fr-CA" sz="3600" dirty="0">
                <a:cs typeface="+mn-cs"/>
              </a:rPr>
              <a:t>DLo = 29,1 ÷ cos Lm = 33,8’ </a:t>
            </a:r>
          </a:p>
          <a:p>
            <a:pPr marL="95250">
              <a:defRPr/>
            </a:pPr>
            <a:r>
              <a:rPr lang="fr-CA" sz="3600" dirty="0">
                <a:cs typeface="+mn-cs"/>
              </a:rPr>
              <a:t>Lo</a:t>
            </a:r>
            <a:r>
              <a:rPr lang="fr-CA" sz="2000" dirty="0">
                <a:cs typeface="+mn-cs"/>
              </a:rPr>
              <a:t>2 </a:t>
            </a:r>
            <a:r>
              <a:rPr lang="fr-CA" sz="4000" dirty="0">
                <a:cs typeface="+mn-cs"/>
              </a:rPr>
              <a:t>= 62</a:t>
            </a:r>
            <a:r>
              <a:rPr lang="fr-CA" sz="3600" dirty="0">
                <a:cs typeface="+mn-cs"/>
              </a:rPr>
              <a:t>°30’W + 33,8’W = 063°03,8’W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4800" y="1828800"/>
            <a:ext cx="4495800" cy="4572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33600" y="4419600"/>
            <a:ext cx="2133600" cy="609600"/>
          </a:xfrm>
          <a:prstGeom prst="rect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486400" y="6096000"/>
            <a:ext cx="2819400" cy="609600"/>
          </a:xfrm>
          <a:prstGeom prst="rect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3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		 L 30°N 	1726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		 </a:t>
            </a:r>
            <a:r>
              <a:rPr lang="fr-CA" sz="3200" u="sng" dirty="0" smtClean="0">
                <a:cs typeface="+mn-cs"/>
              </a:rPr>
              <a:t>L 35°N</a:t>
            </a:r>
            <a:r>
              <a:rPr lang="fr-CA" sz="3200" dirty="0">
                <a:cs typeface="+mn-cs"/>
              </a:rPr>
              <a:t>	</a:t>
            </a:r>
            <a:r>
              <a:rPr lang="fr-CA" sz="3200" u="sng" dirty="0">
                <a:cs typeface="+mn-cs"/>
              </a:rPr>
              <a:t>1716</a:t>
            </a:r>
            <a:endParaRPr lang="fr-CA" sz="3200" dirty="0">
              <a:cs typeface="+mn-cs"/>
            </a:endParaRPr>
          </a:p>
          <a:p>
            <a:pPr marL="95250">
              <a:defRPr/>
            </a:pPr>
            <a:r>
              <a:rPr lang="fr-CA" sz="3200" dirty="0">
                <a:cs typeface="+mn-cs"/>
              </a:rPr>
              <a:t>			</a:t>
            </a:r>
            <a:r>
              <a:rPr lang="fr-CA" sz="3200" dirty="0" err="1" smtClean="0">
                <a:cs typeface="+mn-cs"/>
              </a:rPr>
              <a:t>Diff</a:t>
            </a:r>
            <a:r>
              <a:rPr lang="fr-CA" sz="3200" dirty="0" smtClean="0">
                <a:cs typeface="+mn-cs"/>
              </a:rPr>
              <a:t>	</a:t>
            </a:r>
            <a:r>
              <a:rPr lang="fr-CA" sz="3200" dirty="0">
                <a:cs typeface="+mn-cs"/>
              </a:rPr>
              <a:t>	</a:t>
            </a:r>
            <a:r>
              <a:rPr lang="fr-CA" sz="3200" dirty="0" smtClean="0">
                <a:cs typeface="+mn-cs"/>
              </a:rPr>
              <a:t>      5</a:t>
            </a:r>
            <a:r>
              <a:rPr lang="fr-CA" sz="3200" dirty="0">
                <a:cs typeface="+mn-cs"/>
              </a:rPr>
              <a:t>°	</a:t>
            </a:r>
            <a:r>
              <a:rPr lang="fr-CA" sz="3200" dirty="0" smtClean="0">
                <a:cs typeface="+mn-cs"/>
              </a:rPr>
              <a:t> -  </a:t>
            </a:r>
            <a:r>
              <a:rPr lang="fr-CA" sz="3200" dirty="0">
                <a:cs typeface="+mn-cs"/>
              </a:rPr>
              <a:t>10 minutes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L30°34,1’N – L30°N = 0°34,1’ = 0,568°</a:t>
            </a:r>
          </a:p>
          <a:p>
            <a:pPr marL="95250">
              <a:defRPr/>
            </a:pPr>
            <a:r>
              <a:rPr lang="fr-CA" sz="3200" dirty="0" err="1" smtClean="0">
                <a:cs typeface="+mn-cs"/>
              </a:rPr>
              <a:t>Corr</a:t>
            </a:r>
            <a:r>
              <a:rPr lang="fr-CA" sz="3200" dirty="0" smtClean="0">
                <a:cs typeface="+mn-cs"/>
              </a:rPr>
              <a:t>		 </a:t>
            </a:r>
            <a:r>
              <a:rPr lang="fr-CA" sz="3200" dirty="0">
                <a:cs typeface="+mn-cs"/>
              </a:rPr>
              <a:t>(0,568° ÷ 5) X 10 = </a:t>
            </a:r>
            <a:r>
              <a:rPr lang="fr-CA" sz="3200" dirty="0" smtClean="0">
                <a:cs typeface="+mn-cs"/>
              </a:rPr>
              <a:t>1</a:t>
            </a:r>
            <a:r>
              <a:rPr lang="fr-CA" sz="3200" dirty="0">
                <a:cs typeface="+mn-cs"/>
              </a:rPr>
              <a:t>, </a:t>
            </a:r>
            <a:r>
              <a:rPr lang="fr-CA" sz="3200" dirty="0" smtClean="0">
                <a:cs typeface="+mn-cs"/>
              </a:rPr>
              <a:t>136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</a:t>
            </a:r>
            <a:r>
              <a:rPr lang="fr-CA" sz="3200" dirty="0" smtClean="0">
                <a:cs typeface="+mn-cs"/>
              </a:rPr>
              <a:t>			</a:t>
            </a:r>
            <a:r>
              <a:rPr lang="fr-CA" sz="3200" dirty="0" err="1" smtClean="0">
                <a:cs typeface="+mn-cs"/>
              </a:rPr>
              <a:t>rounded</a:t>
            </a:r>
            <a:r>
              <a:rPr lang="fr-CA" sz="3200" dirty="0" smtClean="0">
                <a:cs typeface="+mn-cs"/>
              </a:rPr>
              <a:t> to </a:t>
            </a:r>
            <a:r>
              <a:rPr lang="fr-CA" sz="3200" dirty="0">
                <a:cs typeface="+mn-cs"/>
              </a:rPr>
              <a:t>1 minutes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0" y="1371600"/>
            <a:ext cx="9210675" cy="5486400"/>
          </a:xfrm>
          <a:prstGeom prst="rect">
            <a:avLst/>
          </a:prstGeom>
          <a:solidFill>
            <a:srgbClr val="0026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95250">
              <a:defRPr/>
            </a:pPr>
            <a:r>
              <a:rPr lang="fr-CA" sz="3200" dirty="0">
                <a:cs typeface="+mn-cs"/>
              </a:rPr>
              <a:t>Solution </a:t>
            </a:r>
            <a:r>
              <a:rPr lang="fr-CA" sz="3200" dirty="0" smtClean="0">
                <a:cs typeface="+mn-cs"/>
              </a:rPr>
              <a:t>part </a:t>
            </a:r>
            <a:r>
              <a:rPr lang="fr-CA" sz="3200" dirty="0">
                <a:cs typeface="+mn-cs"/>
              </a:rPr>
              <a:t>4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L30°N				1726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</a:t>
            </a:r>
            <a:r>
              <a:rPr lang="fr-CA" sz="3200" dirty="0" err="1" smtClean="0">
                <a:cs typeface="+mn-cs"/>
              </a:rPr>
              <a:t>Corr</a:t>
            </a:r>
            <a:r>
              <a:rPr lang="fr-CA" sz="3200" dirty="0" smtClean="0">
                <a:cs typeface="+mn-cs"/>
              </a:rPr>
              <a:t>			 </a:t>
            </a:r>
            <a:r>
              <a:rPr lang="fr-CA" sz="3200" dirty="0">
                <a:cs typeface="+mn-cs"/>
              </a:rPr>
              <a:t>L30°34,1’	</a:t>
            </a:r>
            <a:r>
              <a:rPr lang="fr-CA" sz="3200" u="sng" dirty="0">
                <a:cs typeface="+mn-cs"/>
              </a:rPr>
              <a:t>-     </a:t>
            </a:r>
            <a:r>
              <a:rPr lang="fr-CA" sz="3200" u="sng" dirty="0" smtClean="0">
                <a:cs typeface="+mn-cs"/>
              </a:rPr>
              <a:t>1</a:t>
            </a:r>
            <a:r>
              <a:rPr lang="fr-CA" sz="3200" dirty="0">
                <a:cs typeface="+mn-cs"/>
              </a:rPr>
              <a:t>			L30°34,1’N			1725</a:t>
            </a:r>
          </a:p>
          <a:p>
            <a:pPr marL="95250">
              <a:defRPr/>
            </a:pPr>
            <a:r>
              <a:rPr lang="fr-CA" sz="3200" dirty="0" smtClean="0">
                <a:cs typeface="+mn-cs"/>
              </a:rPr>
              <a:t>Lo </a:t>
            </a:r>
            <a:r>
              <a:rPr lang="fr-CA" sz="3200" dirty="0">
                <a:cs typeface="+mn-cs"/>
              </a:rPr>
              <a:t>063°03,8W ÷ 15 = 4,2, </a:t>
            </a:r>
            <a:r>
              <a:rPr lang="fr-CA" sz="3200" dirty="0" smtClean="0">
                <a:cs typeface="+mn-cs"/>
              </a:rPr>
              <a:t>ZD + </a:t>
            </a:r>
            <a:r>
              <a:rPr lang="fr-CA" sz="3200" dirty="0">
                <a:cs typeface="+mn-cs"/>
              </a:rPr>
              <a:t>4, </a:t>
            </a:r>
          </a:p>
          <a:p>
            <a:pPr marL="95250">
              <a:defRPr/>
            </a:pPr>
            <a:r>
              <a:rPr lang="fr-CA" sz="3200" dirty="0" smtClean="0">
                <a:cs typeface="+mn-cs"/>
              </a:rPr>
              <a:t>and </a:t>
            </a:r>
            <a:r>
              <a:rPr lang="fr-CA" sz="3200" dirty="0">
                <a:cs typeface="+mn-cs"/>
              </a:rPr>
              <a:t>ZM =060°, DLo = 63°03,8’ – 60° = 3°03,8’’W</a:t>
            </a:r>
          </a:p>
          <a:p>
            <a:pPr marL="95250">
              <a:defRPr/>
            </a:pPr>
            <a:r>
              <a:rPr lang="fr-CA" sz="3200" dirty="0" err="1" smtClean="0">
                <a:cs typeface="+mn-cs"/>
              </a:rPr>
              <a:t>DLo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>
                <a:cs typeface="+mn-cs"/>
              </a:rPr>
              <a:t>3°3,8’ W X 4 </a:t>
            </a:r>
            <a:r>
              <a:rPr lang="fr-CA" sz="3200" dirty="0" smtClean="0">
                <a:cs typeface="+mn-cs"/>
              </a:rPr>
              <a:t>m/</a:t>
            </a:r>
            <a:r>
              <a:rPr lang="fr-CA" sz="3200" dirty="0" err="1" smtClean="0">
                <a:cs typeface="+mn-cs"/>
              </a:rPr>
              <a:t>degree</a:t>
            </a:r>
            <a:r>
              <a:rPr lang="fr-CA" sz="3200" dirty="0" smtClean="0">
                <a:cs typeface="+mn-cs"/>
              </a:rPr>
              <a:t> </a:t>
            </a:r>
            <a:r>
              <a:rPr lang="fr-CA" sz="3200" dirty="0">
                <a:cs typeface="+mn-cs"/>
              </a:rPr>
              <a:t>= 12,25, </a:t>
            </a:r>
            <a:r>
              <a:rPr lang="fr-CA" sz="3200" dirty="0" smtClean="0">
                <a:cs typeface="+mn-cs"/>
              </a:rPr>
              <a:t>or </a:t>
            </a:r>
            <a:r>
              <a:rPr lang="fr-CA" sz="3200" dirty="0">
                <a:cs typeface="+mn-cs"/>
              </a:rPr>
              <a:t>12  m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		LMT 		1725</a:t>
            </a:r>
          </a:p>
          <a:p>
            <a:pPr marL="95250">
              <a:defRPr/>
            </a:pPr>
            <a:r>
              <a:rPr lang="fr-CA" sz="3200" dirty="0">
                <a:cs typeface="+mn-cs"/>
              </a:rPr>
              <a:t>					DLO (W)   	</a:t>
            </a:r>
            <a:r>
              <a:rPr lang="fr-CA" sz="3200" u="sng" dirty="0">
                <a:cs typeface="+mn-cs"/>
              </a:rPr>
              <a:t>    12</a:t>
            </a:r>
            <a:endParaRPr lang="fr-CA" sz="3200" dirty="0">
              <a:cs typeface="+mn-cs"/>
            </a:endParaRPr>
          </a:p>
          <a:p>
            <a:pPr marL="95250">
              <a:defRPr/>
            </a:pPr>
            <a:r>
              <a:rPr lang="fr-CA" sz="3200" dirty="0">
                <a:cs typeface="+mn-cs"/>
              </a:rPr>
              <a:t>					ZT		         1737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685800"/>
          </a:xfrm>
          <a:solidFill>
            <a:srgbClr val="00264D"/>
          </a:solidFill>
        </p:spPr>
        <p:txBody>
          <a:bodyPr/>
          <a:lstStyle/>
          <a:p>
            <a:pPr eaLnBrk="1" hangingPunct="1">
              <a:defRPr/>
            </a:pPr>
            <a:r>
              <a:rPr lang="fr-CA" b="1" dirty="0" smtClean="0"/>
              <a:t>Question 8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029200"/>
          </a:xfrm>
          <a:solidFill>
            <a:srgbClr val="00264D"/>
          </a:solidFill>
        </p:spPr>
        <p:txBody>
          <a:bodyPr/>
          <a:lstStyle/>
          <a:p>
            <a:pPr marL="95250" indent="0">
              <a:buNone/>
              <a:defRPr/>
            </a:pPr>
            <a:r>
              <a:rPr lang="fr-CA" b="1" dirty="0" smtClean="0"/>
              <a:t>To </a:t>
            </a:r>
            <a:r>
              <a:rPr lang="fr-CA" b="1" dirty="0" err="1" smtClean="0"/>
              <a:t>find</a:t>
            </a:r>
            <a:r>
              <a:rPr lang="fr-CA" b="1" dirty="0" smtClean="0"/>
              <a:t> the exact time of </a:t>
            </a:r>
            <a:r>
              <a:rPr lang="fr-CA" b="1" dirty="0" err="1" smtClean="0"/>
              <a:t>moonrise</a:t>
            </a:r>
            <a:r>
              <a:rPr lang="fr-CA" b="1" dirty="0" smtClean="0"/>
              <a:t>, </a:t>
            </a:r>
            <a:r>
              <a:rPr lang="fr-CA" b="1" dirty="0" err="1" smtClean="0"/>
              <a:t>you</a:t>
            </a:r>
            <a:r>
              <a:rPr lang="fr-CA" b="1" dirty="0" smtClean="0"/>
              <a:t> must </a:t>
            </a:r>
            <a:r>
              <a:rPr lang="fr-CA" b="1" dirty="0" err="1" smtClean="0"/>
              <a:t>consider</a:t>
            </a:r>
            <a:r>
              <a:rPr lang="fr-CA" b="1" dirty="0" smtClean="0"/>
              <a:t> the </a:t>
            </a:r>
            <a:r>
              <a:rPr lang="fr-CA" b="1" dirty="0" err="1" smtClean="0"/>
              <a:t>effect</a:t>
            </a:r>
            <a:r>
              <a:rPr lang="fr-CA" b="1" dirty="0" smtClean="0"/>
              <a:t> of </a:t>
            </a:r>
            <a:r>
              <a:rPr lang="fr-CA" b="1" dirty="0" err="1" smtClean="0"/>
              <a:t>your</a:t>
            </a:r>
            <a:r>
              <a:rPr lang="fr-CA" b="1" dirty="0" smtClean="0"/>
              <a:t> longitude.</a:t>
            </a:r>
          </a:p>
          <a:p>
            <a:pPr marL="725488" indent="-1588">
              <a:buNone/>
              <a:defRPr/>
            </a:pPr>
            <a:r>
              <a:rPr lang="fr-CA" dirty="0" smtClean="0"/>
              <a:t>	a)	</a:t>
            </a:r>
            <a:r>
              <a:rPr lang="fr-CA" dirty="0" err="1" smtClean="0"/>
              <a:t>True</a:t>
            </a:r>
            <a:r>
              <a:rPr lang="fr-CA" dirty="0" smtClean="0"/>
              <a:t> </a:t>
            </a:r>
          </a:p>
          <a:p>
            <a:pPr marL="723900" indent="0">
              <a:buNone/>
              <a:defRPr/>
            </a:pPr>
            <a:r>
              <a:rPr lang="fr-CA" dirty="0" smtClean="0"/>
              <a:t>b)	False</a:t>
            </a:r>
          </a:p>
          <a:p>
            <a:pPr>
              <a:buFont typeface="Wingdings" pitchFamily="2" charset="2"/>
              <a:buNone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C522D-7E6B-4B96-B913-08DB7C879D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2000" y="2514600"/>
            <a:ext cx="2743200" cy="685800"/>
          </a:xfrm>
          <a:prstGeom prst="rect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fr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1_Textured">
  <a:themeElements>
    <a:clrScheme name="1_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</TotalTime>
  <Words>472</Words>
  <Application>Microsoft Office PowerPoint</Application>
  <PresentationFormat>On-screen Show (4:3)</PresentationFormat>
  <Paragraphs>132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1_Textured</vt:lpstr>
      <vt:lpstr>Sunrise … Sunset  Quiz</vt:lpstr>
      <vt:lpstr>Question 1 </vt:lpstr>
      <vt:lpstr>Question 2 </vt:lpstr>
      <vt:lpstr>Question 3</vt:lpstr>
      <vt:lpstr>Question 4 </vt:lpstr>
      <vt:lpstr>Question 5 </vt:lpstr>
      <vt:lpstr>Question 6 </vt:lpstr>
      <vt:lpstr>Question 7</vt:lpstr>
      <vt:lpstr>Question 8  </vt:lpstr>
      <vt:lpstr>Sunrise … Sunset  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2 Levé et Couché du soleil</dc:title>
  <dc:subject>Solutions au Quizz</dc:subject>
  <dc:creator>Nelson Guillemette</dc:creator>
  <cp:lastModifiedBy>Tom Brincka</cp:lastModifiedBy>
  <cp:revision>256</cp:revision>
  <dcterms:created xsi:type="dcterms:W3CDTF">2008-01-08T20:14:27Z</dcterms:created>
  <dcterms:modified xsi:type="dcterms:W3CDTF">2016-04-15T22:04:32Z</dcterms:modified>
</cp:coreProperties>
</file>