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8" r:id="rId2"/>
    <p:sldId id="257" r:id="rId3"/>
    <p:sldId id="304" r:id="rId4"/>
    <p:sldId id="305" r:id="rId5"/>
    <p:sldId id="303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7007" autoAdjust="0"/>
  </p:normalViewPr>
  <p:slideViewPr>
    <p:cSldViewPr>
      <p:cViewPr varScale="1">
        <p:scale>
          <a:sx n="87" d="100"/>
          <a:sy n="87" d="100"/>
        </p:scale>
        <p:origin x="4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54"/>
    </p:cViewPr>
  </p:sorterViewPr>
  <p:notesViewPr>
    <p:cSldViewPr>
      <p:cViewPr>
        <p:scale>
          <a:sx n="66" d="100"/>
          <a:sy n="66" d="100"/>
        </p:scale>
        <p:origin x="-403" y="4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320F7E-8C9C-411E-BDCB-9E208195145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21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475D2-21A4-4CD1-8771-EB04E296631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z="1000" smtClean="0"/>
          </a:p>
        </p:txBody>
      </p:sp>
    </p:spTree>
    <p:extLst>
      <p:ext uri="{BB962C8B-B14F-4D97-AF65-F5344CB8AC3E}">
        <p14:creationId xmlns:p14="http://schemas.microsoft.com/office/powerpoint/2010/main" val="2723858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0439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F3D54-7887-4F7C-9CEF-B70CD27162E8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8974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F3D54-7887-4F7C-9CEF-B70CD27162E8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0357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475D2-21A4-4CD1-8771-EB04E296631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z="1000" smtClean="0"/>
          </a:p>
        </p:txBody>
      </p:sp>
    </p:spTree>
    <p:extLst>
      <p:ext uri="{BB962C8B-B14F-4D97-AF65-F5344CB8AC3E}">
        <p14:creationId xmlns:p14="http://schemas.microsoft.com/office/powerpoint/2010/main" val="3184948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9C006-6BE5-4758-8E48-00793693ABC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BD8-FAEC-440F-A930-45458879B83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363D-F42F-46C7-A7D5-09397265BB2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B13AD-B974-4161-BFA6-2A434D602D9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6514D-4F6E-4223-96ED-745D913171C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6A64D-BC1C-42A0-93AB-A5001E1AD2D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71FA5-90F0-466C-AECA-400D040CC45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B7B88-1D4C-4CA8-A288-5DF42ACACF7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D15F-097D-4FDA-8EEC-D473B720A3A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68E32-A7C6-4CCD-A603-AC87BECAC89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E7F84-2963-40E1-9312-D39EAC1CDBB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02868D3-A223-4F61-9033-37F46631BE5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9" name="Picture 8" descr="CPS flag small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190625" cy="98107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err="1" smtClean="0"/>
              <a:t>Reducing</a:t>
            </a:r>
            <a:r>
              <a:rPr lang="fr-CA" dirty="0" smtClean="0"/>
              <a:t> and </a:t>
            </a:r>
            <a:r>
              <a:rPr lang="fr-CA" dirty="0" err="1" smtClean="0"/>
              <a:t>Plotting</a:t>
            </a:r>
            <a:r>
              <a:rPr lang="fr-CA" dirty="0" smtClean="0"/>
              <a:t> </a:t>
            </a:r>
            <a:r>
              <a:rPr lang="fr-CA" dirty="0" err="1" smtClean="0"/>
              <a:t>Celestial</a:t>
            </a:r>
            <a:r>
              <a:rPr lang="fr-CA" dirty="0" smtClean="0"/>
              <a:t> </a:t>
            </a:r>
            <a:r>
              <a:rPr lang="fr-CA" dirty="0" err="1" smtClean="0"/>
              <a:t>Sights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Homework</a:t>
            </a:r>
            <a:r>
              <a:rPr lang="fr-CA" dirty="0" smtClean="0"/>
              <a:t> Solutions</a:t>
            </a:r>
            <a:endParaRPr lang="fr-CA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Global Navigation</a:t>
            </a:r>
            <a:endParaRPr lang="fr-CA" dirty="0" smtClean="0"/>
          </a:p>
          <a:p>
            <a:pPr eaLnBrk="1" hangingPunct="1">
              <a:defRPr/>
            </a:pPr>
            <a:r>
              <a:rPr lang="fr-CA" dirty="0" err="1" smtClean="0"/>
              <a:t>Chapter</a:t>
            </a:r>
            <a:r>
              <a:rPr lang="fr-CA" dirty="0" smtClean="0"/>
              <a:t> </a:t>
            </a:r>
            <a:r>
              <a:rPr lang="fr-CA" dirty="0" smtClean="0"/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7C489-1E46-4BCE-B5A2-A5BC60778B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Objectives</a:t>
            </a:r>
            <a:endParaRPr lang="fr-CA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715000"/>
          </a:xfrm>
        </p:spPr>
        <p:txBody>
          <a:bodyPr/>
          <a:lstStyle/>
          <a:p>
            <a:pPr>
              <a:buNone/>
            </a:pPr>
            <a:endParaRPr lang="fr-CA" sz="2000" dirty="0" smtClean="0"/>
          </a:p>
          <a:p>
            <a:r>
              <a:rPr lang="en-US" sz="3600" dirty="0"/>
              <a:t>Calculate the altitude, intercept and azimuth of sights taken on the moon, planets or stars using </a:t>
            </a:r>
            <a:r>
              <a:rPr lang="en-US" sz="3600" dirty="0" smtClean="0"/>
              <a:t>a </a:t>
            </a:r>
            <a:r>
              <a:rPr lang="fr-CA" sz="3600" dirty="0" err="1" smtClean="0"/>
              <a:t>scientific</a:t>
            </a:r>
            <a:r>
              <a:rPr lang="fr-CA" sz="3600" dirty="0" smtClean="0"/>
              <a:t> </a:t>
            </a:r>
            <a:r>
              <a:rPr lang="fr-CA" sz="3600" dirty="0" err="1" smtClean="0"/>
              <a:t>calculator</a:t>
            </a:r>
            <a:r>
              <a:rPr lang="fr-CA" sz="3600" dirty="0" smtClean="0"/>
              <a:t>.</a:t>
            </a:r>
            <a:endParaRPr lang="fr-CA" sz="3600" dirty="0" smtClean="0"/>
          </a:p>
          <a:p>
            <a:pPr lvl="0"/>
            <a:r>
              <a:rPr lang="en-US" sz="3600" dirty="0"/>
              <a:t>Plot a single celestial LOP from a sight taken on any of the celestial </a:t>
            </a:r>
            <a:r>
              <a:rPr lang="en-US" sz="3600" dirty="0" smtClean="0"/>
              <a:t>bodies</a:t>
            </a:r>
            <a:r>
              <a:rPr lang="fr-CA" sz="3600" dirty="0" smtClean="0"/>
              <a:t>.</a:t>
            </a:r>
            <a:endParaRPr lang="fr-CA" sz="3600" dirty="0" smtClean="0"/>
          </a:p>
          <a:p>
            <a:pPr lvl="0"/>
            <a:r>
              <a:rPr lang="en-US" sz="3600" dirty="0"/>
              <a:t>Plot a celestial fix using two, three or more celestial </a:t>
            </a:r>
            <a:r>
              <a:rPr lang="en-US" sz="3600" dirty="0" smtClean="0"/>
              <a:t>sights</a:t>
            </a:r>
            <a:r>
              <a:rPr lang="fr-CA" sz="3600" dirty="0" smtClean="0"/>
              <a:t>.</a:t>
            </a:r>
            <a:endParaRPr lang="fr-CA" sz="3600" dirty="0" smtClean="0"/>
          </a:p>
          <a:p>
            <a:pPr lvl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Question 1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5105400"/>
          </a:xfrm>
        </p:spPr>
        <p:txBody>
          <a:bodyPr/>
          <a:lstStyle/>
          <a:p>
            <a:pPr lvl="0">
              <a:buNone/>
            </a:pPr>
            <a:r>
              <a:rPr lang="fr-CA" b="1" dirty="0" smtClean="0"/>
              <a:t> </a:t>
            </a:r>
            <a:r>
              <a:rPr lang="en-US" b="1" dirty="0"/>
              <a:t>Refer to Chapter 3, Homework exercise #</a:t>
            </a:r>
            <a:r>
              <a:rPr lang="en-US" b="1" dirty="0" smtClean="0"/>
              <a:t>11</a:t>
            </a:r>
            <a:r>
              <a:rPr lang="fr-CA" b="1" dirty="0" smtClean="0"/>
              <a:t>.</a:t>
            </a:r>
            <a:endParaRPr lang="fr-CA" dirty="0" smtClean="0"/>
          </a:p>
          <a:p>
            <a:r>
              <a:rPr lang="fr-CA" dirty="0" smtClean="0"/>
              <a:t>A) </a:t>
            </a:r>
            <a:r>
              <a:rPr lang="en-US" dirty="0"/>
              <a:t>Complete the bottom portions of the </a:t>
            </a:r>
            <a:r>
              <a:rPr lang="en-US" i="1" dirty="0"/>
              <a:t>USPS SR96 </a:t>
            </a:r>
            <a:r>
              <a:rPr lang="en-US" dirty="0"/>
              <a:t>forms you started in this exercise to </a:t>
            </a:r>
            <a:r>
              <a:rPr lang="en-US" dirty="0" smtClean="0"/>
              <a:t>find the </a:t>
            </a:r>
            <a:r>
              <a:rPr lang="en-US" dirty="0"/>
              <a:t>intercept (a) and azimuth (Zn) for the sights on these two bodies by the Law </a:t>
            </a:r>
            <a:r>
              <a:rPr lang="en-US" dirty="0" smtClean="0"/>
              <a:t>of </a:t>
            </a:r>
            <a:r>
              <a:rPr lang="fr-CA" dirty="0" err="1" smtClean="0"/>
              <a:t>Cosines</a:t>
            </a:r>
            <a:r>
              <a:rPr lang="fr-CA" dirty="0" smtClean="0"/>
              <a:t> </a:t>
            </a:r>
            <a:r>
              <a:rPr lang="fr-CA" dirty="0" err="1" smtClean="0"/>
              <a:t>method</a:t>
            </a:r>
            <a:r>
              <a:rPr lang="fr-CA" dirty="0" smtClean="0"/>
              <a:t>.</a:t>
            </a:r>
            <a:endParaRPr lang="fr-CA" dirty="0" smtClean="0"/>
          </a:p>
          <a:p>
            <a:pPr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19F45-DD77-4FE6-B3F5-C9A4DF0BD3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1070"/>
            <a:ext cx="9067799" cy="471548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03444"/>
            <a:ext cx="9191059" cy="430675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2248484"/>
            <a:ext cx="85344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b) </a:t>
            </a:r>
            <a:r>
              <a:rPr lang="en-US" sz="3600" dirty="0"/>
              <a:t>Plot and label the two-body </a:t>
            </a:r>
            <a:r>
              <a:rPr lang="en-US" sz="3600" dirty="0" smtClean="0"/>
              <a:t>fix.</a:t>
            </a:r>
            <a:endParaRPr lang="fr-CA" sz="3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4739" y="39240"/>
            <a:ext cx="5294521" cy="67795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3733800" y="4953000"/>
            <a:ext cx="1524000" cy="762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4000" dirty="0" smtClean="0"/>
              <a:t>Question 2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638800"/>
          </a:xfrm>
        </p:spPr>
        <p:txBody>
          <a:bodyPr/>
          <a:lstStyle/>
          <a:p>
            <a:r>
              <a:rPr lang="en-US" b="1" dirty="0"/>
              <a:t>During the morning of 5 December while cruising near the Bahamas at </a:t>
            </a:r>
            <a:r>
              <a:rPr lang="en-US" b="1" dirty="0" smtClean="0"/>
              <a:t>L21°45,0’N</a:t>
            </a:r>
            <a:r>
              <a:rPr lang="en-US" b="1" dirty="0"/>
              <a:t>, </a:t>
            </a:r>
            <a:r>
              <a:rPr lang="en-US" b="1" dirty="0" smtClean="0"/>
              <a:t>Lo072°33,6’W</a:t>
            </a:r>
            <a:r>
              <a:rPr lang="en-US" b="1" dirty="0"/>
              <a:t>, you obtain sights on the following bodies</a:t>
            </a:r>
            <a:r>
              <a:rPr lang="fr-CA" b="1" dirty="0" smtClean="0"/>
              <a:t> :</a:t>
            </a:r>
            <a:endParaRPr lang="fr-CA" dirty="0" smtClean="0"/>
          </a:p>
          <a:p>
            <a:pPr>
              <a:buNone/>
              <a:tabLst>
                <a:tab pos="1882775" algn="l"/>
                <a:tab pos="4845050" algn="l"/>
                <a:tab pos="7356475" algn="l"/>
              </a:tabLst>
            </a:pPr>
            <a:r>
              <a:rPr lang="fr-CA" u="sng" dirty="0" smtClean="0"/>
              <a:t>Body</a:t>
            </a:r>
            <a:r>
              <a:rPr lang="fr-CA" u="sng" dirty="0" smtClean="0"/>
              <a:t>	</a:t>
            </a:r>
            <a:r>
              <a:rPr lang="fr-CA" u="sng" dirty="0" smtClean="0"/>
              <a:t>Zone Time</a:t>
            </a:r>
            <a:r>
              <a:rPr lang="fr-CA" u="sng" dirty="0" smtClean="0"/>
              <a:t>	</a:t>
            </a:r>
            <a:r>
              <a:rPr lang="fr-CA" u="sng" dirty="0" err="1" smtClean="0"/>
              <a:t>Intercept</a:t>
            </a:r>
            <a:r>
              <a:rPr lang="fr-CA" u="sng" dirty="0" smtClean="0"/>
              <a:t> </a:t>
            </a:r>
            <a:r>
              <a:rPr lang="fr-CA" u="sng" dirty="0" smtClean="0"/>
              <a:t>	Zn</a:t>
            </a:r>
          </a:p>
          <a:p>
            <a:pPr>
              <a:buNone/>
              <a:tabLst>
                <a:tab pos="1882775" algn="l"/>
                <a:tab pos="4845050" algn="l"/>
                <a:tab pos="7356475" algn="l"/>
              </a:tabLst>
            </a:pPr>
            <a:r>
              <a:rPr lang="fr-CA" dirty="0" err="1" smtClean="0"/>
              <a:t>Procyon</a:t>
            </a:r>
            <a:r>
              <a:rPr lang="fr-CA" dirty="0" smtClean="0"/>
              <a:t>	</a:t>
            </a:r>
            <a:r>
              <a:rPr lang="fr-CA" dirty="0" smtClean="0"/>
              <a:t>0522</a:t>
            </a:r>
            <a:r>
              <a:rPr lang="fr-CA" dirty="0" smtClean="0"/>
              <a:t>	1,0 </a:t>
            </a:r>
            <a:r>
              <a:rPr lang="fr-CA" dirty="0" smtClean="0"/>
              <a:t>nm, T</a:t>
            </a:r>
            <a:r>
              <a:rPr lang="fr-CA" dirty="0" smtClean="0"/>
              <a:t>	255°</a:t>
            </a:r>
          </a:p>
          <a:p>
            <a:pPr>
              <a:buNone/>
              <a:tabLst>
                <a:tab pos="1882775" algn="l"/>
                <a:tab pos="4845050" algn="l"/>
                <a:tab pos="7356475" algn="l"/>
              </a:tabLst>
            </a:pPr>
            <a:r>
              <a:rPr lang="fr-CA" dirty="0" smtClean="0"/>
              <a:t>Capella	</a:t>
            </a:r>
            <a:r>
              <a:rPr lang="fr-CA" dirty="0" smtClean="0"/>
              <a:t>0526</a:t>
            </a:r>
            <a:r>
              <a:rPr lang="fr-CA" dirty="0" smtClean="0"/>
              <a:t>	1,4 </a:t>
            </a:r>
            <a:r>
              <a:rPr lang="fr-CA" dirty="0" smtClean="0"/>
              <a:t>nm, </a:t>
            </a:r>
            <a:r>
              <a:rPr lang="fr-CA" dirty="0"/>
              <a:t>T</a:t>
            </a:r>
            <a:r>
              <a:rPr lang="fr-CA" dirty="0" smtClean="0"/>
              <a:t>	312°</a:t>
            </a:r>
          </a:p>
          <a:p>
            <a:pPr>
              <a:buNone/>
              <a:tabLst>
                <a:tab pos="1882775" algn="l"/>
                <a:tab pos="4845050" algn="l"/>
                <a:tab pos="7356475" algn="l"/>
              </a:tabLst>
            </a:pPr>
            <a:r>
              <a:rPr lang="fr-CA" dirty="0" smtClean="0"/>
              <a:t>Suhail	</a:t>
            </a:r>
            <a:r>
              <a:rPr lang="fr-CA" dirty="0" smtClean="0"/>
              <a:t>0530</a:t>
            </a:r>
            <a:r>
              <a:rPr lang="fr-CA" dirty="0" smtClean="0"/>
              <a:t>	1,0 </a:t>
            </a:r>
            <a:r>
              <a:rPr lang="fr-CA" dirty="0" smtClean="0"/>
              <a:t>nm, A</a:t>
            </a:r>
            <a:r>
              <a:rPr lang="fr-CA" dirty="0" smtClean="0"/>
              <a:t>	197°</a:t>
            </a:r>
          </a:p>
          <a:p>
            <a:pPr>
              <a:buNone/>
            </a:pPr>
            <a:r>
              <a:rPr lang="en-US" dirty="0"/>
              <a:t>Plot and label the three-body fix</a:t>
            </a:r>
            <a:r>
              <a:rPr lang="fr-CA" dirty="0" smtClean="0"/>
              <a:t>.</a:t>
            </a:r>
            <a:endParaRPr lang="fr-CA" dirty="0" smtClean="0"/>
          </a:p>
          <a:p>
            <a:pPr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19F45-DD77-4FE6-B3F5-C9A4DF0BD3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309" y="112000"/>
            <a:ext cx="5191381" cy="6634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3810000" y="5105400"/>
            <a:ext cx="12954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dirty="0" err="1"/>
              <a:t>Reducing</a:t>
            </a:r>
            <a:r>
              <a:rPr lang="fr-CA" dirty="0"/>
              <a:t> and </a:t>
            </a:r>
            <a:r>
              <a:rPr lang="fr-CA" dirty="0" err="1"/>
              <a:t>Plotting</a:t>
            </a:r>
            <a:r>
              <a:rPr lang="fr-CA" dirty="0"/>
              <a:t> </a:t>
            </a:r>
            <a:r>
              <a:rPr lang="fr-CA" dirty="0" err="1"/>
              <a:t>Celestial</a:t>
            </a:r>
            <a:r>
              <a:rPr lang="fr-CA" dirty="0"/>
              <a:t> </a:t>
            </a:r>
            <a:r>
              <a:rPr lang="fr-CA" dirty="0" err="1" smtClean="0"/>
              <a:t>Sights</a:t>
            </a:r>
            <a:endParaRPr lang="fr-CA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En</a:t>
            </a:r>
            <a:r>
              <a:rPr lang="en-US" dirty="0" smtClean="0"/>
              <a:t>d of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Global Navigation</a:t>
            </a:r>
            <a:endParaRPr lang="en-US" dirty="0" smtClean="0"/>
          </a:p>
          <a:p>
            <a:pPr eaLnBrk="1" hangingPunct="1">
              <a:defRPr/>
            </a:pPr>
            <a:r>
              <a:rPr lang="fr-CA" dirty="0" err="1" smtClean="0"/>
              <a:t>Chapter</a:t>
            </a:r>
            <a:r>
              <a:rPr lang="fr-CA" dirty="0" smtClean="0"/>
              <a:t> </a:t>
            </a:r>
            <a:r>
              <a:rPr lang="fr-CA" dirty="0" smtClean="0"/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7C489-1E46-4BCE-B5A2-A5BC60778BB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xtured">
  <a:themeElements>
    <a:clrScheme name="1_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</TotalTime>
  <Words>171</Words>
  <Application>Microsoft Office PowerPoint</Application>
  <PresentationFormat>Affichage à l'écran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1_Textured</vt:lpstr>
      <vt:lpstr>Reducing and Plotting Celestial Sights Homework Solutions</vt:lpstr>
      <vt:lpstr>Objectives</vt:lpstr>
      <vt:lpstr>Question 1  </vt:lpstr>
      <vt:lpstr>Question 2 </vt:lpstr>
      <vt:lpstr>Reducing and Plotting Celestial Sights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4 Calculs astronomiques et traçage</dc:title>
  <dc:subject>Solutions aux Exercices</dc:subject>
  <dc:creator>Nelson Guillemette</dc:creator>
  <cp:lastModifiedBy>nelson guillemette</cp:lastModifiedBy>
  <cp:revision>287</cp:revision>
  <dcterms:created xsi:type="dcterms:W3CDTF">2008-01-08T20:14:27Z</dcterms:created>
  <dcterms:modified xsi:type="dcterms:W3CDTF">2016-04-10T13:14:34Z</dcterms:modified>
</cp:coreProperties>
</file>