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8" r:id="rId2"/>
    <p:sldId id="257" r:id="rId3"/>
    <p:sldId id="284" r:id="rId4"/>
    <p:sldId id="286" r:id="rId5"/>
    <p:sldId id="307" r:id="rId6"/>
    <p:sldId id="293" r:id="rId7"/>
    <p:sldId id="298" r:id="rId8"/>
    <p:sldId id="311" r:id="rId9"/>
    <p:sldId id="314" r:id="rId10"/>
    <p:sldId id="316" r:id="rId11"/>
    <p:sldId id="282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8" autoAdjust="0"/>
    <p:restoredTop sz="99472" autoAdjust="0"/>
  </p:normalViewPr>
  <p:slideViewPr>
    <p:cSldViewPr>
      <p:cViewPr varScale="1">
        <p:scale>
          <a:sx n="112" d="100"/>
          <a:sy n="112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54"/>
    </p:cViewPr>
  </p:sorterViewPr>
  <p:notesViewPr>
    <p:cSldViewPr>
      <p:cViewPr>
        <p:scale>
          <a:sx n="66" d="100"/>
          <a:sy n="66" d="100"/>
        </p:scale>
        <p:origin x="-403" y="4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320F7E-8C9C-411E-BDCB-9E2081951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49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2475D2-21A4-4CD1-8771-EB04E296631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2607135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0750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5836F-F196-41D5-B070-1D46107C51B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589360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7816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6413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8360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5786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3469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4419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497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4E01B-5B1A-4079-B05B-C949660994DA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459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9C006-6BE5-4758-8E48-00793693A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3BD8-FAEC-440F-A930-45458879B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363D-F42F-46C7-A7D5-09397265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B13AD-B974-4161-BFA6-2A434D602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6514D-4F6E-4223-96ED-745D91317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6A64D-BC1C-42A0-93AB-A5001E1AD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71FA5-90F0-466C-AECA-400D040CC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B7B88-1D4C-4CA8-A288-5DF42ACAC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D15F-097D-4FDA-8EEC-D473B720A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68E32-A7C6-4CCD-A603-AC87BECAC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7F84-2963-40E1-9312-D39EAC1CD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02868D3-A223-4F61-9033-37F46631B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219200" y="1295400"/>
            <a:ext cx="72390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9" name="Picture 8" descr="CPS flag small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190625" cy="98107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2971800"/>
          </a:xfrm>
        </p:spPr>
        <p:txBody>
          <a:bodyPr/>
          <a:lstStyle/>
          <a:p>
            <a:r>
              <a:rPr lang="fr-CA" dirty="0" err="1" smtClean="0"/>
              <a:t>Sight</a:t>
            </a:r>
            <a:r>
              <a:rPr lang="fr-CA" dirty="0" smtClean="0"/>
              <a:t> Planning</a:t>
            </a:r>
            <a:r>
              <a:rPr lang="fr-CA" i="1" dirty="0" smtClean="0"/>
              <a:t/>
            </a:r>
            <a:br>
              <a:rPr lang="fr-CA" i="1" dirty="0" smtClean="0"/>
            </a:br>
            <a:r>
              <a:rPr lang="fr-CA" dirty="0" smtClean="0"/>
              <a:t>Quiz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Global Navigation</a:t>
            </a:r>
          </a:p>
          <a:p>
            <a:pPr eaLnBrk="1" hangingPunct="1">
              <a:defRPr/>
            </a:pPr>
            <a:r>
              <a:rPr lang="fr-CA" dirty="0" err="1" smtClean="0"/>
              <a:t>Chapter</a:t>
            </a:r>
            <a:r>
              <a:rPr lang="fr-CA" dirty="0" smtClean="0"/>
              <a:t>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7C489-1E46-4BCE-B5A2-A5BC60778B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9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The cross in the center of the grid of a blue overlay template represents your zenith, the </a:t>
            </a:r>
            <a:r>
              <a:rPr lang="en-US" sz="4400" dirty="0" smtClean="0"/>
              <a:t>point </a:t>
            </a:r>
            <a:r>
              <a:rPr lang="fr-CA" sz="4400" dirty="0" err="1" smtClean="0"/>
              <a:t>directly</a:t>
            </a:r>
            <a:r>
              <a:rPr lang="fr-CA" sz="4400" dirty="0" smtClean="0"/>
              <a:t> </a:t>
            </a:r>
            <a:r>
              <a:rPr lang="fr-CA" sz="4400" dirty="0"/>
              <a:t>over </a:t>
            </a:r>
            <a:r>
              <a:rPr lang="fr-CA" sz="4400" dirty="0" err="1"/>
              <a:t>your</a:t>
            </a:r>
            <a:r>
              <a:rPr lang="fr-CA" sz="4400" dirty="0"/>
              <a:t> </a:t>
            </a:r>
            <a:r>
              <a:rPr lang="fr-CA" sz="4400" dirty="0" err="1"/>
              <a:t>head</a:t>
            </a:r>
            <a:r>
              <a:rPr lang="fr-CA" sz="4400" dirty="0" smtClean="0"/>
              <a:t>.</a:t>
            </a:r>
          </a:p>
          <a:p>
            <a:pPr marL="1255713" lvl="0" indent="-533400">
              <a:buNone/>
            </a:pPr>
            <a:r>
              <a:rPr lang="fr-CA" sz="4400" dirty="0" smtClean="0"/>
              <a:t>a.	</a:t>
            </a:r>
            <a:r>
              <a:rPr lang="fr-CA" sz="4400" dirty="0" err="1" smtClean="0"/>
              <a:t>True</a:t>
            </a:r>
            <a:r>
              <a:rPr lang="fr-CA" sz="4400" b="1" dirty="0" smtClean="0"/>
              <a:t>.</a:t>
            </a:r>
            <a:endParaRPr lang="fr-CA" sz="4400" dirty="0" smtClean="0"/>
          </a:p>
          <a:p>
            <a:pPr marL="1255713" lvl="0" indent="-533400">
              <a:buNone/>
            </a:pPr>
            <a:r>
              <a:rPr lang="fr-CA" sz="4400" dirty="0" smtClean="0"/>
              <a:t>b.	False.</a:t>
            </a:r>
          </a:p>
          <a:p>
            <a:endParaRPr lang="fr-CA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609600" y="4343400"/>
            <a:ext cx="2590800" cy="6858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4800600"/>
          </a:xfrm>
        </p:spPr>
        <p:txBody>
          <a:bodyPr/>
          <a:lstStyle/>
          <a:p>
            <a:r>
              <a:rPr lang="fr-CA" dirty="0" err="1"/>
              <a:t>Sight</a:t>
            </a:r>
            <a:r>
              <a:rPr lang="fr-CA" dirty="0"/>
              <a:t> </a:t>
            </a:r>
            <a:r>
              <a:rPr lang="fr-CA" dirty="0" smtClean="0"/>
              <a:t>Planning</a:t>
            </a:r>
            <a:br>
              <a:rPr lang="fr-CA" dirty="0" smtClean="0"/>
            </a:br>
            <a:r>
              <a:rPr lang="fr-CA" dirty="0" smtClean="0"/>
              <a:t>Quiz</a:t>
            </a:r>
            <a:endParaRPr lang="fr-CA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14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fr-CA" dirty="0" smtClean="0"/>
              <a:t>End of </a:t>
            </a:r>
          </a:p>
          <a:p>
            <a:pPr eaLnBrk="1" hangingPunct="1">
              <a:defRPr/>
            </a:pPr>
            <a:r>
              <a:rPr lang="fr-CA" dirty="0" smtClean="0"/>
              <a:t>Global Navigation</a:t>
            </a:r>
          </a:p>
          <a:p>
            <a:pPr eaLnBrk="1" hangingPunct="1">
              <a:defRPr/>
            </a:pPr>
            <a:r>
              <a:rPr lang="fr-CA" dirty="0" smtClean="0"/>
              <a:t> </a:t>
            </a:r>
            <a:r>
              <a:rPr lang="fr-CA" dirty="0" err="1" smtClean="0"/>
              <a:t>Chapter</a:t>
            </a:r>
            <a:r>
              <a:rPr lang="fr-CA" dirty="0" smtClean="0"/>
              <a:t>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60F46-2875-4873-99D7-75F7E102C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114800"/>
          </a:xfrm>
        </p:spPr>
        <p:txBody>
          <a:bodyPr/>
          <a:lstStyle/>
          <a:p>
            <a:pPr marL="177800" indent="0">
              <a:buNone/>
            </a:pPr>
            <a:r>
              <a:rPr lang="en-US" sz="4400" dirty="0"/>
              <a:t>What are the four navigational </a:t>
            </a:r>
            <a:r>
              <a:rPr lang="en-US" sz="4400" dirty="0" smtClean="0"/>
              <a:t>planets</a:t>
            </a:r>
            <a:r>
              <a:rPr lang="fr-CA" sz="4400" dirty="0" smtClean="0"/>
              <a:t>?  </a:t>
            </a:r>
          </a:p>
          <a:p>
            <a:pPr marL="177800" indent="0">
              <a:buNone/>
            </a:pPr>
            <a:r>
              <a:rPr lang="fr-CA" sz="4400" b="1" dirty="0" smtClean="0"/>
              <a:t>Venus, Mars Jupiter </a:t>
            </a:r>
            <a:r>
              <a:rPr lang="fr-CA" sz="4400" b="1" dirty="0" smtClean="0"/>
              <a:t>and </a:t>
            </a:r>
            <a:r>
              <a:rPr lang="fr-CA" sz="4400" b="1" dirty="0" err="1" smtClean="0"/>
              <a:t>Saturn</a:t>
            </a:r>
            <a:r>
              <a:rPr lang="fr-CA" sz="4400" dirty="0" smtClean="0"/>
              <a:t>.</a:t>
            </a:r>
          </a:p>
          <a:p>
            <a:pPr lvl="0">
              <a:buNone/>
            </a:pPr>
            <a:endParaRPr lang="fr-CA" sz="4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marL="177800" lvl="0" indent="0">
              <a:buNone/>
            </a:pPr>
            <a:r>
              <a:rPr lang="en-US" sz="4000" dirty="0"/>
              <a:t>The four navigational planets are shown on the star finder base</a:t>
            </a:r>
            <a:r>
              <a:rPr lang="fr-CA" sz="4000" dirty="0" smtClean="0"/>
              <a:t>?</a:t>
            </a:r>
          </a:p>
          <a:p>
            <a:pPr marL="531813" lvl="0" indent="0">
              <a:buNone/>
            </a:pPr>
            <a:r>
              <a:rPr lang="fr-CA" sz="4000" dirty="0" smtClean="0"/>
              <a:t>a.	</a:t>
            </a:r>
            <a:r>
              <a:rPr lang="fr-CA" sz="4000" dirty="0" err="1" smtClean="0"/>
              <a:t>True</a:t>
            </a:r>
            <a:r>
              <a:rPr lang="fr-CA" sz="4000" dirty="0" smtClean="0"/>
              <a:t>.</a:t>
            </a:r>
          </a:p>
          <a:p>
            <a:pPr marL="531813" lvl="0" indent="0">
              <a:buNone/>
            </a:pPr>
            <a:r>
              <a:rPr lang="fr-CA" sz="4000" b="1" dirty="0" smtClean="0"/>
              <a:t>b.	</a:t>
            </a:r>
            <a:r>
              <a:rPr lang="fr-CA" sz="4000" dirty="0" smtClean="0"/>
              <a:t>False</a:t>
            </a:r>
            <a:r>
              <a:rPr lang="fr-CA" sz="4000" b="1" dirty="0" smtClean="0"/>
              <a:t>.</a:t>
            </a:r>
            <a:endParaRPr lang="fr-CA" sz="4000" dirty="0" smtClean="0"/>
          </a:p>
          <a:p>
            <a:pPr marL="531813" lvl="0" indent="-354013"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57200" y="3581400"/>
            <a:ext cx="3048000" cy="7620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934200" cy="9144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To set up the star finder for use in planning evening twilight observations, you must </a:t>
            </a:r>
            <a:r>
              <a:rPr lang="en-US" sz="4000" dirty="0" smtClean="0"/>
              <a:t>first </a:t>
            </a:r>
            <a:r>
              <a:rPr lang="fr-CA" sz="4000" dirty="0" err="1" smtClean="0"/>
              <a:t>determine</a:t>
            </a:r>
            <a:r>
              <a:rPr lang="fr-CA" sz="4000" dirty="0" smtClean="0"/>
              <a:t> </a:t>
            </a:r>
            <a:r>
              <a:rPr lang="fr-CA" sz="4000" dirty="0"/>
              <a:t>LHA </a:t>
            </a:r>
            <a:r>
              <a:rPr lang="fr-CA" sz="4000" dirty="0" err="1"/>
              <a:t>Aries</a:t>
            </a:r>
            <a:r>
              <a:rPr lang="fr-CA" sz="4000" dirty="0" smtClean="0"/>
              <a:t>?</a:t>
            </a:r>
          </a:p>
          <a:p>
            <a:pPr marL="533400" lvl="0" indent="12700">
              <a:buNone/>
            </a:pPr>
            <a:r>
              <a:rPr lang="fr-CA" sz="4000" b="1" dirty="0" smtClean="0"/>
              <a:t>a.	</a:t>
            </a:r>
            <a:r>
              <a:rPr lang="fr-CA" sz="4000" dirty="0" err="1" smtClean="0"/>
              <a:t>True</a:t>
            </a:r>
            <a:endParaRPr lang="fr-CA" sz="4000" dirty="0" smtClean="0"/>
          </a:p>
          <a:p>
            <a:pPr marL="533400" lvl="0" indent="12700">
              <a:buNone/>
            </a:pPr>
            <a:r>
              <a:rPr lang="fr-CA" sz="4000" dirty="0" smtClean="0"/>
              <a:t>b.	Faux</a:t>
            </a:r>
            <a:endParaRPr lang="fr-C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57200" y="3429000"/>
            <a:ext cx="2895600" cy="7620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plan for sight taking, it is useful to plot the planets and moon on the star finder base. </a:t>
            </a:r>
            <a:r>
              <a:rPr lang="en-US" dirty="0" smtClean="0"/>
              <a:t>To locate </a:t>
            </a:r>
            <a:r>
              <a:rPr lang="en-US" dirty="0"/>
              <a:t>the arrow on the template, we use right ascension (RA), which is: </a:t>
            </a:r>
            <a:r>
              <a:rPr lang="fr-CA" dirty="0" smtClean="0"/>
              <a:t>:</a:t>
            </a:r>
          </a:p>
          <a:p>
            <a:pPr marL="1077913" lvl="0" indent="-546100">
              <a:buNone/>
            </a:pPr>
            <a:r>
              <a:rPr lang="fr-CA" dirty="0" smtClean="0"/>
              <a:t>a.	</a:t>
            </a:r>
            <a:r>
              <a:rPr lang="fr-CA" dirty="0" err="1" smtClean="0"/>
              <a:t>Declination</a:t>
            </a:r>
            <a:r>
              <a:rPr lang="fr-CA" dirty="0" smtClean="0"/>
              <a:t> minus longitude.</a:t>
            </a:r>
          </a:p>
          <a:p>
            <a:pPr marL="1077913" lvl="0" indent="-519113">
              <a:buNone/>
            </a:pPr>
            <a:r>
              <a:rPr lang="fr-CA" dirty="0" smtClean="0"/>
              <a:t>b.	360 minus GHA.</a:t>
            </a:r>
          </a:p>
          <a:p>
            <a:pPr marL="1077913" lvl="0" indent="-519113">
              <a:buNone/>
            </a:pPr>
            <a:r>
              <a:rPr lang="fr-CA" dirty="0" smtClean="0"/>
              <a:t>c.	Longitude minus GHA.</a:t>
            </a:r>
          </a:p>
          <a:p>
            <a:pPr marL="1077913" lvl="0" indent="-519113">
              <a:buNone/>
            </a:pPr>
            <a:r>
              <a:rPr lang="fr-CA" dirty="0" smtClean="0"/>
              <a:t>d.	360 minus SHA.</a:t>
            </a:r>
          </a:p>
          <a:p>
            <a:pPr>
              <a:buNone/>
            </a:pPr>
            <a:endParaRPr lang="fr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76200" y="5181600"/>
            <a:ext cx="4953000" cy="53653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3200400"/>
          </a:xfrm>
        </p:spPr>
        <p:txBody>
          <a:bodyPr/>
          <a:lstStyle/>
          <a:p>
            <a:pPr marL="190500" lvl="0" indent="0">
              <a:buNone/>
            </a:pPr>
            <a:r>
              <a:rPr lang="en-US" sz="4000" dirty="0"/>
              <a:t>How is right ascension calculated for the sun and moon</a:t>
            </a:r>
            <a:r>
              <a:rPr lang="fr-CA" sz="4000" dirty="0" smtClean="0"/>
              <a:t>?</a:t>
            </a:r>
          </a:p>
          <a:p>
            <a:pPr marL="723900" indent="-533400"/>
            <a:r>
              <a:rPr lang="fr-CA" sz="4000" b="1" dirty="0" smtClean="0"/>
              <a:t>RA = GHA </a:t>
            </a:r>
            <a:r>
              <a:rPr lang="fr-CA" sz="4000" b="1" dirty="0" err="1" smtClean="0"/>
              <a:t>Aries</a:t>
            </a:r>
            <a:r>
              <a:rPr lang="fr-CA" sz="4000" b="1" dirty="0" smtClean="0"/>
              <a:t> – GHA Body</a:t>
            </a:r>
            <a:endParaRPr lang="fr-C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When planning sights for a morning twilight fix, azimuths of the visible bodies are read </a:t>
            </a:r>
            <a:r>
              <a:rPr lang="en-US" sz="4000" dirty="0" smtClean="0"/>
              <a:t>from </a:t>
            </a:r>
            <a:r>
              <a:rPr lang="fr-CA" sz="4000" dirty="0" smtClean="0"/>
              <a:t>the </a:t>
            </a:r>
            <a:r>
              <a:rPr lang="fr-CA" sz="4000" dirty="0" err="1"/>
              <a:t>red</a:t>
            </a:r>
            <a:r>
              <a:rPr lang="fr-CA" sz="4000" dirty="0"/>
              <a:t> overlay </a:t>
            </a:r>
            <a:r>
              <a:rPr lang="fr-CA" sz="4000" dirty="0" err="1"/>
              <a:t>template</a:t>
            </a:r>
            <a:r>
              <a:rPr lang="fr-CA" sz="4000" dirty="0" smtClean="0"/>
              <a:t>?</a:t>
            </a:r>
          </a:p>
          <a:p>
            <a:pPr marL="1255713" lvl="0" indent="-533400">
              <a:buNone/>
            </a:pPr>
            <a:r>
              <a:rPr lang="fr-CA" sz="4000" dirty="0" smtClean="0"/>
              <a:t>a.	</a:t>
            </a:r>
            <a:r>
              <a:rPr lang="fr-CA" sz="4000" dirty="0" err="1" smtClean="0"/>
              <a:t>True</a:t>
            </a:r>
            <a:r>
              <a:rPr lang="fr-CA" sz="4000" dirty="0" smtClean="0"/>
              <a:t>.</a:t>
            </a:r>
          </a:p>
          <a:p>
            <a:pPr marL="1255713" lvl="0" indent="-533400">
              <a:buNone/>
            </a:pPr>
            <a:r>
              <a:rPr lang="fr-CA" sz="4000" dirty="0" smtClean="0"/>
              <a:t>b.	False.</a:t>
            </a:r>
          </a:p>
          <a:p>
            <a:pPr lvl="0">
              <a:buNone/>
            </a:pPr>
            <a:endParaRPr lang="fr-CA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533400" y="4800600"/>
            <a:ext cx="2514600" cy="667215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2819400"/>
          </a:xfrm>
        </p:spPr>
        <p:txBody>
          <a:bodyPr/>
          <a:lstStyle/>
          <a:p>
            <a:pPr marL="192087" lvl="0" indent="0">
              <a:buNone/>
            </a:pPr>
            <a:r>
              <a:rPr lang="en-US" sz="4400" dirty="0"/>
              <a:t>What does the outer circumference of the grid on a blue </a:t>
            </a:r>
            <a:r>
              <a:rPr lang="en-US" sz="4400" dirty="0" smtClean="0"/>
              <a:t>overlay template </a:t>
            </a:r>
            <a:r>
              <a:rPr lang="en-US" sz="4400" dirty="0"/>
              <a:t>represent</a:t>
            </a:r>
            <a:r>
              <a:rPr lang="fr-CA" sz="4400" dirty="0" smtClean="0"/>
              <a:t>?</a:t>
            </a:r>
          </a:p>
          <a:p>
            <a:pPr marL="723900" indent="-531813"/>
            <a:r>
              <a:rPr lang="fr-CA" sz="4400" b="1" dirty="0" smtClean="0"/>
              <a:t>The horizon</a:t>
            </a:r>
            <a:r>
              <a:rPr lang="fr-CA" sz="4400" dirty="0" smtClean="0"/>
              <a:t>.</a:t>
            </a:r>
            <a:endParaRPr lang="fr-CA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fr-CA" b="1" dirty="0" smtClean="0"/>
              <a:t>Question 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Since the </a:t>
            </a:r>
            <a:r>
              <a:rPr lang="en-US" sz="4000" i="1" dirty="0"/>
              <a:t>Nautical Almanac </a:t>
            </a:r>
            <a:r>
              <a:rPr lang="en-US" sz="4000" dirty="0"/>
              <a:t>does not give SHA values for the sun and moon, right </a:t>
            </a:r>
            <a:r>
              <a:rPr lang="en-US" sz="4000" dirty="0" smtClean="0"/>
              <a:t>ascension of </a:t>
            </a:r>
            <a:r>
              <a:rPr lang="en-US" sz="4000" dirty="0"/>
              <a:t>these bodies is determined by subtracting GHA of the body from GHA Aries</a:t>
            </a:r>
            <a:r>
              <a:rPr lang="fr-CA" sz="4000" dirty="0" smtClean="0"/>
              <a:t>.</a:t>
            </a:r>
          </a:p>
          <a:p>
            <a:pPr marL="1255713" lvl="0" indent="-533400">
              <a:buNone/>
            </a:pPr>
            <a:r>
              <a:rPr lang="fr-CA" sz="4000" dirty="0" smtClean="0"/>
              <a:t>a.	</a:t>
            </a:r>
            <a:r>
              <a:rPr lang="fr-CA" sz="4000" dirty="0" err="1" smtClean="0"/>
              <a:t>True</a:t>
            </a:r>
            <a:r>
              <a:rPr lang="fr-CA" sz="4000" b="1" dirty="0" smtClean="0"/>
              <a:t>.</a:t>
            </a:r>
            <a:endParaRPr lang="fr-CA" sz="4000" dirty="0" smtClean="0"/>
          </a:p>
          <a:p>
            <a:pPr marL="1255713" lvl="0" indent="-533400">
              <a:buNone/>
            </a:pPr>
            <a:r>
              <a:rPr lang="fr-CA" sz="4000" dirty="0" smtClean="0"/>
              <a:t>b.	False.</a:t>
            </a:r>
          </a:p>
          <a:p>
            <a:endParaRPr lang="fr-CA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568C2-2F01-433C-9258-38FC7D70773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533400" y="4724400"/>
            <a:ext cx="2362200" cy="6858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Textured">
  <a:themeElements>
    <a:clrScheme name="1_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268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1_Textured</vt:lpstr>
      <vt:lpstr>Sight Planning Quiz 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Sight Planning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6 Planfication de visées</dc:title>
  <dc:subject>Solutions au Quizz</dc:subject>
  <dc:creator>Nelson Guillemette</dc:creator>
  <cp:lastModifiedBy>Tom Brincka</cp:lastModifiedBy>
  <cp:revision>260</cp:revision>
  <dcterms:created xsi:type="dcterms:W3CDTF">2008-01-08T20:14:27Z</dcterms:created>
  <dcterms:modified xsi:type="dcterms:W3CDTF">2016-04-15T23:02:38Z</dcterms:modified>
</cp:coreProperties>
</file>