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2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3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3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7.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8.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3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0.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8" r:id="rId2"/>
    <p:sldId id="290" r:id="rId3"/>
    <p:sldId id="289" r:id="rId4"/>
    <p:sldId id="291" r:id="rId5"/>
    <p:sldId id="292" r:id="rId6"/>
    <p:sldId id="293" r:id="rId7"/>
    <p:sldId id="332" r:id="rId8"/>
    <p:sldId id="345" r:id="rId9"/>
    <p:sldId id="296" r:id="rId10"/>
    <p:sldId id="346" r:id="rId11"/>
    <p:sldId id="298" r:id="rId12"/>
    <p:sldId id="335" r:id="rId13"/>
    <p:sldId id="300" r:id="rId14"/>
    <p:sldId id="301" r:id="rId15"/>
    <p:sldId id="302" r:id="rId16"/>
    <p:sldId id="347" r:id="rId17"/>
    <p:sldId id="304" r:id="rId18"/>
    <p:sldId id="305" r:id="rId19"/>
    <p:sldId id="306" r:id="rId20"/>
    <p:sldId id="307" r:id="rId21"/>
    <p:sldId id="308" r:id="rId22"/>
    <p:sldId id="309" r:id="rId23"/>
    <p:sldId id="310" r:id="rId24"/>
    <p:sldId id="311" r:id="rId25"/>
    <p:sldId id="312" r:id="rId26"/>
    <p:sldId id="313" r:id="rId27"/>
    <p:sldId id="314" r:id="rId28"/>
    <p:sldId id="336" r:id="rId29"/>
    <p:sldId id="337" r:id="rId30"/>
    <p:sldId id="338" r:id="rId31"/>
    <p:sldId id="315" r:id="rId32"/>
    <p:sldId id="316" r:id="rId33"/>
    <p:sldId id="317" r:id="rId34"/>
    <p:sldId id="339" r:id="rId35"/>
    <p:sldId id="321" r:id="rId36"/>
    <p:sldId id="322" r:id="rId37"/>
    <p:sldId id="325" r:id="rId38"/>
    <p:sldId id="326" r:id="rId39"/>
    <p:sldId id="327" r:id="rId40"/>
    <p:sldId id="328" r:id="rId41"/>
    <p:sldId id="329" r:id="rId42"/>
    <p:sldId id="265" r:id="rId43"/>
    <p:sldId id="330" r:id="rId44"/>
    <p:sldId id="348" r:id="rId45"/>
    <p:sldId id="349" r:id="rId46"/>
    <p:sldId id="350" r:id="rId47"/>
    <p:sldId id="351" r:id="rId48"/>
    <p:sldId id="282" r:id="rId4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guillemette" initials="ng" lastIdx="2" clrIdx="0">
    <p:extLst>
      <p:ext uri="{19B8F6BF-5375-455C-9EA6-DF929625EA0E}">
        <p15:presenceInfo xmlns:p15="http://schemas.microsoft.com/office/powerpoint/2012/main" userId="65b82c49a3f8cd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66"/>
    <a:srgbClr val="33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1151" autoAdjust="0"/>
  </p:normalViewPr>
  <p:slideViewPr>
    <p:cSldViewPr>
      <p:cViewPr varScale="1">
        <p:scale>
          <a:sx n="71" d="100"/>
          <a:sy n="71" d="100"/>
        </p:scale>
        <p:origin x="1302" y="66"/>
      </p:cViewPr>
      <p:guideLst>
        <p:guide orient="horz" pos="2160"/>
        <p:guide pos="2880"/>
      </p:guideLst>
    </p:cSldViewPr>
  </p:slideViewPr>
  <p:outlineViewPr>
    <p:cViewPr>
      <p:scale>
        <a:sx n="33" d="100"/>
        <a:sy n="33" d="100"/>
      </p:scale>
      <p:origin x="0" y="50842"/>
    </p:cViewPr>
  </p:outlineViewPr>
  <p:notesTextViewPr>
    <p:cViewPr>
      <p:scale>
        <a:sx n="3" d="2"/>
        <a:sy n="3" d="2"/>
      </p:scale>
      <p:origin x="0" y="0"/>
    </p:cViewPr>
  </p:notesTextViewPr>
  <p:sorterViewPr>
    <p:cViewPr>
      <p:scale>
        <a:sx n="66" d="100"/>
        <a:sy n="66" d="100"/>
      </p:scale>
      <p:origin x="0" y="6754"/>
    </p:cViewPr>
  </p:sorterViewPr>
  <p:notesViewPr>
    <p:cSldViewPr>
      <p:cViewPr>
        <p:scale>
          <a:sx n="66" d="100"/>
          <a:sy n="66" d="100"/>
        </p:scale>
        <p:origin x="-403" y="4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320F7E-8C9C-411E-BDCB-9E2081951457}" type="slidenum">
              <a:rPr lang="en-US"/>
              <a:pPr>
                <a:defRPr/>
              </a:pPr>
              <a:t>‹N°›</a:t>
            </a:fld>
            <a:endParaRPr lang="en-US"/>
          </a:p>
        </p:txBody>
      </p:sp>
    </p:spTree>
    <p:extLst>
      <p:ext uri="{BB962C8B-B14F-4D97-AF65-F5344CB8AC3E}">
        <p14:creationId xmlns:p14="http://schemas.microsoft.com/office/powerpoint/2010/main" val="289896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2475D2-21A4-4CD1-8771-EB04E2966317}" type="slidenum">
              <a:rPr lang="en-US" smtClean="0"/>
              <a:pPr/>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sz="1000" dirty="0" smtClean="0"/>
          </a:p>
        </p:txBody>
      </p:sp>
    </p:spTree>
    <p:extLst>
      <p:ext uri="{BB962C8B-B14F-4D97-AF65-F5344CB8AC3E}">
        <p14:creationId xmlns:p14="http://schemas.microsoft.com/office/powerpoint/2010/main" val="165351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12</a:t>
            </a:fld>
            <a:endParaRPr lang="en-US" smtClean="0"/>
          </a:p>
        </p:txBody>
      </p:sp>
    </p:spTree>
    <p:extLst>
      <p:ext uri="{BB962C8B-B14F-4D97-AF65-F5344CB8AC3E}">
        <p14:creationId xmlns:p14="http://schemas.microsoft.com/office/powerpoint/2010/main" val="80591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13</a:t>
            </a:fld>
            <a:endParaRPr lang="en-US" smtClean="0"/>
          </a:p>
        </p:txBody>
      </p:sp>
    </p:spTree>
    <p:extLst>
      <p:ext uri="{BB962C8B-B14F-4D97-AF65-F5344CB8AC3E}">
        <p14:creationId xmlns:p14="http://schemas.microsoft.com/office/powerpoint/2010/main" val="259702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14</a:t>
            </a:fld>
            <a:endParaRPr lang="en-US" smtClean="0"/>
          </a:p>
        </p:txBody>
      </p:sp>
    </p:spTree>
    <p:extLst>
      <p:ext uri="{BB962C8B-B14F-4D97-AF65-F5344CB8AC3E}">
        <p14:creationId xmlns:p14="http://schemas.microsoft.com/office/powerpoint/2010/main" val="292798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15</a:t>
            </a:fld>
            <a:endParaRPr lang="en-US" smtClean="0"/>
          </a:p>
        </p:txBody>
      </p:sp>
    </p:spTree>
    <p:extLst>
      <p:ext uri="{BB962C8B-B14F-4D97-AF65-F5344CB8AC3E}">
        <p14:creationId xmlns:p14="http://schemas.microsoft.com/office/powerpoint/2010/main" val="150567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dirty="0"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17</a:t>
            </a:fld>
            <a:endParaRPr lang="en-US" smtClean="0"/>
          </a:p>
        </p:txBody>
      </p:sp>
    </p:spTree>
    <p:extLst>
      <p:ext uri="{BB962C8B-B14F-4D97-AF65-F5344CB8AC3E}">
        <p14:creationId xmlns:p14="http://schemas.microsoft.com/office/powerpoint/2010/main" val="317280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18</a:t>
            </a:fld>
            <a:endParaRPr lang="en-US" smtClean="0"/>
          </a:p>
        </p:txBody>
      </p:sp>
    </p:spTree>
    <p:extLst>
      <p:ext uri="{BB962C8B-B14F-4D97-AF65-F5344CB8AC3E}">
        <p14:creationId xmlns:p14="http://schemas.microsoft.com/office/powerpoint/2010/main" val="98043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19</a:t>
            </a:fld>
            <a:endParaRPr lang="en-US" smtClean="0"/>
          </a:p>
        </p:txBody>
      </p:sp>
    </p:spTree>
    <p:extLst>
      <p:ext uri="{BB962C8B-B14F-4D97-AF65-F5344CB8AC3E}">
        <p14:creationId xmlns:p14="http://schemas.microsoft.com/office/powerpoint/2010/main" val="133699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20</a:t>
            </a:fld>
            <a:endParaRPr lang="en-US" smtClean="0"/>
          </a:p>
        </p:txBody>
      </p:sp>
    </p:spTree>
    <p:extLst>
      <p:ext uri="{BB962C8B-B14F-4D97-AF65-F5344CB8AC3E}">
        <p14:creationId xmlns:p14="http://schemas.microsoft.com/office/powerpoint/2010/main" val="104259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21</a:t>
            </a:fld>
            <a:endParaRPr lang="en-US" smtClean="0"/>
          </a:p>
        </p:txBody>
      </p:sp>
    </p:spTree>
    <p:extLst>
      <p:ext uri="{BB962C8B-B14F-4D97-AF65-F5344CB8AC3E}">
        <p14:creationId xmlns:p14="http://schemas.microsoft.com/office/powerpoint/2010/main" val="412380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22</a:t>
            </a:fld>
            <a:endParaRPr lang="en-US" smtClean="0"/>
          </a:p>
        </p:txBody>
      </p:sp>
    </p:spTree>
    <p:extLst>
      <p:ext uri="{BB962C8B-B14F-4D97-AF65-F5344CB8AC3E}">
        <p14:creationId xmlns:p14="http://schemas.microsoft.com/office/powerpoint/2010/main" val="340867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Additional details of the solutions to various items of the Practice Cruise are available in the Navigation 15 Instructor’s Manual. Ensure students understand and know how to perform all these tasks before sitting for the </a:t>
            </a:r>
            <a:r>
              <a:rPr lang="en-US" altLang="en-US" dirty="0" err="1" smtClean="0"/>
              <a:t>Nav</a:t>
            </a:r>
            <a:r>
              <a:rPr lang="en-US" altLang="en-US" smtClean="0"/>
              <a:t> 15 Open Book exam.</a:t>
            </a:r>
          </a:p>
          <a:p>
            <a:pPr eaLnBrk="1" hangingPunct="1"/>
            <a:endParaRPr lang="fr-FR" dirty="0" smtClean="0"/>
          </a:p>
        </p:txBody>
      </p:sp>
      <p:sp>
        <p:nvSpPr>
          <p:cNvPr id="34820" name="Slide Number Placeholder 3"/>
          <p:cNvSpPr>
            <a:spLocks noGrp="1"/>
          </p:cNvSpPr>
          <p:nvPr>
            <p:ph type="sldNum" sz="quarter" idx="5"/>
          </p:nvPr>
        </p:nvSpPr>
        <p:spPr>
          <a:noFill/>
        </p:spPr>
        <p:txBody>
          <a:bodyPr/>
          <a:lstStyle/>
          <a:p>
            <a:fld id="{47E6A8C0-6833-4633-9012-2554E2D9AA90}" type="slidenum">
              <a:rPr lang="en-US" smtClean="0"/>
              <a:pPr/>
              <a:t>2</a:t>
            </a:fld>
            <a:endParaRPr lang="en-US" smtClean="0"/>
          </a:p>
        </p:txBody>
      </p:sp>
    </p:spTree>
    <p:extLst>
      <p:ext uri="{BB962C8B-B14F-4D97-AF65-F5344CB8AC3E}">
        <p14:creationId xmlns:p14="http://schemas.microsoft.com/office/powerpoint/2010/main" val="132210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23</a:t>
            </a:fld>
            <a:endParaRPr lang="en-US" smtClean="0"/>
          </a:p>
        </p:txBody>
      </p:sp>
    </p:spTree>
    <p:extLst>
      <p:ext uri="{BB962C8B-B14F-4D97-AF65-F5344CB8AC3E}">
        <p14:creationId xmlns:p14="http://schemas.microsoft.com/office/powerpoint/2010/main" val="166569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24</a:t>
            </a:fld>
            <a:endParaRPr lang="en-US" smtClean="0"/>
          </a:p>
        </p:txBody>
      </p:sp>
    </p:spTree>
    <p:extLst>
      <p:ext uri="{BB962C8B-B14F-4D97-AF65-F5344CB8AC3E}">
        <p14:creationId xmlns:p14="http://schemas.microsoft.com/office/powerpoint/2010/main" val="105178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25</a:t>
            </a:fld>
            <a:endParaRPr lang="en-US" smtClean="0"/>
          </a:p>
        </p:txBody>
      </p:sp>
    </p:spTree>
    <p:extLst>
      <p:ext uri="{BB962C8B-B14F-4D97-AF65-F5344CB8AC3E}">
        <p14:creationId xmlns:p14="http://schemas.microsoft.com/office/powerpoint/2010/main" val="3823047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dirty="0"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26</a:t>
            </a:fld>
            <a:endParaRPr lang="en-US" smtClean="0"/>
          </a:p>
        </p:txBody>
      </p:sp>
    </p:spTree>
    <p:extLst>
      <p:ext uri="{BB962C8B-B14F-4D97-AF65-F5344CB8AC3E}">
        <p14:creationId xmlns:p14="http://schemas.microsoft.com/office/powerpoint/2010/main" val="275266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27</a:t>
            </a:fld>
            <a:endParaRPr lang="en-US" smtClean="0"/>
          </a:p>
        </p:txBody>
      </p:sp>
    </p:spTree>
    <p:extLst>
      <p:ext uri="{BB962C8B-B14F-4D97-AF65-F5344CB8AC3E}">
        <p14:creationId xmlns:p14="http://schemas.microsoft.com/office/powerpoint/2010/main" val="371118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28</a:t>
            </a:fld>
            <a:endParaRPr lang="en-US" smtClean="0"/>
          </a:p>
        </p:txBody>
      </p:sp>
    </p:spTree>
    <p:extLst>
      <p:ext uri="{BB962C8B-B14F-4D97-AF65-F5344CB8AC3E}">
        <p14:creationId xmlns:p14="http://schemas.microsoft.com/office/powerpoint/2010/main" val="818527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29</a:t>
            </a:fld>
            <a:endParaRPr lang="en-US" smtClean="0"/>
          </a:p>
        </p:txBody>
      </p:sp>
    </p:spTree>
    <p:extLst>
      <p:ext uri="{BB962C8B-B14F-4D97-AF65-F5344CB8AC3E}">
        <p14:creationId xmlns:p14="http://schemas.microsoft.com/office/powerpoint/2010/main" val="215393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30</a:t>
            </a:fld>
            <a:endParaRPr lang="en-US" smtClean="0"/>
          </a:p>
        </p:txBody>
      </p:sp>
    </p:spTree>
    <p:extLst>
      <p:ext uri="{BB962C8B-B14F-4D97-AF65-F5344CB8AC3E}">
        <p14:creationId xmlns:p14="http://schemas.microsoft.com/office/powerpoint/2010/main" val="325668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31</a:t>
            </a:fld>
            <a:endParaRPr lang="en-US" smtClean="0"/>
          </a:p>
        </p:txBody>
      </p:sp>
    </p:spTree>
    <p:extLst>
      <p:ext uri="{BB962C8B-B14F-4D97-AF65-F5344CB8AC3E}">
        <p14:creationId xmlns:p14="http://schemas.microsoft.com/office/powerpoint/2010/main" val="40349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32</a:t>
            </a:fld>
            <a:endParaRPr lang="en-US" smtClean="0"/>
          </a:p>
        </p:txBody>
      </p:sp>
    </p:spTree>
    <p:extLst>
      <p:ext uri="{BB962C8B-B14F-4D97-AF65-F5344CB8AC3E}">
        <p14:creationId xmlns:p14="http://schemas.microsoft.com/office/powerpoint/2010/main" val="115296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fr-FR" smtClean="0"/>
          </a:p>
        </p:txBody>
      </p:sp>
      <p:sp>
        <p:nvSpPr>
          <p:cNvPr id="34820" name="Slide Number Placeholder 3"/>
          <p:cNvSpPr>
            <a:spLocks noGrp="1"/>
          </p:cNvSpPr>
          <p:nvPr>
            <p:ph type="sldNum" sz="quarter" idx="5"/>
          </p:nvPr>
        </p:nvSpPr>
        <p:spPr>
          <a:noFill/>
        </p:spPr>
        <p:txBody>
          <a:bodyPr/>
          <a:lstStyle/>
          <a:p>
            <a:fld id="{47E6A8C0-6833-4633-9012-2554E2D9AA90}" type="slidenum">
              <a:rPr lang="en-US" smtClean="0"/>
              <a:pPr/>
              <a:t>3</a:t>
            </a:fld>
            <a:endParaRPr lang="en-US" smtClean="0"/>
          </a:p>
        </p:txBody>
      </p:sp>
    </p:spTree>
    <p:extLst>
      <p:ext uri="{BB962C8B-B14F-4D97-AF65-F5344CB8AC3E}">
        <p14:creationId xmlns:p14="http://schemas.microsoft.com/office/powerpoint/2010/main" val="2827619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dirty="0"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33</a:t>
            </a:fld>
            <a:endParaRPr lang="en-US" smtClean="0"/>
          </a:p>
        </p:txBody>
      </p:sp>
    </p:spTree>
    <p:extLst>
      <p:ext uri="{BB962C8B-B14F-4D97-AF65-F5344CB8AC3E}">
        <p14:creationId xmlns:p14="http://schemas.microsoft.com/office/powerpoint/2010/main" val="155265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34</a:t>
            </a:fld>
            <a:endParaRPr lang="en-US" smtClean="0"/>
          </a:p>
        </p:txBody>
      </p:sp>
    </p:spTree>
    <p:extLst>
      <p:ext uri="{BB962C8B-B14F-4D97-AF65-F5344CB8AC3E}">
        <p14:creationId xmlns:p14="http://schemas.microsoft.com/office/powerpoint/2010/main" val="1899056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35</a:t>
            </a:fld>
            <a:endParaRPr lang="en-US" smtClean="0"/>
          </a:p>
        </p:txBody>
      </p:sp>
    </p:spTree>
    <p:extLst>
      <p:ext uri="{BB962C8B-B14F-4D97-AF65-F5344CB8AC3E}">
        <p14:creationId xmlns:p14="http://schemas.microsoft.com/office/powerpoint/2010/main" val="2346199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36</a:t>
            </a:fld>
            <a:endParaRPr lang="en-US" smtClean="0"/>
          </a:p>
        </p:txBody>
      </p:sp>
    </p:spTree>
    <p:extLst>
      <p:ext uri="{BB962C8B-B14F-4D97-AF65-F5344CB8AC3E}">
        <p14:creationId xmlns:p14="http://schemas.microsoft.com/office/powerpoint/2010/main" val="53802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dirty="0"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37</a:t>
            </a:fld>
            <a:endParaRPr lang="en-US" smtClean="0"/>
          </a:p>
        </p:txBody>
      </p:sp>
    </p:spTree>
    <p:extLst>
      <p:ext uri="{BB962C8B-B14F-4D97-AF65-F5344CB8AC3E}">
        <p14:creationId xmlns:p14="http://schemas.microsoft.com/office/powerpoint/2010/main" val="1395322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38</a:t>
            </a:fld>
            <a:endParaRPr lang="en-US" smtClean="0"/>
          </a:p>
        </p:txBody>
      </p:sp>
    </p:spTree>
    <p:extLst>
      <p:ext uri="{BB962C8B-B14F-4D97-AF65-F5344CB8AC3E}">
        <p14:creationId xmlns:p14="http://schemas.microsoft.com/office/powerpoint/2010/main" val="2018831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39</a:t>
            </a:fld>
            <a:endParaRPr lang="en-US" smtClean="0"/>
          </a:p>
        </p:txBody>
      </p:sp>
    </p:spTree>
    <p:extLst>
      <p:ext uri="{BB962C8B-B14F-4D97-AF65-F5344CB8AC3E}">
        <p14:creationId xmlns:p14="http://schemas.microsoft.com/office/powerpoint/2010/main" val="2072103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40</a:t>
            </a:fld>
            <a:endParaRPr lang="en-US" smtClean="0"/>
          </a:p>
        </p:txBody>
      </p:sp>
    </p:spTree>
    <p:extLst>
      <p:ext uri="{BB962C8B-B14F-4D97-AF65-F5344CB8AC3E}">
        <p14:creationId xmlns:p14="http://schemas.microsoft.com/office/powerpoint/2010/main" val="244557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41</a:t>
            </a:fld>
            <a:endParaRPr lang="en-US" smtClean="0"/>
          </a:p>
        </p:txBody>
      </p:sp>
    </p:spTree>
    <p:extLst>
      <p:ext uri="{BB962C8B-B14F-4D97-AF65-F5344CB8AC3E}">
        <p14:creationId xmlns:p14="http://schemas.microsoft.com/office/powerpoint/2010/main" val="252253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42</a:t>
            </a:fld>
            <a:endParaRPr lang="en-US" smtClean="0"/>
          </a:p>
        </p:txBody>
      </p:sp>
    </p:spTree>
    <p:extLst>
      <p:ext uri="{BB962C8B-B14F-4D97-AF65-F5344CB8AC3E}">
        <p14:creationId xmlns:p14="http://schemas.microsoft.com/office/powerpoint/2010/main" val="157596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4</a:t>
            </a:fld>
            <a:endParaRPr lang="en-US" smtClean="0"/>
          </a:p>
        </p:txBody>
      </p:sp>
    </p:spTree>
    <p:extLst>
      <p:ext uri="{BB962C8B-B14F-4D97-AF65-F5344CB8AC3E}">
        <p14:creationId xmlns:p14="http://schemas.microsoft.com/office/powerpoint/2010/main" val="4109183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43</a:t>
            </a:fld>
            <a:endParaRPr lang="en-US" smtClean="0"/>
          </a:p>
        </p:txBody>
      </p:sp>
    </p:spTree>
    <p:extLst>
      <p:ext uri="{BB962C8B-B14F-4D97-AF65-F5344CB8AC3E}">
        <p14:creationId xmlns:p14="http://schemas.microsoft.com/office/powerpoint/2010/main" val="409440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E75836F-F196-41D5-B070-1D46107C51BD}" type="slidenum">
              <a:rPr lang="en-US" smtClean="0"/>
              <a:pPr/>
              <a:t>48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80106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5</a:t>
            </a:fld>
            <a:endParaRPr lang="en-US" smtClean="0"/>
          </a:p>
        </p:txBody>
      </p:sp>
    </p:spTree>
    <p:extLst>
      <p:ext uri="{BB962C8B-B14F-4D97-AF65-F5344CB8AC3E}">
        <p14:creationId xmlns:p14="http://schemas.microsoft.com/office/powerpoint/2010/main" val="111028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6</a:t>
            </a:fld>
            <a:endParaRPr lang="en-US" smtClean="0"/>
          </a:p>
        </p:txBody>
      </p:sp>
    </p:spTree>
    <p:extLst>
      <p:ext uri="{BB962C8B-B14F-4D97-AF65-F5344CB8AC3E}">
        <p14:creationId xmlns:p14="http://schemas.microsoft.com/office/powerpoint/2010/main" val="151943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7</a:t>
            </a:fld>
            <a:endParaRPr lang="en-US" smtClean="0"/>
          </a:p>
        </p:txBody>
      </p:sp>
    </p:spTree>
    <p:extLst>
      <p:ext uri="{BB962C8B-B14F-4D97-AF65-F5344CB8AC3E}">
        <p14:creationId xmlns:p14="http://schemas.microsoft.com/office/powerpoint/2010/main" val="415000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9</a:t>
            </a:fld>
            <a:endParaRPr lang="en-US" smtClean="0"/>
          </a:p>
        </p:txBody>
      </p:sp>
    </p:spTree>
    <p:extLst>
      <p:ext uri="{BB962C8B-B14F-4D97-AF65-F5344CB8AC3E}">
        <p14:creationId xmlns:p14="http://schemas.microsoft.com/office/powerpoint/2010/main" val="391002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fr-FR" smtClean="0"/>
          </a:p>
        </p:txBody>
      </p:sp>
      <p:sp>
        <p:nvSpPr>
          <p:cNvPr id="36868" name="Slide Number Placeholder 3"/>
          <p:cNvSpPr>
            <a:spLocks noGrp="1"/>
          </p:cNvSpPr>
          <p:nvPr>
            <p:ph type="sldNum" sz="quarter" idx="5"/>
          </p:nvPr>
        </p:nvSpPr>
        <p:spPr>
          <a:noFill/>
        </p:spPr>
        <p:txBody>
          <a:bodyPr/>
          <a:lstStyle/>
          <a:p>
            <a:fld id="{F219F9E5-8ADD-496E-8CDD-4A661A53AEA5}" type="slidenum">
              <a:rPr lang="en-US" smtClean="0"/>
              <a:pPr/>
              <a:t>11</a:t>
            </a:fld>
            <a:endParaRPr lang="en-US" smtClean="0"/>
          </a:p>
        </p:txBody>
      </p:sp>
    </p:spTree>
    <p:extLst>
      <p:ext uri="{BB962C8B-B14F-4D97-AF65-F5344CB8AC3E}">
        <p14:creationId xmlns:p14="http://schemas.microsoft.com/office/powerpoint/2010/main" val="27854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85800" y="1676400"/>
            <a:ext cx="7772400" cy="1828800"/>
          </a:xfrm>
        </p:spPr>
        <p:txBody>
          <a:bodyPr/>
          <a:lstStyle>
            <a:lvl1pPr>
              <a:defRPr b="1">
                <a:solidFill>
                  <a:srgbClr val="FF6600"/>
                </a:solidFill>
              </a:defRPr>
            </a:lvl1pPr>
          </a:lstStyle>
          <a:p>
            <a:r>
              <a:rPr lang="en-US" dirty="0"/>
              <a:t>Click to edit Master title style</a:t>
            </a:r>
          </a:p>
        </p:txBody>
      </p:sp>
      <p:sp>
        <p:nvSpPr>
          <p:cNvPr id="40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quarter"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349C006-6BE5-4758-8E48-00793693ABCD}"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F3BD8-FAEC-440F-A930-45458879B83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2363D-F42F-46C7-A7D5-09397265BB20}"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FF66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EB13AD-B974-4161-BFA6-2A434D602D96}"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6514D-4F6E-4223-96ED-745D913171C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6A64D-BC1C-42A0-93AB-A5001E1AD2D8}"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871FA5-90F0-466C-AECA-400D040CC450}"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6B7B88-1D4C-4CA8-A288-5DF42ACACF74}"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E8D15F-097D-4FDA-8EEC-D473B720A3A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68E32-A7C6-4CCD-A603-AC87BECAC89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8E7F84-2963-40E1-9312-D39EAC1CDBB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3810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402868D3-A223-4F61-9033-37F46631BE5D}" type="slidenum">
              <a:rPr lang="en-US"/>
              <a:pPr>
                <a:defRPr/>
              </a:pPr>
              <a:t>‹N°›</a:t>
            </a:fld>
            <a:endParaRPr lang="en-US"/>
          </a:p>
        </p:txBody>
      </p:sp>
      <p:sp>
        <p:nvSpPr>
          <p:cNvPr id="3080" name="Line 8"/>
          <p:cNvSpPr>
            <a:spLocks noChangeShapeType="1"/>
          </p:cNvSpPr>
          <p:nvPr/>
        </p:nvSpPr>
        <p:spPr bwMode="auto">
          <a:xfrm>
            <a:off x="1219200" y="1295400"/>
            <a:ext cx="7239000" cy="0"/>
          </a:xfrm>
          <a:prstGeom prst="line">
            <a:avLst/>
          </a:prstGeom>
          <a:noFill/>
          <a:ln w="12700">
            <a:solidFill>
              <a:srgbClr val="CC0000"/>
            </a:solidFill>
            <a:round/>
            <a:headEnd/>
            <a:tailEnd/>
          </a:ln>
          <a:effectLst/>
        </p:spPr>
        <p:txBody>
          <a:bodyPr/>
          <a:lstStyle/>
          <a:p>
            <a:pPr>
              <a:defRPr/>
            </a:pPr>
            <a:endParaRPr lang="en-US"/>
          </a:p>
        </p:txBody>
      </p:sp>
      <p:pic>
        <p:nvPicPr>
          <p:cNvPr id="9" name="Picture 8" descr="CPS flag small.gif"/>
          <p:cNvPicPr>
            <a:picLocks noChangeAspect="1"/>
          </p:cNvPicPr>
          <p:nvPr userDrawn="1"/>
        </p:nvPicPr>
        <p:blipFill>
          <a:blip r:embed="rId13" cstate="print"/>
          <a:stretch>
            <a:fillRect/>
          </a:stretch>
        </p:blipFill>
        <p:spPr>
          <a:xfrm>
            <a:off x="0" y="0"/>
            <a:ext cx="1190625" cy="981075"/>
          </a:xfrm>
          <a:prstGeom prst="rect">
            <a:avLst/>
          </a:prstGeom>
        </p:spPr>
      </p:pic>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1"/>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1"/>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1"/>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1"/>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1"/>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9.xml"/><Relationship Id="rId7"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0.xml"/><Relationship Id="rId7" Type="http://schemas.openxmlformats.org/officeDocument/2006/relationships/notesSlide" Target="../notesSlides/notesSlide1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8.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9.jpeg"/><Relationship Id="rId4" Type="http://schemas.openxmlformats.org/officeDocument/2006/relationships/tags" Target="../tags/tag77.xml"/><Relationship Id="rId9"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0.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1.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notesSlide" Target="../notesSlides/notesSlide18.xml"/><Relationship Id="rId4" Type="http://schemas.openxmlformats.org/officeDocument/2006/relationships/tags" Target="../tags/tag88.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00.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notesSlide" Target="../notesSlides/notesSlide19.xml"/><Relationship Id="rId4" Type="http://schemas.openxmlformats.org/officeDocument/2006/relationships/tags" Target="../tags/tag96.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11.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7.xml"/><Relationship Id="rId7" Type="http://schemas.openxmlformats.org/officeDocument/2006/relationships/notesSlide" Target="../notesSlides/notesSlide2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10" Type="http://schemas.openxmlformats.org/officeDocument/2006/relationships/image" Target="../media/image14.jpeg"/><Relationship Id="rId4" Type="http://schemas.openxmlformats.org/officeDocument/2006/relationships/tags" Target="../tags/tag108.xml"/><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16.xml"/><Relationship Id="rId7"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7.png"/><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notesSlide" Target="../notesSlides/notesSlide3.xml"/><Relationship Id="rId4" Type="http://schemas.openxmlformats.org/officeDocument/2006/relationships/tags" Target="../tags/tag12.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9.pn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5.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9.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140.xml"/><Relationship Id="rId7" Type="http://schemas.openxmlformats.org/officeDocument/2006/relationships/notesSlide" Target="../notesSlides/notesSlide3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45.xml"/><Relationship Id="rId7" Type="http://schemas.openxmlformats.org/officeDocument/2006/relationships/notesSlide" Target="../notesSlides/notesSlide3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52.xml"/><Relationship Id="rId7" Type="http://schemas.openxmlformats.org/officeDocument/2006/relationships/image" Target="../media/image21.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53.xml"/><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156.xml"/><Relationship Id="rId7"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162.xml"/><Relationship Id="rId7" Type="http://schemas.openxmlformats.org/officeDocument/2006/relationships/notesSlide" Target="../notesSlides/notesSlide3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xml"/><Relationship Id="rId7"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70.xml"/><Relationship Id="rId7" Type="http://schemas.openxmlformats.org/officeDocument/2006/relationships/notesSlide" Target="../notesSlides/notesSlide38.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75.xml"/><Relationship Id="rId7"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41.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custDataLst>
              <p:tags r:id="rId1"/>
            </p:custDataLst>
          </p:nvPr>
        </p:nvSpPr>
        <p:spPr/>
        <p:txBody>
          <a:bodyPr/>
          <a:lstStyle/>
          <a:p>
            <a:pPr eaLnBrk="1" hangingPunct="1">
              <a:defRPr/>
            </a:pPr>
            <a:r>
              <a:rPr lang="fr-CA" dirty="0" smtClean="0"/>
              <a:t>Practice Cruise</a:t>
            </a:r>
            <a:br>
              <a:rPr lang="fr-CA" dirty="0" smtClean="0"/>
            </a:br>
            <a:r>
              <a:rPr lang="fr-CA" dirty="0" err="1" smtClean="0"/>
              <a:t>Underway</a:t>
            </a:r>
            <a:endParaRPr lang="fr-CA" dirty="0" smtClean="0"/>
          </a:p>
        </p:txBody>
      </p:sp>
      <p:sp>
        <p:nvSpPr>
          <p:cNvPr id="6147" name="Rectangle 3"/>
          <p:cNvSpPr>
            <a:spLocks noGrp="1" noChangeArrowheads="1"/>
          </p:cNvSpPr>
          <p:nvPr>
            <p:ph type="subTitle" idx="1"/>
            <p:custDataLst>
              <p:tags r:id="rId2"/>
            </p:custDataLst>
          </p:nvPr>
        </p:nvSpPr>
        <p:spPr/>
        <p:txBody>
          <a:bodyPr/>
          <a:lstStyle/>
          <a:p>
            <a:pPr eaLnBrk="1" hangingPunct="1">
              <a:defRPr/>
            </a:pPr>
            <a:r>
              <a:rPr lang="fr-CA" dirty="0" smtClean="0"/>
              <a:t>Global Navigation</a:t>
            </a:r>
          </a:p>
          <a:p>
            <a:pPr eaLnBrk="1" hangingPunct="1">
              <a:defRPr/>
            </a:pPr>
            <a:r>
              <a:rPr lang="fr-CA" dirty="0" err="1" smtClean="0"/>
              <a:t>Chapter</a:t>
            </a:r>
            <a:r>
              <a:rPr lang="fr-CA" dirty="0" smtClean="0"/>
              <a:t> 9</a:t>
            </a:r>
          </a:p>
        </p:txBody>
      </p:sp>
      <p:sp>
        <p:nvSpPr>
          <p:cNvPr id="4" name="Slide Number Placeholder 3"/>
          <p:cNvSpPr>
            <a:spLocks noGrp="1"/>
          </p:cNvSpPr>
          <p:nvPr>
            <p:ph type="sldNum" sz="quarter" idx="12"/>
            <p:custDataLst>
              <p:tags r:id="rId3"/>
            </p:custDataLst>
          </p:nvPr>
        </p:nvSpPr>
        <p:spPr/>
        <p:txBody>
          <a:bodyPr/>
          <a:lstStyle/>
          <a:p>
            <a:pPr>
              <a:defRPr/>
            </a:pPr>
            <a:fld id="{44C7C489-1E46-4BCE-B5A2-A5BC60778BB2}" type="slidenum">
              <a:rPr lang="en-US" smtClean="0"/>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smtClean="0"/>
              <a:t>Question 4d </a:t>
            </a:r>
            <a:r>
              <a:rPr lang="en-US" altLang="en-US" sz="4000" b="1" dirty="0"/>
              <a:t>– Fix</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495800" cy="550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57200" y="1524000"/>
            <a:ext cx="8229600" cy="1077218"/>
          </a:xfrm>
          <a:prstGeom prst="rect">
            <a:avLst/>
          </a:prstGeom>
          <a:noFill/>
        </p:spPr>
        <p:txBody>
          <a:bodyPr wrap="square" rtlCol="0">
            <a:spAutoFit/>
          </a:bodyPr>
          <a:lstStyle/>
          <a:p>
            <a:pPr algn="l"/>
            <a:r>
              <a:rPr lang="en-US" sz="3200" dirty="0"/>
              <a:t>Record the coordinates of the resultant 2-body fix:</a:t>
            </a:r>
            <a:endParaRPr lang="fr-CA" sz="3200" dirty="0"/>
          </a:p>
        </p:txBody>
      </p:sp>
      <p:sp>
        <p:nvSpPr>
          <p:cNvPr id="5" name="Rectangle 4"/>
          <p:cNvSpPr/>
          <p:nvPr/>
        </p:nvSpPr>
        <p:spPr bwMode="auto">
          <a:xfrm>
            <a:off x="2895600" y="4207690"/>
            <a:ext cx="2819400" cy="9144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14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noFill/>
        </p:spPr>
        <p:txBody>
          <a:bodyPr/>
          <a:lstStyle/>
          <a:p>
            <a:pPr eaLnBrk="1" hangingPunct="1">
              <a:defRPr/>
            </a:pPr>
            <a:r>
              <a:rPr lang="fr-CA" sz="4000" b="1" dirty="0" smtClean="0"/>
              <a:t>Question 4-e </a:t>
            </a:r>
          </a:p>
        </p:txBody>
      </p:sp>
      <p:sp>
        <p:nvSpPr>
          <p:cNvPr id="15363" name="Rectangle 3"/>
          <p:cNvSpPr>
            <a:spLocks noGrp="1" noChangeArrowheads="1"/>
          </p:cNvSpPr>
          <p:nvPr>
            <p:ph type="body" idx="1"/>
            <p:custDataLst>
              <p:tags r:id="rId2"/>
            </p:custDataLst>
          </p:nvPr>
        </p:nvSpPr>
        <p:spPr>
          <a:xfrm>
            <a:off x="152400" y="1481604"/>
            <a:ext cx="8991600" cy="5257800"/>
          </a:xfrm>
        </p:spPr>
        <p:txBody>
          <a:bodyPr/>
          <a:lstStyle/>
          <a:p>
            <a:pPr marL="0" indent="0">
              <a:buNone/>
            </a:pPr>
            <a:r>
              <a:rPr lang="en-US" sz="2800" dirty="0"/>
              <a:t>At 1414 the GPs indicates a position of L 47° 27.8’N, Lo 125° 38.1’W. How far off </a:t>
            </a:r>
            <a:r>
              <a:rPr lang="en-US" sz="2800" dirty="0" smtClean="0"/>
              <a:t>is your </a:t>
            </a:r>
            <a:r>
              <a:rPr lang="en-US" sz="2800" dirty="0"/>
              <a:t>1414 Fix from your 1414 GPS position</a:t>
            </a:r>
            <a:r>
              <a:rPr lang="en-US" sz="2800" dirty="0" smtClean="0"/>
              <a:t>?</a:t>
            </a:r>
            <a:endParaRPr lang="fr-CA" sz="2800" dirty="0" smtClean="0">
              <a:effectLst/>
            </a:endParaRPr>
          </a:p>
          <a:p>
            <a:pPr marL="0" indent="0">
              <a:buNone/>
            </a:pPr>
            <a:r>
              <a:rPr lang="en-US" sz="2400" b="1" dirty="0"/>
              <a:t>Solution: </a:t>
            </a:r>
            <a:r>
              <a:rPr lang="en-US" sz="2400" dirty="0"/>
              <a:t>See CLS Form, </a:t>
            </a:r>
            <a:r>
              <a:rPr lang="en-US" sz="2400" dirty="0" smtClean="0"/>
              <a:t>Q 9-4d. </a:t>
            </a:r>
            <a:r>
              <a:rPr lang="en-US" sz="2400" dirty="0"/>
              <a:t>Measure </a:t>
            </a:r>
            <a:r>
              <a:rPr lang="en-US" sz="2400" dirty="0" smtClean="0"/>
              <a:t>distance from </a:t>
            </a:r>
            <a:r>
              <a:rPr lang="en-US" sz="2400" dirty="0"/>
              <a:t>the 1414 GPS position to the 1414 celestial fix with dividers</a:t>
            </a:r>
            <a:r>
              <a:rPr lang="fr-CA" sz="2400" dirty="0" smtClean="0"/>
              <a:t>.</a:t>
            </a:r>
          </a:p>
          <a:p>
            <a:pPr marL="0" indent="0">
              <a:buNone/>
            </a:pPr>
            <a:endParaRPr lang="fr-CA" sz="2400" dirty="0" smtClean="0"/>
          </a:p>
          <a:p>
            <a:pPr>
              <a:buFont typeface="Arial" panose="020B0604020202020204" pitchFamily="34" charset="0"/>
              <a:buChar char="•"/>
            </a:pPr>
            <a:r>
              <a:rPr lang="en-US" sz="2400" dirty="0"/>
              <a:t>You know that this distance is primarily due to error in sight-taking, but are satisfied </a:t>
            </a:r>
            <a:r>
              <a:rPr lang="en-US" sz="2400" dirty="0" smtClean="0"/>
              <a:t>that your </a:t>
            </a:r>
            <a:r>
              <a:rPr lang="en-US" sz="2400" dirty="0"/>
              <a:t>1414 celestial fix and the 1414 GPS fix positions are fairly close (if your </a:t>
            </a:r>
            <a:r>
              <a:rPr lang="en-US" sz="2400" dirty="0" smtClean="0"/>
              <a:t>answer was </a:t>
            </a:r>
            <a:r>
              <a:rPr lang="en-US" sz="2400" dirty="0"/>
              <a:t>a few nautical miles</a:t>
            </a:r>
            <a:r>
              <a:rPr lang="en-US" sz="2400" dirty="0" smtClean="0"/>
              <a:t>).</a:t>
            </a:r>
            <a:endParaRPr lang="fr-CA" sz="2400" dirty="0" smtClean="0">
              <a:effectLst/>
            </a:endParaRPr>
          </a:p>
        </p:txBody>
      </p:sp>
      <p:sp>
        <p:nvSpPr>
          <p:cNvPr id="4" name="Slide Number Placeholder 3"/>
          <p:cNvSpPr>
            <a:spLocks noGrp="1"/>
          </p:cNvSpPr>
          <p:nvPr>
            <p:ph type="sldNum" sz="quarter" idx="12"/>
            <p:custDataLst>
              <p:tags r:id="rId3"/>
            </p:custDataLst>
          </p:nvPr>
        </p:nvSpPr>
        <p:spPr>
          <a:xfrm>
            <a:off x="7772400" y="6245225"/>
            <a:ext cx="914400" cy="476250"/>
          </a:xfrm>
        </p:spPr>
        <p:txBody>
          <a:bodyPr/>
          <a:lstStyle/>
          <a:p>
            <a:pPr>
              <a:defRPr/>
            </a:pPr>
            <a:fld id="{6CF87826-6DB8-4ACA-9EA7-15DCB20C9CFA}" type="slidenum">
              <a:rPr lang="en-US" smtClean="0"/>
              <a:pPr>
                <a:defRPr/>
              </a:pPr>
              <a:t>11</a:t>
            </a:fld>
            <a:endParaRPr lang="en-US" dirty="0"/>
          </a:p>
        </p:txBody>
      </p:sp>
      <p:sp>
        <p:nvSpPr>
          <p:cNvPr id="2" name="ZoneTexte 1"/>
          <p:cNvSpPr txBox="1"/>
          <p:nvPr>
            <p:custDataLst>
              <p:tags r:id="rId4"/>
            </p:custDataLst>
          </p:nvPr>
        </p:nvSpPr>
        <p:spPr>
          <a:xfrm>
            <a:off x="5105400" y="2438400"/>
            <a:ext cx="1067921" cy="584775"/>
          </a:xfrm>
          <a:prstGeom prst="rect">
            <a:avLst/>
          </a:prstGeom>
          <a:solidFill>
            <a:srgbClr val="FF0000"/>
          </a:solidFill>
        </p:spPr>
        <p:txBody>
          <a:bodyPr wrap="none" rtlCol="0">
            <a:spAutoFit/>
          </a:bodyPr>
          <a:lstStyle/>
          <a:p>
            <a:pPr algn="l"/>
            <a:r>
              <a:rPr lang="fr-CA" sz="3200" dirty="0" smtClean="0"/>
              <a:t> </a:t>
            </a:r>
            <a:r>
              <a:rPr lang="fr-CA" sz="2400" b="1" u="sng" dirty="0" smtClean="0"/>
              <a:t>0,8 </a:t>
            </a:r>
            <a:r>
              <a:rPr lang="fr-CA" sz="2400" b="1" u="sng" dirty="0"/>
              <a:t>M</a:t>
            </a:r>
            <a:endParaRPr lang="fr-CA" sz="2400" b="1" dirty="0"/>
          </a:p>
        </p:txBody>
      </p:sp>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758275"/>
            <a:ext cx="4495800" cy="550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15363" grpId="1"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noFill/>
        </p:spPr>
        <p:txBody>
          <a:bodyPr/>
          <a:lstStyle/>
          <a:p>
            <a:pPr eaLnBrk="1" hangingPunct="1">
              <a:defRPr/>
            </a:pPr>
            <a:r>
              <a:rPr lang="fr-CA" sz="4000" b="1" dirty="0" smtClean="0"/>
              <a:t>Question 5 </a:t>
            </a:r>
          </a:p>
        </p:txBody>
      </p:sp>
      <p:sp>
        <p:nvSpPr>
          <p:cNvPr id="15363" name="Rectangle 3"/>
          <p:cNvSpPr>
            <a:spLocks noGrp="1" noChangeArrowheads="1"/>
          </p:cNvSpPr>
          <p:nvPr>
            <p:ph type="body" idx="1"/>
            <p:custDataLst>
              <p:tags r:id="rId2"/>
            </p:custDataLst>
          </p:nvPr>
        </p:nvSpPr>
        <p:spPr>
          <a:xfrm>
            <a:off x="0" y="1524000"/>
            <a:ext cx="9144000" cy="4343400"/>
          </a:xfrm>
        </p:spPr>
        <p:txBody>
          <a:bodyPr/>
          <a:lstStyle/>
          <a:p>
            <a:pPr marL="0" indent="0">
              <a:buNone/>
            </a:pPr>
            <a:r>
              <a:rPr lang="en-US" b="1" dirty="0"/>
              <a:t>2000</a:t>
            </a:r>
            <a:r>
              <a:rPr lang="en-US" dirty="0"/>
              <a:t>. GPS position is L 46° 42.9'N, Lo 126°19.7'W. </a:t>
            </a:r>
            <a:r>
              <a:rPr lang="en-US" dirty="0" err="1"/>
              <a:t>Knotmeter</a:t>
            </a:r>
            <a:r>
              <a:rPr lang="en-US" dirty="0"/>
              <a:t> log reads 0115.7. </a:t>
            </a:r>
            <a:r>
              <a:rPr lang="en-US" dirty="0" smtClean="0"/>
              <a:t>Winds from </a:t>
            </a:r>
            <a:r>
              <a:rPr lang="en-US" dirty="0"/>
              <a:t>the west at three knots, seas two feet. Report to the captain</a:t>
            </a:r>
            <a:r>
              <a:rPr lang="fr-CA" dirty="0" smtClean="0"/>
              <a:t>.</a:t>
            </a:r>
            <a:endParaRPr lang="fr-CA" dirty="0" smtClean="0">
              <a:effectLst/>
            </a:endParaRPr>
          </a:p>
          <a:p>
            <a:pPr marL="0" lvl="0" indent="0" eaLnBrk="1" hangingPunct="1">
              <a:lnSpc>
                <a:spcPct val="80000"/>
              </a:lnSpc>
              <a:buNone/>
              <a:defRPr/>
            </a:pPr>
            <a:endParaRPr lang="fr-CA" dirty="0" smtClean="0">
              <a:effectLst/>
            </a:endParaRPr>
          </a:p>
          <a:p>
            <a:pPr marL="0" indent="0">
              <a:buNone/>
            </a:pPr>
            <a:r>
              <a:rPr lang="en-US" dirty="0"/>
              <a:t>You download a weather report for tomorrow. Prediction is still for good weather, </a:t>
            </a:r>
            <a:r>
              <a:rPr lang="en-US" dirty="0" smtClean="0"/>
              <a:t>with seas </a:t>
            </a:r>
            <a:r>
              <a:rPr lang="en-US" dirty="0"/>
              <a:t>of five feet or less and northwest winds </a:t>
            </a:r>
            <a:r>
              <a:rPr lang="en-US" dirty="0" smtClean="0"/>
              <a:t>6-12 knots</a:t>
            </a:r>
            <a:r>
              <a:rPr lang="en-US" dirty="0"/>
              <a:t>. No fronts seem to be </a:t>
            </a:r>
            <a:r>
              <a:rPr lang="en-US" dirty="0" smtClean="0"/>
              <a:t>moving </a:t>
            </a:r>
            <a:r>
              <a:rPr lang="fr-CA" dirty="0" err="1" smtClean="0"/>
              <a:t>into</a:t>
            </a:r>
            <a:r>
              <a:rPr lang="fr-CA" dirty="0" smtClean="0"/>
              <a:t> </a:t>
            </a:r>
            <a:r>
              <a:rPr lang="fr-CA" dirty="0" err="1"/>
              <a:t>your</a:t>
            </a:r>
            <a:r>
              <a:rPr lang="fr-CA" dirty="0"/>
              <a:t> area</a:t>
            </a:r>
            <a:r>
              <a:rPr lang="fr-CA" dirty="0" smtClean="0">
                <a:effectLst/>
              </a:rPr>
              <a:t>.</a:t>
            </a:r>
            <a:endParaRPr lang="fr-CA" dirty="0">
              <a:effectLst/>
            </a:endParaRPr>
          </a:p>
          <a:p>
            <a:pPr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a:xfrm>
            <a:off x="6553200" y="6343073"/>
            <a:ext cx="2133600" cy="476250"/>
          </a:xfrm>
        </p:spPr>
        <p:txBody>
          <a:bodyPr/>
          <a:lstStyle/>
          <a:p>
            <a:pPr>
              <a:defRPr/>
            </a:pPr>
            <a:fld id="{6CF87826-6DB8-4ACA-9EA7-15DCB20C9CFA}" type="slidenum">
              <a:rPr lang="en-US" smtClean="0"/>
              <a:pPr>
                <a:defRPr/>
              </a:pPr>
              <a:t>12</a:t>
            </a:fld>
            <a:endParaRPr lang="en-US" dirty="0"/>
          </a:p>
        </p:txBody>
      </p:sp>
      <p:sp>
        <p:nvSpPr>
          <p:cNvPr id="2" name="Rectangle 1"/>
          <p:cNvSpPr/>
          <p:nvPr>
            <p:custDataLst>
              <p:tags r:id="rId4"/>
            </p:custDataLst>
          </p:nvPr>
        </p:nvSpPr>
        <p:spPr bwMode="auto">
          <a:xfrm>
            <a:off x="0" y="1371600"/>
            <a:ext cx="9144000" cy="510222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You determine that by tomorrow morning, you will be well offshore and no longer </a:t>
            </a:r>
            <a:r>
              <a:rPr lang="en-US" sz="2800" dirty="0" smtClean="0"/>
              <a:t>have paper </a:t>
            </a:r>
            <a:r>
              <a:rPr lang="en-US" sz="2800" dirty="0"/>
              <a:t>charts to maintain your DR plot. Throughout the day, you’ve checked the </a:t>
            </a:r>
            <a:r>
              <a:rPr lang="en-US" sz="2800" dirty="0" smtClean="0"/>
              <a:t>GPS positions </a:t>
            </a:r>
            <a:r>
              <a:rPr lang="en-US" sz="2800" dirty="0"/>
              <a:t>logged in </a:t>
            </a:r>
            <a:r>
              <a:rPr lang="en-US" sz="2800" i="1" dirty="0" err="1"/>
              <a:t>OpenCPN</a:t>
            </a:r>
            <a:r>
              <a:rPr lang="en-US" sz="2800" i="1" dirty="0"/>
              <a:t> </a:t>
            </a:r>
            <a:r>
              <a:rPr lang="en-US" sz="2800" dirty="0"/>
              <a:t>with your DR plot and they’ve compared well</a:t>
            </a:r>
            <a:r>
              <a:rPr lang="fr-CA" sz="2800" dirty="0" smtClean="0"/>
              <a:t>.</a:t>
            </a:r>
          </a:p>
          <a:p>
            <a:pPr algn="l"/>
            <a:endParaRPr lang="en-US" sz="2800" dirty="0" smtClean="0"/>
          </a:p>
          <a:p>
            <a:pPr algn="l"/>
            <a:r>
              <a:rPr lang="en-US" sz="2800" dirty="0" smtClean="0"/>
              <a:t>Prepare </a:t>
            </a:r>
            <a:r>
              <a:rPr lang="en-US" sz="2800" dirty="0"/>
              <a:t>a blank offshore plotting sheet, Chart N.O. 974, to maintain your DR plot </a:t>
            </a:r>
            <a:r>
              <a:rPr lang="en-US" sz="2800" dirty="0" smtClean="0"/>
              <a:t>starting tomorrow </a:t>
            </a:r>
            <a:r>
              <a:rPr lang="en-US" sz="2800" dirty="0"/>
              <a:t>morning. Arrange the plotting sheet for north latitude, and label the </a:t>
            </a:r>
            <a:r>
              <a:rPr lang="en-US" sz="2800" dirty="0" smtClean="0"/>
              <a:t>meridian on </a:t>
            </a:r>
            <a:r>
              <a:rPr lang="en-US" sz="2800" dirty="0"/>
              <a:t>the left </a:t>
            </a:r>
            <a:r>
              <a:rPr lang="en-US" sz="2800" b="1" dirty="0"/>
              <a:t>130° W </a:t>
            </a:r>
            <a:r>
              <a:rPr lang="en-US" sz="2800" dirty="0"/>
              <a:t>at the top of the sheet</a:t>
            </a:r>
            <a:r>
              <a:rPr lang="fr-CA" sz="2800" dirty="0" smtClean="0"/>
              <a:t>.</a:t>
            </a:r>
          </a:p>
          <a:p>
            <a:pPr algn="l"/>
            <a:endParaRPr kumimoji="0" lang="fr-CA" sz="3200" b="0" i="0" u="none" strike="noStrike" cap="none" normalizeH="0" baseline="0" dirty="0" smtClean="0">
              <a:ln>
                <a:noFill/>
              </a:ln>
              <a:solidFill>
                <a:schemeClr val="tx1"/>
              </a:solidFill>
              <a:effectLst/>
              <a:latin typeface="Arial" charset="0"/>
            </a:endParaRPr>
          </a:p>
        </p:txBody>
      </p:sp>
      <p:sp>
        <p:nvSpPr>
          <p:cNvPr id="3" name="Rectangle 2"/>
          <p:cNvSpPr/>
          <p:nvPr>
            <p:custDataLst>
              <p:tags r:id="rId5"/>
            </p:custDataLst>
          </p:nvPr>
        </p:nvSpPr>
        <p:spPr bwMode="auto">
          <a:xfrm>
            <a:off x="0" y="1295400"/>
            <a:ext cx="9144000" cy="494982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You note that the variation in this area is </a:t>
            </a:r>
            <a:r>
              <a:rPr lang="en-US" sz="2800" b="1" dirty="0"/>
              <a:t>16° E</a:t>
            </a:r>
            <a:r>
              <a:rPr lang="en-US" sz="2800" dirty="0"/>
              <a:t>. Plot the </a:t>
            </a:r>
            <a:r>
              <a:rPr lang="en-US" sz="2800" b="1" dirty="0"/>
              <a:t>16° E </a:t>
            </a:r>
            <a:r>
              <a:rPr lang="en-US" sz="2800" dirty="0"/>
              <a:t>isogonic line drawing </a:t>
            </a:r>
            <a:r>
              <a:rPr lang="en-US" sz="2800" dirty="0" smtClean="0"/>
              <a:t>a line </a:t>
            </a:r>
            <a:r>
              <a:rPr lang="en-US" sz="2800" dirty="0"/>
              <a:t>from the position </a:t>
            </a:r>
            <a:r>
              <a:rPr lang="en-US" sz="2800" dirty="0" smtClean="0"/>
              <a:t>         L </a:t>
            </a:r>
            <a:r>
              <a:rPr lang="en-US" sz="2800" dirty="0"/>
              <a:t>43°17.0'N, Lo 130°00.0'W, to L 44°31.0'N, </a:t>
            </a:r>
            <a:r>
              <a:rPr lang="en-US" sz="2800" dirty="0" smtClean="0"/>
              <a:t>                  Lo </a:t>
            </a:r>
            <a:r>
              <a:rPr lang="en-US" sz="2800" dirty="0"/>
              <a:t>126°00.0'W</a:t>
            </a:r>
            <a:r>
              <a:rPr lang="fr-CA" sz="2800" dirty="0" smtClean="0"/>
              <a:t>.</a:t>
            </a:r>
          </a:p>
          <a:p>
            <a:pPr marL="95250" algn="l"/>
            <a:endParaRPr lang="fr-CA" sz="2800" dirty="0"/>
          </a:p>
          <a:p>
            <a:pPr marL="95250" algn="l"/>
            <a:r>
              <a:rPr lang="en-US" sz="2800" dirty="0" smtClean="0"/>
              <a:t>Plot </a:t>
            </a:r>
            <a:r>
              <a:rPr lang="en-US" sz="2800" dirty="0"/>
              <a:t>time zone boundaries on the plotting sheet, as appropriate</a:t>
            </a:r>
            <a:r>
              <a:rPr lang="fr-FR" sz="2800" dirty="0" smtClean="0"/>
              <a:t>.</a:t>
            </a:r>
            <a:endParaRPr lang="fr-CA" sz="2800" dirty="0" smtClean="0"/>
          </a:p>
          <a:p>
            <a:pPr lvl="0" algn="l"/>
            <a:endParaRPr lang="fr-CA" sz="2800" dirty="0"/>
          </a:p>
          <a:p>
            <a:pPr marL="0" marR="0" indent="0" algn="l" defTabSz="914400" rtl="0" eaLnBrk="1" fontAlgn="base" latinLnBrk="0" hangingPunct="1">
              <a:lnSpc>
                <a:spcPct val="100000"/>
              </a:lnSpc>
              <a:spcBef>
                <a:spcPct val="0"/>
              </a:spcBef>
              <a:spcAft>
                <a:spcPct val="0"/>
              </a:spcAft>
              <a:buClrTx/>
              <a:buSzTx/>
              <a:buFontTx/>
              <a:buNone/>
              <a:tabLst/>
            </a:pPr>
            <a:endParaRPr kumimoji="0" lang="fr-CA" sz="2800" b="0" i="0" u="none" strike="noStrike" cap="none" normalizeH="0" baseline="0" dirty="0" smtClean="0">
              <a:ln>
                <a:noFill/>
              </a:ln>
              <a:solidFill>
                <a:schemeClr val="tx1"/>
              </a:solidFill>
              <a:effectLst/>
              <a:latin typeface="Arial" charset="0"/>
            </a:endParaRPr>
          </a:p>
        </p:txBody>
      </p:sp>
      <p:sp>
        <p:nvSpPr>
          <p:cNvPr id="5" name="Rectangle 4"/>
          <p:cNvSpPr/>
          <p:nvPr>
            <p:custDataLst>
              <p:tags r:id="rId6"/>
            </p:custDataLst>
          </p:nvPr>
        </p:nvSpPr>
        <p:spPr bwMode="auto">
          <a:xfrm>
            <a:off x="0" y="1333500"/>
            <a:ext cx="9144000" cy="47625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lvl="0" algn="l"/>
            <a:endParaRPr lang="fr-CA" sz="2800" dirty="0" smtClean="0"/>
          </a:p>
          <a:p>
            <a:pPr marL="95250" lvl="0" algn="l"/>
            <a:endParaRPr lang="fr-CA" sz="2800" dirty="0" smtClean="0"/>
          </a:p>
          <a:p>
            <a:pPr algn="l"/>
            <a:r>
              <a:rPr lang="en-US" sz="2800" dirty="0"/>
              <a:t>You turn the watch over to the relief navigator, sign off on the log for the night and </a:t>
            </a:r>
            <a:r>
              <a:rPr lang="en-US" sz="2800" dirty="0" smtClean="0"/>
              <a:t>go </a:t>
            </a:r>
            <a:r>
              <a:rPr lang="fr-CA" sz="2800" dirty="0" smtClean="0"/>
              <a:t>off </a:t>
            </a:r>
            <a:r>
              <a:rPr lang="fr-CA" sz="2800" dirty="0" err="1"/>
              <a:t>duty</a:t>
            </a:r>
            <a:r>
              <a:rPr lang="fr-CA" sz="2800" dirty="0" smtClean="0"/>
              <a:t>.</a:t>
            </a:r>
            <a:endParaRPr lang="fr-CA" sz="2800" dirty="0"/>
          </a:p>
          <a:p>
            <a:pPr marL="95250" marR="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dirty="0" smtClean="0">
              <a:ln>
                <a:noFill/>
              </a:ln>
              <a:solidFill>
                <a:schemeClr val="tx1"/>
              </a:solidFill>
              <a:effectLst/>
              <a:latin typeface="Arial" charset="0"/>
            </a:endParaRPr>
          </a:p>
          <a:p>
            <a:pPr marL="95250" algn="l"/>
            <a:r>
              <a:rPr lang="fr-CA" sz="2800" b="1" dirty="0" smtClean="0"/>
              <a:t>No </a:t>
            </a:r>
            <a:r>
              <a:rPr lang="fr-CA" sz="2800" b="1" dirty="0"/>
              <a:t>question</a:t>
            </a:r>
            <a:endParaRPr kumimoji="0" lang="fr-CA" sz="2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6754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noFill/>
        </p:spPr>
        <p:txBody>
          <a:bodyPr/>
          <a:lstStyle/>
          <a:p>
            <a:pPr eaLnBrk="1" hangingPunct="1">
              <a:defRPr/>
            </a:pPr>
            <a:r>
              <a:rPr lang="fr-CA" sz="4000" b="1" dirty="0" smtClean="0"/>
              <a:t>Question 6 </a:t>
            </a:r>
          </a:p>
        </p:txBody>
      </p:sp>
      <p:sp>
        <p:nvSpPr>
          <p:cNvPr id="15363" name="Rectangle 3"/>
          <p:cNvSpPr>
            <a:spLocks noGrp="1" noChangeArrowheads="1"/>
          </p:cNvSpPr>
          <p:nvPr>
            <p:ph type="body" idx="1"/>
            <p:custDataLst>
              <p:tags r:id="rId2"/>
            </p:custDataLst>
          </p:nvPr>
        </p:nvSpPr>
        <p:spPr>
          <a:xfrm>
            <a:off x="0" y="1524000"/>
            <a:ext cx="9144000" cy="3962400"/>
          </a:xfrm>
        </p:spPr>
        <p:txBody>
          <a:bodyPr/>
          <a:lstStyle/>
          <a:p>
            <a:pPr marL="177800" indent="0" eaLnBrk="1" hangingPunct="1">
              <a:lnSpc>
                <a:spcPct val="80000"/>
              </a:lnSpc>
              <a:buNone/>
              <a:defRPr/>
            </a:pPr>
            <a:r>
              <a:rPr lang="fr-CA" b="1" dirty="0">
                <a:effectLst/>
              </a:rPr>
              <a:t>26 </a:t>
            </a:r>
            <a:r>
              <a:rPr lang="fr-CA" b="1" dirty="0" err="1" smtClean="0">
                <a:effectLst/>
              </a:rPr>
              <a:t>june</a:t>
            </a:r>
            <a:r>
              <a:rPr lang="fr-CA" b="1" dirty="0" smtClean="0">
                <a:effectLst/>
              </a:rPr>
              <a:t> 20XX</a:t>
            </a:r>
          </a:p>
          <a:p>
            <a:pPr marL="0" indent="0">
              <a:buNone/>
            </a:pPr>
            <a:r>
              <a:rPr lang="en-US" b="1" dirty="0"/>
              <a:t>0545 </a:t>
            </a:r>
            <a:r>
              <a:rPr lang="en-US" dirty="0"/>
              <a:t>You come back on duty early in the morning. As you check the position and deck </a:t>
            </a:r>
            <a:r>
              <a:rPr lang="en-US" dirty="0" smtClean="0"/>
              <a:t>log, you </a:t>
            </a:r>
            <a:r>
              <a:rPr lang="en-US" dirty="0"/>
              <a:t>note that the vessel is about to move into a different time zone</a:t>
            </a:r>
            <a:r>
              <a:rPr lang="fr-CA" dirty="0" smtClean="0">
                <a:effectLst/>
              </a:rPr>
              <a:t>.</a:t>
            </a:r>
          </a:p>
          <a:p>
            <a:pPr marL="177800" indent="0" eaLnBrk="1" hangingPunct="1">
              <a:lnSpc>
                <a:spcPct val="80000"/>
              </a:lnSpc>
              <a:buNone/>
              <a:defRPr/>
            </a:pPr>
            <a:endParaRPr lang="fr-CA" b="1" dirty="0">
              <a:effectLst/>
            </a:endParaRPr>
          </a:p>
          <a:p>
            <a:pPr marL="177800" indent="0" eaLnBrk="1" hangingPunct="1">
              <a:lnSpc>
                <a:spcPct val="80000"/>
              </a:lnSpc>
              <a:buNone/>
              <a:defRPr/>
            </a:pPr>
            <a:r>
              <a:rPr lang="fr-CA" b="1" dirty="0" smtClean="0">
                <a:effectLst/>
              </a:rPr>
              <a:t>0556</a:t>
            </a:r>
            <a:r>
              <a:rPr lang="fr-CA" dirty="0" smtClean="0">
                <a:effectLst/>
              </a:rPr>
              <a:t>.</a:t>
            </a:r>
            <a:r>
              <a:rPr lang="en-US" dirty="0"/>
              <a:t> Crossed over into the new time zone. </a:t>
            </a:r>
            <a:r>
              <a:rPr lang="en-US" dirty="0" smtClean="0"/>
              <a:t> GPS </a:t>
            </a:r>
            <a:r>
              <a:rPr lang="en-US" dirty="0"/>
              <a:t>position L 45°25.7’N, Lo 127° 30.0’W</a:t>
            </a:r>
            <a:r>
              <a:rPr lang="en-US" dirty="0" smtClean="0"/>
              <a:t>.</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13</a:t>
            </a:fld>
            <a:endParaRPr lang="en-US"/>
          </a:p>
        </p:txBody>
      </p:sp>
      <p:sp>
        <p:nvSpPr>
          <p:cNvPr id="3" name="Rectangle 2"/>
          <p:cNvSpPr/>
          <p:nvPr>
            <p:custDataLst>
              <p:tags r:id="rId4"/>
            </p:custDataLst>
          </p:nvPr>
        </p:nvSpPr>
        <p:spPr bwMode="auto">
          <a:xfrm>
            <a:off x="12405" y="2133600"/>
            <a:ext cx="9144000" cy="2438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b="1" dirty="0"/>
              <a:t>0500</a:t>
            </a:r>
            <a:r>
              <a:rPr lang="fr-CA" sz="3200" dirty="0"/>
              <a:t> (ZD+9</a:t>
            </a:r>
            <a:r>
              <a:rPr lang="fr-CA" sz="3200" dirty="0" smtClean="0"/>
              <a:t>).</a:t>
            </a:r>
            <a:r>
              <a:rPr lang="en-US" sz="3200" dirty="0"/>
              <a:t> GPS position is L45°25.1'N, Lo 127°30.6'W. Winds are from </a:t>
            </a:r>
            <a:r>
              <a:rPr lang="en-US" sz="3200" dirty="0" smtClean="0"/>
              <a:t>the northwest </a:t>
            </a:r>
            <a:r>
              <a:rPr lang="en-US" sz="3200" dirty="0"/>
              <a:t>at 8 </a:t>
            </a:r>
            <a:r>
              <a:rPr lang="en-US" sz="3200" dirty="0" err="1"/>
              <a:t>kn</a:t>
            </a:r>
            <a:r>
              <a:rPr lang="en-US" sz="3200" dirty="0"/>
              <a:t>, 4 </a:t>
            </a:r>
            <a:r>
              <a:rPr lang="en-US" sz="3200" dirty="0" err="1"/>
              <a:t>ft</a:t>
            </a:r>
            <a:r>
              <a:rPr lang="en-US" sz="3200" dirty="0"/>
              <a:t> seas. You make the appropriate deck log entry</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7" name="Rectangle 6"/>
          <p:cNvSpPr/>
          <p:nvPr>
            <p:custDataLst>
              <p:tags r:id="rId5"/>
            </p:custDataLst>
          </p:nvPr>
        </p:nvSpPr>
        <p:spPr bwMode="auto">
          <a:xfrm>
            <a:off x="0" y="1371600"/>
            <a:ext cx="9144000" cy="472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b="1" dirty="0"/>
              <a:t>0800</a:t>
            </a:r>
            <a:r>
              <a:rPr lang="fr-CA" sz="3200" dirty="0"/>
              <a:t>. </a:t>
            </a:r>
            <a:r>
              <a:rPr lang="en-US" sz="3200" dirty="0"/>
              <a:t>GPS position is L 45°01.8'N, </a:t>
            </a:r>
            <a:r>
              <a:rPr lang="en-US" sz="3200" dirty="0" smtClean="0"/>
              <a:t>Lo127°51.4'W</a:t>
            </a:r>
            <a:r>
              <a:rPr lang="en-US" sz="3200" dirty="0"/>
              <a:t>. </a:t>
            </a:r>
            <a:r>
              <a:rPr lang="en-US" sz="3200" dirty="0" err="1"/>
              <a:t>Knotmeter</a:t>
            </a:r>
            <a:r>
              <a:rPr lang="en-US" sz="3200" dirty="0"/>
              <a:t> log reads </a:t>
            </a:r>
            <a:r>
              <a:rPr lang="en-US" sz="3200" dirty="0" smtClean="0"/>
              <a:t>0231.4. Winds continue </a:t>
            </a:r>
            <a:r>
              <a:rPr lang="en-US" sz="3200" dirty="0"/>
              <a:t>from the northwest at 8 </a:t>
            </a:r>
            <a:r>
              <a:rPr lang="en-US" sz="3200" dirty="0" err="1"/>
              <a:t>kn</a:t>
            </a:r>
            <a:r>
              <a:rPr lang="en-US" sz="3200" dirty="0"/>
              <a:t>, with 4 </a:t>
            </a:r>
            <a:r>
              <a:rPr lang="en-US" sz="3200" dirty="0" err="1"/>
              <a:t>ft</a:t>
            </a:r>
            <a:r>
              <a:rPr lang="en-US" sz="3200" dirty="0"/>
              <a:t> seas. Report position to the captain</a:t>
            </a:r>
            <a:r>
              <a:rPr lang="fr-CA" sz="3200" dirty="0" smtClean="0"/>
              <a:t>.</a:t>
            </a:r>
          </a:p>
          <a:p>
            <a:pPr marL="177800" algn="l"/>
            <a:endParaRPr lang="fr-CA" sz="3200" dirty="0" smtClean="0"/>
          </a:p>
          <a:p>
            <a:pPr marL="177800" algn="l"/>
            <a:r>
              <a:rPr lang="fr-CA" sz="3200" b="1" dirty="0" smtClean="0"/>
              <a:t>No question</a:t>
            </a:r>
          </a:p>
          <a:p>
            <a:pPr algn="l"/>
            <a:r>
              <a:rPr lang="en-US" sz="3200" b="1" dirty="0"/>
              <a:t>All plotting for the remainder of this cruise is to be done on the Chart N.O. 974 </a:t>
            </a:r>
            <a:r>
              <a:rPr lang="en-US" sz="3200" b="1" dirty="0" smtClean="0"/>
              <a:t>which you </a:t>
            </a:r>
            <a:r>
              <a:rPr lang="en-US" sz="3200" b="1" dirty="0"/>
              <a:t>prepared in Question #5</a:t>
            </a:r>
            <a:endParaRPr lang="fr-CA" sz="3200" dirty="0"/>
          </a:p>
          <a:p>
            <a:pPr algn="l"/>
            <a:endParaRPr kumimoji="0" lang="fr-CA" sz="3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5363">
                                            <p:txEl>
                                              <p:pRg st="1" end="1"/>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
                                            <p:bg/>
                                          </p:spTgt>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3" grpId="0" animBg="1"/>
      <p:bldP spid="3" grpId="1" uiExpand="1" build="allAtOnce"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rot="20570162">
            <a:off x="8270085" y="5074302"/>
            <a:ext cx="762000" cy="369332"/>
          </a:xfrm>
          <a:prstGeom prst="rect">
            <a:avLst/>
          </a:prstGeom>
          <a:solidFill>
            <a:schemeClr val="tx1"/>
          </a:solidFill>
        </p:spPr>
        <p:txBody>
          <a:bodyPr wrap="square" rtlCol="0">
            <a:spAutoFit/>
          </a:bodyPr>
          <a:lstStyle/>
          <a:p>
            <a:r>
              <a:rPr lang="fr-CA" dirty="0" smtClean="0">
                <a:solidFill>
                  <a:srgbClr val="000000"/>
                </a:solidFill>
              </a:rPr>
              <a:t>16⁰ E</a:t>
            </a:r>
            <a:endParaRPr lang="fr-CA" dirty="0">
              <a:solidFill>
                <a:srgbClr val="000000"/>
              </a:solidFill>
            </a:endParaRPr>
          </a:p>
        </p:txBody>
      </p:sp>
      <p:sp>
        <p:nvSpPr>
          <p:cNvPr id="15362" name="Rectangle 2"/>
          <p:cNvSpPr>
            <a:spLocks noGrp="1" noChangeArrowheads="1"/>
          </p:cNvSpPr>
          <p:nvPr>
            <p:ph type="title"/>
            <p:custDataLst>
              <p:tags r:id="rId1"/>
            </p:custDataLst>
          </p:nvPr>
        </p:nvSpPr>
        <p:spPr/>
        <p:txBody>
          <a:bodyPr/>
          <a:lstStyle/>
          <a:p>
            <a:pPr eaLnBrk="1" hangingPunct="1">
              <a:defRPr/>
            </a:pPr>
            <a:r>
              <a:rPr lang="fr-CA" sz="4000" b="1" dirty="0" smtClean="0"/>
              <a:t>Question 7a </a:t>
            </a:r>
          </a:p>
        </p:txBody>
      </p:sp>
      <p:sp>
        <p:nvSpPr>
          <p:cNvPr id="15363" name="Rectangle 3"/>
          <p:cNvSpPr>
            <a:spLocks noGrp="1" noChangeArrowheads="1"/>
          </p:cNvSpPr>
          <p:nvPr>
            <p:ph type="body" idx="1"/>
            <p:custDataLst>
              <p:tags r:id="rId2"/>
            </p:custDataLst>
          </p:nvPr>
        </p:nvSpPr>
        <p:spPr>
          <a:xfrm>
            <a:off x="-10391" y="2057400"/>
            <a:ext cx="9144000" cy="5105400"/>
          </a:xfrm>
        </p:spPr>
        <p:txBody>
          <a:bodyPr/>
          <a:lstStyle/>
          <a:p>
            <a:pPr marL="95250" indent="0" eaLnBrk="1" hangingPunct="1">
              <a:lnSpc>
                <a:spcPct val="80000"/>
              </a:lnSpc>
              <a:buNone/>
              <a:defRPr/>
            </a:pPr>
            <a:endParaRPr lang="fr-CA" b="1" dirty="0">
              <a:effectLst/>
            </a:endParaRPr>
          </a:p>
          <a:p>
            <a:pPr marL="95250" indent="0" eaLnBrk="1" hangingPunct="1">
              <a:lnSpc>
                <a:spcPct val="80000"/>
              </a:lnSpc>
              <a:buNone/>
              <a:defRPr/>
            </a:pPr>
            <a:r>
              <a:rPr lang="en-US" b="1" dirty="0" smtClean="0"/>
              <a:t>1017</a:t>
            </a:r>
            <a:r>
              <a:rPr lang="en-US" b="1" dirty="0"/>
              <a:t>. </a:t>
            </a:r>
            <a:r>
              <a:rPr lang="en-US" dirty="0"/>
              <a:t>You arrive at </a:t>
            </a:r>
            <a:r>
              <a:rPr lang="en-US" b="1" dirty="0"/>
              <a:t>WP2 </a:t>
            </a:r>
            <a:r>
              <a:rPr lang="en-US" dirty="0"/>
              <a:t>and change course to your Leg 2 heading. </a:t>
            </a:r>
            <a:r>
              <a:rPr lang="en-US" dirty="0" err="1"/>
              <a:t>Knotmeter</a:t>
            </a:r>
            <a:r>
              <a:rPr lang="en-US" dirty="0"/>
              <a:t> log </a:t>
            </a:r>
            <a:r>
              <a:rPr lang="en-US" dirty="0" smtClean="0"/>
              <a:t>reads 0251.7</a:t>
            </a:r>
            <a:r>
              <a:rPr lang="en-US" dirty="0"/>
              <a:t>. Your DR position is L 44°55.3'N, Lo 128°10.1'W. Winds are still out of </a:t>
            </a:r>
            <a:r>
              <a:rPr lang="en-US" dirty="0" smtClean="0"/>
              <a:t>the northwest </a:t>
            </a:r>
            <a:r>
              <a:rPr lang="en-US" dirty="0"/>
              <a:t>but have increased to about 10 </a:t>
            </a:r>
            <a:r>
              <a:rPr lang="en-US" dirty="0" err="1"/>
              <a:t>kn</a:t>
            </a:r>
            <a:r>
              <a:rPr lang="en-US" dirty="0"/>
              <a:t>, seas remain at 4 </a:t>
            </a:r>
            <a:r>
              <a:rPr lang="en-US" dirty="0" err="1"/>
              <a:t>ft</a:t>
            </a:r>
            <a:r>
              <a:rPr lang="fr-CA" dirty="0" smtClean="0">
                <a:effectLst/>
              </a:rPr>
              <a:t>.</a:t>
            </a:r>
          </a:p>
          <a:p>
            <a:pPr marL="0" indent="0">
              <a:buNone/>
            </a:pPr>
            <a:r>
              <a:rPr lang="en-US" dirty="0"/>
              <a:t>From your </a:t>
            </a:r>
            <a:r>
              <a:rPr lang="en-US" i="1" dirty="0" err="1"/>
              <a:t>OpenCPN</a:t>
            </a:r>
            <a:r>
              <a:rPr lang="en-US" i="1" dirty="0"/>
              <a:t> </a:t>
            </a:r>
            <a:r>
              <a:rPr lang="en-US" dirty="0"/>
              <a:t>route, what is the </a:t>
            </a:r>
            <a:r>
              <a:rPr lang="en-US" dirty="0" smtClean="0"/>
              <a:t>true c</a:t>
            </a:r>
            <a:r>
              <a:rPr lang="fr-CA" dirty="0" smtClean="0"/>
              <a:t>ourse </a:t>
            </a:r>
            <a:r>
              <a:rPr lang="fr-CA" dirty="0"/>
              <a:t>for </a:t>
            </a:r>
            <a:r>
              <a:rPr lang="fr-CA" dirty="0" err="1"/>
              <a:t>Leg</a:t>
            </a:r>
            <a:r>
              <a:rPr lang="fr-CA" dirty="0"/>
              <a:t> 2</a:t>
            </a:r>
            <a:r>
              <a:rPr lang="fr-CA" dirty="0" smtClean="0">
                <a:effectLst/>
              </a:rPr>
              <a:t>?</a:t>
            </a:r>
            <a:endParaRPr lang="fr-CA" dirty="0">
              <a:effectLst/>
            </a:endParaRPr>
          </a:p>
          <a:p>
            <a:pPr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14</a:t>
            </a:fld>
            <a:endParaRPr lang="en-US" dirty="0"/>
          </a:p>
        </p:txBody>
      </p:sp>
      <p:sp>
        <p:nvSpPr>
          <p:cNvPr id="2" name="ZoneTexte 1"/>
          <p:cNvSpPr txBox="1"/>
          <p:nvPr>
            <p:custDataLst>
              <p:tags r:id="rId4"/>
            </p:custDataLst>
          </p:nvPr>
        </p:nvSpPr>
        <p:spPr>
          <a:xfrm>
            <a:off x="5015345" y="5230102"/>
            <a:ext cx="1295400" cy="584775"/>
          </a:xfrm>
          <a:prstGeom prst="rect">
            <a:avLst/>
          </a:prstGeom>
          <a:solidFill>
            <a:srgbClr val="FF0000"/>
          </a:solidFill>
        </p:spPr>
        <p:txBody>
          <a:bodyPr wrap="square" rtlCol="0">
            <a:spAutoFit/>
          </a:bodyPr>
          <a:lstStyle/>
          <a:p>
            <a:pPr algn="l"/>
            <a:r>
              <a:rPr lang="fr-CA" sz="3200" u="sng" dirty="0"/>
              <a:t>201°V</a:t>
            </a:r>
            <a:endParaRPr lang="fr-CA" sz="3200" dirty="0"/>
          </a:p>
        </p:txBody>
      </p:sp>
      <p:sp>
        <p:nvSpPr>
          <p:cNvPr id="3" name="Rectangle 2"/>
          <p:cNvSpPr/>
          <p:nvPr>
            <p:custDataLst>
              <p:tags r:id="rId5"/>
            </p:custDataLst>
          </p:nvPr>
        </p:nvSpPr>
        <p:spPr bwMode="auto">
          <a:xfrm>
            <a:off x="0" y="1524000"/>
            <a:ext cx="9144000"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algn="l"/>
            <a:r>
              <a:rPr lang="en-US" sz="3200" dirty="0"/>
              <a:t>Plot and log this course change</a:t>
            </a:r>
            <a:r>
              <a:rPr lang="fr-CA" sz="3200" dirty="0" smtClean="0"/>
              <a:t>.</a:t>
            </a:r>
          </a:p>
          <a:p>
            <a:pPr algn="l"/>
            <a:endParaRPr lang="fr-CA" sz="2800" dirty="0" smtClean="0"/>
          </a:p>
        </p:txBody>
      </p:sp>
      <p:sp>
        <p:nvSpPr>
          <p:cNvPr id="6" name="Rectangle 5"/>
          <p:cNvSpPr/>
          <p:nvPr/>
        </p:nvSpPr>
        <p:spPr bwMode="auto">
          <a:xfrm>
            <a:off x="0" y="1626752"/>
            <a:ext cx="9144000" cy="4495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You determine the set and drift of Leg 1 of this voyage and find it is very close to </a:t>
            </a:r>
            <a:r>
              <a:rPr lang="en-US" sz="2800" dirty="0" smtClean="0"/>
              <a:t>the information </a:t>
            </a:r>
            <a:r>
              <a:rPr lang="en-US" sz="2800" dirty="0"/>
              <a:t>provided in the </a:t>
            </a:r>
            <a:r>
              <a:rPr lang="en-US" sz="2800" i="1" dirty="0"/>
              <a:t>VPP2 </a:t>
            </a:r>
            <a:r>
              <a:rPr lang="en-US" sz="2800" dirty="0"/>
              <a:t>reports. Since the current information in </a:t>
            </a:r>
            <a:r>
              <a:rPr lang="en-US" sz="2800" i="1" dirty="0"/>
              <a:t>VPP2 </a:t>
            </a:r>
            <a:r>
              <a:rPr lang="en-US" sz="2800" dirty="0" smtClean="0"/>
              <a:t>was quite </a:t>
            </a:r>
            <a:r>
              <a:rPr lang="en-US" sz="2800" dirty="0"/>
              <a:t>accurate for Leg 1, you plan to use the </a:t>
            </a:r>
            <a:r>
              <a:rPr lang="en-US" sz="2800" i="1" dirty="0"/>
              <a:t>VPP2 </a:t>
            </a:r>
            <a:r>
              <a:rPr lang="en-US" sz="2800" dirty="0"/>
              <a:t>forecast for Leg 2. The predicted </a:t>
            </a:r>
            <a:r>
              <a:rPr lang="en-US" sz="2800" dirty="0" smtClean="0"/>
              <a:t>set and </a:t>
            </a:r>
            <a:r>
              <a:rPr lang="en-US" sz="2800" dirty="0"/>
              <a:t>drift of 074° at 0.3kn will result in a drift angle of approximately one degree, </a:t>
            </a:r>
            <a:r>
              <a:rPr lang="en-US" sz="2800" dirty="0" smtClean="0"/>
              <a:t>making the </a:t>
            </a:r>
            <a:r>
              <a:rPr lang="en-US" sz="2800" dirty="0"/>
              <a:t>course to steer 202°T. Restart your DR plot at this time from </a:t>
            </a:r>
            <a:r>
              <a:rPr lang="en-US" sz="2800" b="1" dirty="0"/>
              <a:t>WP2</a:t>
            </a:r>
            <a:r>
              <a:rPr lang="fr-CA" sz="2800" dirty="0" smtClean="0"/>
              <a:t>.</a:t>
            </a:r>
            <a:endParaRPr lang="fr-CA" sz="2800" dirty="0"/>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0350" y="1036892"/>
            <a:ext cx="4099903" cy="56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15363">
                                            <p:txEl>
                                              <p:pRg st="2" end="2"/>
                                            </p:txEl>
                                          </p:spTgt>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363">
                                            <p:txEl>
                                              <p:pRg st="1" end="1"/>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363">
                                            <p:txEl>
                                              <p:pRg st="2" end="2"/>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bg/>
                                          </p:spTgt>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363" grpId="0" uiExpand="1" build="p"/>
      <p:bldP spid="15363" grpId="1" uiExpand="1" build="p"/>
      <p:bldP spid="2" grpId="0" animBg="1"/>
      <p:bldP spid="2" grpId="1" animBg="1"/>
      <p:bldP spid="3" grpId="0" animBg="1"/>
      <p:bldP spid="3" grpId="1" build="allAtOnce"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7b </a:t>
            </a:r>
          </a:p>
        </p:txBody>
      </p:sp>
      <p:sp>
        <p:nvSpPr>
          <p:cNvPr id="15363" name="Rectangle 3"/>
          <p:cNvSpPr>
            <a:spLocks noGrp="1" noChangeArrowheads="1"/>
          </p:cNvSpPr>
          <p:nvPr>
            <p:ph type="body" idx="1"/>
            <p:custDataLst>
              <p:tags r:id="rId2"/>
            </p:custDataLst>
          </p:nvPr>
        </p:nvSpPr>
        <p:spPr>
          <a:xfrm>
            <a:off x="0" y="1524000"/>
            <a:ext cx="9144000" cy="4800600"/>
          </a:xfrm>
        </p:spPr>
        <p:txBody>
          <a:bodyPr/>
          <a:lstStyle/>
          <a:p>
            <a:pPr marL="177800" lvl="0" indent="0" eaLnBrk="1" hangingPunct="1">
              <a:lnSpc>
                <a:spcPct val="80000"/>
              </a:lnSpc>
              <a:buNone/>
              <a:defRPr/>
            </a:pPr>
            <a:r>
              <a:rPr lang="en-US" dirty="0"/>
              <a:t>What is the resultant Compass Course for Leg 2</a:t>
            </a:r>
            <a:r>
              <a:rPr lang="fr-CA" dirty="0" smtClean="0">
                <a:effectLst/>
              </a:rPr>
              <a:t>?</a:t>
            </a:r>
          </a:p>
          <a:p>
            <a:pPr marL="177800" lvl="0" indent="0" eaLnBrk="1" hangingPunct="1">
              <a:lnSpc>
                <a:spcPct val="80000"/>
              </a:lnSpc>
              <a:buNone/>
              <a:defRPr/>
            </a:pPr>
            <a:endParaRPr lang="en-CA" dirty="0">
              <a:effectLst/>
            </a:endParaRPr>
          </a:p>
          <a:p>
            <a:pPr marL="177800" lvl="0" indent="0" eaLnBrk="1" hangingPunct="1">
              <a:lnSpc>
                <a:spcPct val="80000"/>
              </a:lnSpc>
              <a:buNone/>
              <a:defRPr/>
            </a:pPr>
            <a:endParaRPr lang="en-CA" dirty="0" smtClean="0">
              <a:effectLst/>
            </a:endParaRPr>
          </a:p>
          <a:p>
            <a:pPr marL="0" indent="0">
              <a:buNone/>
            </a:pPr>
            <a:r>
              <a:rPr lang="en-US" dirty="0"/>
              <a:t>You want to confirm the vessel’s position later in the day by developing a running </a:t>
            </a:r>
            <a:r>
              <a:rPr lang="en-US" dirty="0" smtClean="0"/>
              <a:t>fix using </a:t>
            </a:r>
            <a:r>
              <a:rPr lang="en-US" dirty="0"/>
              <a:t>a meridian transit of the sun and a late afternoon sun sight. You confirm the </a:t>
            </a:r>
            <a:r>
              <a:rPr lang="en-US" dirty="0" smtClean="0"/>
              <a:t>sextant error </a:t>
            </a:r>
            <a:r>
              <a:rPr lang="en-US" dirty="0"/>
              <a:t>and height of eye, in preparation of the meridian transit sun sight</a:t>
            </a:r>
            <a:r>
              <a:rPr lang="fr-CA" dirty="0" smtClean="0">
                <a:effectLst/>
              </a:rPr>
              <a:t>.</a:t>
            </a:r>
            <a:endParaRPr lang="fr-CA" dirty="0">
              <a:effectLst/>
            </a:endParaRPr>
          </a:p>
          <a:p>
            <a:pPr marL="0" indent="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15</a:t>
            </a:fld>
            <a:endParaRPr lang="en-US"/>
          </a:p>
        </p:txBody>
      </p:sp>
      <p:sp>
        <p:nvSpPr>
          <p:cNvPr id="2" name="ZoneTexte 1"/>
          <p:cNvSpPr txBox="1"/>
          <p:nvPr>
            <p:custDataLst>
              <p:tags r:id="rId4"/>
            </p:custDataLst>
          </p:nvPr>
        </p:nvSpPr>
        <p:spPr>
          <a:xfrm>
            <a:off x="228600" y="2362200"/>
            <a:ext cx="8915400" cy="584775"/>
          </a:xfrm>
          <a:prstGeom prst="rect">
            <a:avLst/>
          </a:prstGeom>
          <a:solidFill>
            <a:srgbClr val="FF0000"/>
          </a:solidFill>
        </p:spPr>
        <p:txBody>
          <a:bodyPr wrap="square" rtlCol="0">
            <a:spAutoFit/>
          </a:bodyPr>
          <a:lstStyle/>
          <a:p>
            <a:pPr algn="l"/>
            <a:r>
              <a:rPr lang="fr-CA" sz="3200" dirty="0" smtClean="0"/>
              <a:t>202°T </a:t>
            </a:r>
            <a:r>
              <a:rPr lang="fr-CA" sz="3200" dirty="0"/>
              <a:t>– </a:t>
            </a:r>
            <a:r>
              <a:rPr lang="fr-CA" sz="3200" dirty="0" smtClean="0"/>
              <a:t>16°Var </a:t>
            </a:r>
            <a:r>
              <a:rPr lang="fr-CA" sz="3200" dirty="0"/>
              <a:t>+ 4° </a:t>
            </a:r>
            <a:r>
              <a:rPr lang="fr-CA" sz="3200" dirty="0" err="1" smtClean="0"/>
              <a:t>deviation</a:t>
            </a:r>
            <a:r>
              <a:rPr lang="fr-CA" sz="3200" dirty="0" smtClean="0"/>
              <a:t> </a:t>
            </a:r>
            <a:r>
              <a:rPr lang="fr-CA" sz="3200" dirty="0"/>
              <a:t>= </a:t>
            </a:r>
            <a:r>
              <a:rPr lang="fr-CA" sz="3200" dirty="0" smtClean="0"/>
              <a:t>190°C</a:t>
            </a:r>
            <a:endParaRPr lang="fr-CA" sz="3200" dirty="0"/>
          </a:p>
        </p:txBody>
      </p:sp>
      <p:sp>
        <p:nvSpPr>
          <p:cNvPr id="3" name="Rectangle 2"/>
          <p:cNvSpPr/>
          <p:nvPr>
            <p:custDataLst>
              <p:tags r:id="rId5"/>
            </p:custDataLst>
          </p:nvPr>
        </p:nvSpPr>
        <p:spPr bwMode="auto">
          <a:xfrm>
            <a:off x="-1" y="1351674"/>
            <a:ext cx="9144001" cy="5105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While you were computing set and drift, a crew member determined that meridian </a:t>
            </a:r>
            <a:r>
              <a:rPr lang="en-US" sz="3200" dirty="0" smtClean="0"/>
              <a:t>transit will </a:t>
            </a:r>
            <a:r>
              <a:rPr lang="en-US" sz="3200" dirty="0"/>
              <a:t>occur at 1136 at which time your DR position will be L44°31.4'N, Lo 128°14.1'W</a:t>
            </a:r>
            <a:endParaRPr lang="fr-CA" sz="3200" b="1" dirty="0" smtClean="0"/>
          </a:p>
          <a:p>
            <a:pPr algn="l"/>
            <a:endParaRPr lang="en-US" sz="3200" b="1" dirty="0" smtClean="0"/>
          </a:p>
          <a:p>
            <a:pPr algn="l"/>
            <a:r>
              <a:rPr lang="en-US" sz="3200" b="1" dirty="0" smtClean="0"/>
              <a:t>11-36-05</a:t>
            </a:r>
            <a:r>
              <a:rPr lang="en-US" sz="3200" dirty="0"/>
              <a:t>. You observe the sun’s upper limb at an </a:t>
            </a:r>
            <a:r>
              <a:rPr lang="en-US" sz="3200" dirty="0" err="1"/>
              <a:t>hs</a:t>
            </a:r>
            <a:r>
              <a:rPr lang="en-US" sz="3200" dirty="0"/>
              <a:t> of 69° 04.2'. </a:t>
            </a:r>
            <a:r>
              <a:rPr lang="en-US" sz="3200" dirty="0" err="1"/>
              <a:t>Knotmeter</a:t>
            </a:r>
            <a:r>
              <a:rPr lang="en-US" sz="3200" dirty="0"/>
              <a:t> log </a:t>
            </a:r>
            <a:r>
              <a:rPr lang="en-US" sz="3200" dirty="0" smtClean="0"/>
              <a:t>reads 0265.3</a:t>
            </a:r>
            <a:r>
              <a:rPr lang="en-US" sz="3200" dirty="0"/>
              <a:t>. Using a Meridian Transit Form, reduce this sight</a:t>
            </a:r>
            <a:r>
              <a:rPr lang="fr-CA" sz="3200" dirty="0" smtClean="0"/>
              <a:t>.</a:t>
            </a:r>
            <a:endParaRPr lang="fr-CA" sz="3200" dirty="0"/>
          </a:p>
          <a:p>
            <a:pPr algn="l"/>
            <a:endParaRPr kumimoji="0" lang="fr-CA" sz="3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fade">
                                      <p:cBhvr>
                                        <p:cTn id="21" dur="500"/>
                                        <p:tgtEl>
                                          <p:spTgt spid="1536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p:tgtEl>
                                          <p:spTgt spid="15363">
                                            <p:txEl>
                                              <p:pRg st="3" end="3"/>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15363">
                                            <p:txEl>
                                              <p:pRg st="3" end="3"/>
                                            </p:txEl>
                                          </p:spTgt>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8" y="1212850"/>
            <a:ext cx="5230510" cy="564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smtClean="0"/>
              <a:t>Question 7c </a:t>
            </a:r>
            <a:r>
              <a:rPr lang="en-US" altLang="en-US" sz="4000" b="1" dirty="0"/>
              <a:t>– Sun MT</a:t>
            </a:r>
          </a:p>
        </p:txBody>
      </p:sp>
      <p:sp>
        <p:nvSpPr>
          <p:cNvPr id="2" name="Rectangle 1"/>
          <p:cNvSpPr/>
          <p:nvPr/>
        </p:nvSpPr>
        <p:spPr>
          <a:xfrm>
            <a:off x="141933" y="1600200"/>
            <a:ext cx="8839200" cy="584775"/>
          </a:xfrm>
          <a:prstGeom prst="rect">
            <a:avLst/>
          </a:prstGeom>
        </p:spPr>
        <p:txBody>
          <a:bodyPr wrap="square">
            <a:spAutoFit/>
          </a:bodyPr>
          <a:lstStyle/>
          <a:p>
            <a:pPr algn="l"/>
            <a:r>
              <a:rPr lang="en-US" sz="3200" dirty="0" smtClean="0"/>
              <a:t>What </a:t>
            </a:r>
            <a:r>
              <a:rPr lang="en-US" sz="3200" dirty="0"/>
              <a:t>is the calculated latitude?</a:t>
            </a:r>
            <a:endParaRPr lang="fr-CA" sz="3200" dirty="0"/>
          </a:p>
        </p:txBody>
      </p:sp>
      <p:sp>
        <p:nvSpPr>
          <p:cNvPr id="3" name="Rectangle 2"/>
          <p:cNvSpPr/>
          <p:nvPr/>
        </p:nvSpPr>
        <p:spPr bwMode="auto">
          <a:xfrm>
            <a:off x="4561533" y="6096000"/>
            <a:ext cx="2615255" cy="3048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pic>
        <p:nvPicPr>
          <p:cNvPr id="4" name="Image 3"/>
          <p:cNvPicPr>
            <a:picLocks noChangeAspect="1"/>
          </p:cNvPicPr>
          <p:nvPr/>
        </p:nvPicPr>
        <p:blipFill>
          <a:blip r:embed="rId3"/>
          <a:stretch>
            <a:fillRect/>
          </a:stretch>
        </p:blipFill>
        <p:spPr>
          <a:xfrm>
            <a:off x="141933" y="1212850"/>
            <a:ext cx="8976653" cy="4352315"/>
          </a:xfrm>
          <a:prstGeom prst="rect">
            <a:avLst/>
          </a:prstGeom>
        </p:spPr>
      </p:pic>
    </p:spTree>
    <p:extLst>
      <p:ext uri="{BB962C8B-B14F-4D97-AF65-F5344CB8AC3E}">
        <p14:creationId xmlns:p14="http://schemas.microsoft.com/office/powerpoint/2010/main" val="30826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8 </a:t>
            </a:r>
          </a:p>
        </p:txBody>
      </p:sp>
      <p:sp>
        <p:nvSpPr>
          <p:cNvPr id="15363" name="Rectangle 3"/>
          <p:cNvSpPr>
            <a:spLocks noGrp="1" noChangeArrowheads="1"/>
          </p:cNvSpPr>
          <p:nvPr>
            <p:ph type="body" idx="1"/>
            <p:custDataLst>
              <p:tags r:id="rId2"/>
            </p:custDataLst>
          </p:nvPr>
        </p:nvSpPr>
        <p:spPr>
          <a:xfrm>
            <a:off x="0" y="1447800"/>
            <a:ext cx="9144000" cy="5410200"/>
          </a:xfrm>
        </p:spPr>
        <p:txBody>
          <a:bodyPr/>
          <a:lstStyle/>
          <a:p>
            <a:pPr marL="0" indent="0">
              <a:buNone/>
            </a:pPr>
            <a:r>
              <a:rPr lang="fr-CA" b="1" dirty="0">
                <a:effectLst/>
              </a:rPr>
              <a:t>1200</a:t>
            </a:r>
            <a:r>
              <a:rPr lang="fr-CA" dirty="0" smtClean="0">
                <a:effectLst/>
              </a:rPr>
              <a:t>.</a:t>
            </a:r>
            <a:r>
              <a:rPr lang="en-US" dirty="0"/>
              <a:t> GPS position is L 44°27.8'N, Lo 128°15.9'W. </a:t>
            </a:r>
            <a:r>
              <a:rPr lang="en-US" dirty="0" err="1"/>
              <a:t>Knotmeter</a:t>
            </a:r>
            <a:r>
              <a:rPr lang="en-US" dirty="0"/>
              <a:t> log reads 0269.4 Winds </a:t>
            </a:r>
            <a:r>
              <a:rPr lang="en-US" dirty="0" smtClean="0"/>
              <a:t>are NW </a:t>
            </a:r>
            <a:r>
              <a:rPr lang="en-US" dirty="0"/>
              <a:t>at 6 knots, seas are four feet. Report to the captain</a:t>
            </a:r>
            <a:r>
              <a:rPr lang="fr-CA" dirty="0" smtClean="0"/>
              <a:t>.</a:t>
            </a:r>
            <a:endParaRPr lang="fr-CA" dirty="0" smtClean="0">
              <a:effectLst/>
            </a:endParaRPr>
          </a:p>
          <a:p>
            <a:pPr marL="0" indent="0" eaLnBrk="1" hangingPunct="1">
              <a:lnSpc>
                <a:spcPct val="80000"/>
              </a:lnSpc>
              <a:buNone/>
              <a:defRPr/>
            </a:pPr>
            <a:endParaRPr lang="en-CA" dirty="0">
              <a:effectLst/>
            </a:endParaRPr>
          </a:p>
          <a:p>
            <a:pPr marL="177800" indent="0" eaLnBrk="1" hangingPunct="1">
              <a:lnSpc>
                <a:spcPct val="80000"/>
              </a:lnSpc>
              <a:buNone/>
              <a:defRPr/>
            </a:pPr>
            <a:r>
              <a:rPr lang="fr-CA" b="1" u="sng" dirty="0" smtClean="0">
                <a:effectLst/>
              </a:rPr>
              <a:t>No </a:t>
            </a:r>
            <a:r>
              <a:rPr lang="fr-CA" b="1" u="sng" dirty="0">
                <a:effectLst/>
              </a:rPr>
              <a:t>question</a:t>
            </a:r>
            <a:endParaRPr lang="fr-CA" dirty="0" smtClean="0">
              <a:effectLst/>
            </a:endParaRPr>
          </a:p>
          <a:p>
            <a:pPr marL="0" indent="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17</a:t>
            </a:fld>
            <a:endParaRPr lang="en-US"/>
          </a:p>
        </p:txBody>
      </p:sp>
      <p:pic>
        <p:nvPicPr>
          <p:cNvPr id="7" name="Image 6"/>
          <p:cNvPicPr>
            <a:picLocks noChangeAspect="1"/>
          </p:cNvPicPr>
          <p:nvPr/>
        </p:nvPicPr>
        <p:blipFill>
          <a:blip r:embed="rId6"/>
          <a:stretch>
            <a:fillRect/>
          </a:stretch>
        </p:blipFill>
        <p:spPr>
          <a:xfrm>
            <a:off x="141933" y="1212850"/>
            <a:ext cx="8976653" cy="4352315"/>
          </a:xfrm>
          <a:prstGeom prst="rect">
            <a:avLst/>
          </a:prstGeom>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36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363">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15363">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5363">
                                            <p:txEl>
                                              <p:pRg st="2" end="2"/>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9 a</a:t>
            </a:r>
          </a:p>
        </p:txBody>
      </p:sp>
      <p:sp>
        <p:nvSpPr>
          <p:cNvPr id="15363" name="Rectangle 3"/>
          <p:cNvSpPr>
            <a:spLocks noGrp="1" noChangeArrowheads="1"/>
          </p:cNvSpPr>
          <p:nvPr>
            <p:ph type="body" idx="1"/>
            <p:custDataLst>
              <p:tags r:id="rId2"/>
            </p:custDataLst>
          </p:nvPr>
        </p:nvSpPr>
        <p:spPr>
          <a:xfrm>
            <a:off x="0" y="1447800"/>
            <a:ext cx="9144000" cy="5410200"/>
          </a:xfrm>
        </p:spPr>
        <p:txBody>
          <a:bodyPr/>
          <a:lstStyle/>
          <a:p>
            <a:pPr marL="0" indent="0">
              <a:buNone/>
            </a:pPr>
            <a:r>
              <a:rPr lang="fr-CA" b="1" dirty="0">
                <a:effectLst/>
              </a:rPr>
              <a:t>1645</a:t>
            </a:r>
            <a:r>
              <a:rPr lang="fr-CA" dirty="0" smtClean="0">
                <a:effectLst/>
              </a:rPr>
              <a:t>.</a:t>
            </a:r>
            <a:r>
              <a:rPr lang="en-US" dirty="0"/>
              <a:t> GPS position is L 43°43.2'N, Lo 128°40.1'W. You prepare to take another sun sight </a:t>
            </a:r>
            <a:r>
              <a:rPr lang="en-US" dirty="0" smtClean="0"/>
              <a:t>to establish </a:t>
            </a:r>
            <a:r>
              <a:rPr lang="en-US" dirty="0"/>
              <a:t>a running fix with the noon sight. At 16-45-22, the </a:t>
            </a:r>
            <a:r>
              <a:rPr lang="en-US" dirty="0" err="1"/>
              <a:t>hs</a:t>
            </a:r>
            <a:r>
              <a:rPr lang="en-US" dirty="0"/>
              <a:t> of the sun’s upper limb </a:t>
            </a:r>
            <a:r>
              <a:rPr lang="en-US" dirty="0" smtClean="0"/>
              <a:t>is 25°27.0</a:t>
            </a:r>
            <a:r>
              <a:rPr lang="en-US" dirty="0"/>
              <a:t>'. The </a:t>
            </a:r>
            <a:r>
              <a:rPr lang="en-US" dirty="0" err="1"/>
              <a:t>knotmeter</a:t>
            </a:r>
            <a:r>
              <a:rPr lang="en-US" dirty="0"/>
              <a:t> log reads 0318.3. Reduce this sight using the </a:t>
            </a:r>
            <a:r>
              <a:rPr lang="en-US" i="1" dirty="0"/>
              <a:t>Law of Cosines </a:t>
            </a:r>
            <a:r>
              <a:rPr lang="en-US" dirty="0"/>
              <a:t>method</a:t>
            </a:r>
            <a:r>
              <a:rPr lang="fr-CA" i="1" dirty="0" smtClean="0"/>
              <a:t>.</a:t>
            </a:r>
            <a:endParaRPr lang="fr-CA" dirty="0" smtClean="0">
              <a:effectLst/>
            </a:endParaRPr>
          </a:p>
          <a:p>
            <a:pPr marL="0" lvl="0" indent="0" eaLnBrk="1" hangingPunct="1">
              <a:lnSpc>
                <a:spcPct val="80000"/>
              </a:lnSpc>
              <a:buNone/>
              <a:defRPr/>
            </a:pPr>
            <a:r>
              <a:rPr lang="en-US" sz="2400" dirty="0" smtClean="0"/>
              <a:t>What </a:t>
            </a:r>
            <a:r>
              <a:rPr lang="en-US" sz="2400" dirty="0"/>
              <a:t>is your 1645 DR </a:t>
            </a:r>
            <a:r>
              <a:rPr lang="en-US" sz="2400" dirty="0" smtClean="0"/>
              <a:t>position?</a:t>
            </a:r>
            <a:r>
              <a:rPr lang="fr-CA" dirty="0"/>
              <a:t> </a:t>
            </a:r>
          </a:p>
          <a:p>
            <a:pPr marL="0" lvl="0" indent="0" eaLnBrk="1" hangingPunct="1">
              <a:lnSpc>
                <a:spcPct val="80000"/>
              </a:lnSpc>
              <a:buNone/>
              <a:defRPr/>
            </a:pPr>
            <a:r>
              <a:rPr lang="en-US" sz="2800" b="1" dirty="0" smtClean="0"/>
              <a:t>Solution</a:t>
            </a:r>
            <a:r>
              <a:rPr lang="en-US" sz="2800" b="1" dirty="0"/>
              <a:t>: </a:t>
            </a:r>
            <a:r>
              <a:rPr lang="en-US" sz="2800" dirty="0"/>
              <a:t>This position is determined from </a:t>
            </a:r>
            <a:r>
              <a:rPr lang="en-US" sz="2800" dirty="0" smtClean="0"/>
              <a:t>the </a:t>
            </a:r>
            <a:r>
              <a:rPr lang="en-US" sz="2800" dirty="0" err="1" smtClean="0"/>
              <a:t>knotmeter</a:t>
            </a:r>
            <a:r>
              <a:rPr lang="en-US" sz="2800" dirty="0" smtClean="0"/>
              <a:t> </a:t>
            </a:r>
            <a:r>
              <a:rPr lang="en-US" sz="2800" dirty="0"/>
              <a:t>log distance at 1645, measured </a:t>
            </a:r>
            <a:r>
              <a:rPr lang="en-US" sz="2800" dirty="0" smtClean="0"/>
              <a:t>from </a:t>
            </a:r>
            <a:r>
              <a:rPr lang="en-US" sz="2800" b="1" dirty="0" smtClean="0"/>
              <a:t>WP2 </a:t>
            </a:r>
            <a:r>
              <a:rPr lang="en-US" sz="2800" dirty="0"/>
              <a:t>on the DR course line.</a:t>
            </a:r>
            <a:endParaRPr lang="fr-CA" sz="2800" dirty="0">
              <a:effectLst/>
            </a:endParaRPr>
          </a:p>
          <a:p>
            <a:pPr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18</a:t>
            </a:fld>
            <a:endParaRPr lang="en-US"/>
          </a:p>
        </p:txBody>
      </p:sp>
      <p:pic>
        <p:nvPicPr>
          <p:cNvPr id="3" name="Image 2"/>
          <p:cNvPicPr>
            <a:picLocks noChangeAspect="1"/>
          </p:cNvPicPr>
          <p:nvPr/>
        </p:nvPicPr>
        <p:blipFill>
          <a:blip r:embed="rId6"/>
          <a:stretch>
            <a:fillRect/>
          </a:stretch>
        </p:blipFill>
        <p:spPr>
          <a:xfrm>
            <a:off x="0" y="838200"/>
            <a:ext cx="9008046" cy="4038599"/>
          </a:xfrm>
          <a:prstGeom prst="rect">
            <a:avLst/>
          </a:prstGeom>
        </p:spPr>
      </p:pic>
      <p:sp>
        <p:nvSpPr>
          <p:cNvPr id="6" name="Rectangle 5"/>
          <p:cNvSpPr/>
          <p:nvPr/>
        </p:nvSpPr>
        <p:spPr bwMode="auto">
          <a:xfrm>
            <a:off x="4343400" y="5105400"/>
            <a:ext cx="4664646" cy="381000"/>
          </a:xfrm>
          <a:prstGeom prst="rect">
            <a:avLst/>
          </a:prstGeom>
          <a:solidFill>
            <a:schemeClr val="bg2"/>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0" indent="0" eaLnBrk="1" hangingPunct="1">
              <a:lnSpc>
                <a:spcPct val="80000"/>
              </a:lnSpc>
              <a:buNone/>
              <a:defRPr/>
            </a:pPr>
            <a:r>
              <a:rPr lang="fr-CA" sz="2800" dirty="0"/>
              <a:t>L 43°42.2’N, Lo 128°41.8’W</a:t>
            </a: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8099"/>
            <a:ext cx="8229600" cy="685800"/>
          </a:xfrm>
          <a:noFill/>
        </p:spPr>
        <p:txBody>
          <a:bodyPr/>
          <a:lstStyle/>
          <a:p>
            <a:pPr eaLnBrk="1" hangingPunct="1">
              <a:defRPr/>
            </a:pPr>
            <a:r>
              <a:rPr lang="fr-CA" sz="4000" b="1" dirty="0" smtClean="0"/>
              <a:t>Question 9b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19</a:t>
            </a:fld>
            <a:endParaRPr lang="en-US"/>
          </a:p>
        </p:txBody>
      </p:sp>
      <p:sp>
        <p:nvSpPr>
          <p:cNvPr id="2" name="Rectangle 1"/>
          <p:cNvSpPr/>
          <p:nvPr>
            <p:custDataLst>
              <p:tags r:id="rId3"/>
            </p:custDataLst>
          </p:nvPr>
        </p:nvSpPr>
        <p:spPr bwMode="auto">
          <a:xfrm>
            <a:off x="0" y="1447800"/>
            <a:ext cx="9144000" cy="380999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lvl="0" algn="l"/>
            <a:r>
              <a:rPr lang="en-US" sz="2800" dirty="0"/>
              <a:t>Record the results of this sun sight reduction</a:t>
            </a:r>
            <a:r>
              <a:rPr lang="fr-CA" sz="2800" dirty="0"/>
              <a:t> </a:t>
            </a:r>
            <a:r>
              <a:rPr lang="fr-CA" sz="2800" dirty="0" smtClean="0"/>
              <a:t>:</a:t>
            </a:r>
          </a:p>
          <a:p>
            <a:pPr marL="177800" lvl="0" algn="l"/>
            <a:endParaRPr lang="fr-CA" sz="2800" dirty="0" smtClean="0"/>
          </a:p>
          <a:p>
            <a:pPr marL="177800" lvl="0" algn="l"/>
            <a:r>
              <a:rPr lang="fr-CA" sz="2800" dirty="0" err="1" smtClean="0"/>
              <a:t>Observed</a:t>
            </a:r>
            <a:r>
              <a:rPr lang="fr-CA" sz="2800" dirty="0" smtClean="0"/>
              <a:t> altitude </a:t>
            </a:r>
            <a:r>
              <a:rPr lang="fr-CA" sz="2800" dirty="0"/>
              <a:t>(Ho) : </a:t>
            </a:r>
            <a:endParaRPr lang="fr-CA" sz="2800" dirty="0" smtClean="0"/>
          </a:p>
          <a:p>
            <a:pPr marL="177800" lvl="0" algn="l"/>
            <a:r>
              <a:rPr lang="fr-CA" sz="2800" dirty="0" err="1" smtClean="0"/>
              <a:t>Computed</a:t>
            </a:r>
            <a:r>
              <a:rPr lang="fr-CA" sz="2800" dirty="0" smtClean="0"/>
              <a:t> altitude </a:t>
            </a:r>
            <a:r>
              <a:rPr lang="fr-CA" sz="2800" dirty="0"/>
              <a:t>(Hc) : </a:t>
            </a:r>
            <a:endParaRPr lang="fr-CA" sz="2800" dirty="0" smtClean="0"/>
          </a:p>
          <a:p>
            <a:pPr marL="177800" lvl="0" algn="l"/>
            <a:r>
              <a:rPr lang="fr-CA" sz="2800" dirty="0" smtClean="0"/>
              <a:t>The </a:t>
            </a:r>
            <a:r>
              <a:rPr lang="fr-CA" sz="2800" dirty="0" err="1" smtClean="0"/>
              <a:t>intercept</a:t>
            </a:r>
            <a:r>
              <a:rPr lang="fr-CA" sz="2800" dirty="0" smtClean="0"/>
              <a:t> </a:t>
            </a:r>
            <a:r>
              <a:rPr lang="fr-CA" sz="2800" dirty="0"/>
              <a:t>(a) : </a:t>
            </a:r>
            <a:endParaRPr lang="fr-CA" sz="2800" dirty="0" smtClean="0"/>
          </a:p>
          <a:p>
            <a:pPr marL="177800" lvl="0" algn="l"/>
            <a:r>
              <a:rPr lang="fr-CA" sz="2800" dirty="0" smtClean="0"/>
              <a:t>The </a:t>
            </a:r>
            <a:r>
              <a:rPr lang="fr-CA" sz="2800" dirty="0" err="1" smtClean="0"/>
              <a:t>azimuth</a:t>
            </a:r>
            <a:r>
              <a:rPr lang="fr-CA" sz="2800" dirty="0"/>
              <a:t> </a:t>
            </a:r>
            <a:r>
              <a:rPr lang="fr-CA" sz="2800" dirty="0" smtClean="0"/>
              <a:t>:</a:t>
            </a:r>
          </a:p>
          <a:p>
            <a:pPr marL="177800" lvl="0" algn="l"/>
            <a:endParaRPr lang="fr-CA" sz="2800" dirty="0" smtClean="0"/>
          </a:p>
        </p:txBody>
      </p:sp>
      <p:sp>
        <p:nvSpPr>
          <p:cNvPr id="3" name="Rectangle 2"/>
          <p:cNvSpPr/>
          <p:nvPr>
            <p:custDataLst>
              <p:tags r:id="rId4"/>
            </p:custDataLst>
          </p:nvPr>
        </p:nvSpPr>
        <p:spPr bwMode="auto">
          <a:xfrm>
            <a:off x="4648200" y="2286000"/>
            <a:ext cx="23622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25°07,6’ </a:t>
            </a:r>
            <a:endParaRPr kumimoji="0" lang="fr-CA" sz="3200" b="0" i="0" strike="noStrike" cap="none" normalizeH="0" baseline="0" dirty="0" smtClean="0">
              <a:ln>
                <a:noFill/>
              </a:ln>
              <a:solidFill>
                <a:schemeClr val="tx1"/>
              </a:solidFill>
              <a:effectLst/>
            </a:endParaRPr>
          </a:p>
        </p:txBody>
      </p:sp>
      <p:sp>
        <p:nvSpPr>
          <p:cNvPr id="6" name="Rectangle 5"/>
          <p:cNvSpPr/>
          <p:nvPr>
            <p:custDataLst>
              <p:tags r:id="rId5"/>
            </p:custDataLst>
          </p:nvPr>
        </p:nvSpPr>
        <p:spPr bwMode="auto">
          <a:xfrm>
            <a:off x="4648200" y="2743200"/>
            <a:ext cx="23622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25°07,3’ </a:t>
            </a:r>
            <a:endParaRPr kumimoji="0" lang="fr-CA" sz="3200" b="0" i="0" strike="noStrike" cap="none" normalizeH="0" baseline="0" dirty="0" smtClean="0">
              <a:ln>
                <a:noFill/>
              </a:ln>
              <a:solidFill>
                <a:schemeClr val="tx1"/>
              </a:solidFill>
              <a:effectLst/>
            </a:endParaRPr>
          </a:p>
        </p:txBody>
      </p:sp>
      <p:sp>
        <p:nvSpPr>
          <p:cNvPr id="7" name="Rectangle 6"/>
          <p:cNvSpPr/>
          <p:nvPr>
            <p:custDataLst>
              <p:tags r:id="rId6"/>
            </p:custDataLst>
          </p:nvPr>
        </p:nvSpPr>
        <p:spPr bwMode="auto">
          <a:xfrm>
            <a:off x="4666393" y="3200400"/>
            <a:ext cx="23622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0,3 </a:t>
            </a:r>
            <a:r>
              <a:rPr lang="fr-CA" sz="3200" dirty="0" smtClean="0"/>
              <a:t>nm T </a:t>
            </a:r>
            <a:endParaRPr kumimoji="0" lang="fr-CA" sz="3200" b="0" i="0" strike="noStrike" cap="none" normalizeH="0" baseline="0" dirty="0" smtClean="0">
              <a:ln>
                <a:noFill/>
              </a:ln>
              <a:solidFill>
                <a:schemeClr val="tx1"/>
              </a:solidFill>
              <a:effectLst/>
            </a:endParaRPr>
          </a:p>
        </p:txBody>
      </p:sp>
      <p:sp>
        <p:nvSpPr>
          <p:cNvPr id="8" name="Rectangle 7"/>
          <p:cNvSpPr/>
          <p:nvPr>
            <p:custDataLst>
              <p:tags r:id="rId7"/>
            </p:custDataLst>
          </p:nvPr>
        </p:nvSpPr>
        <p:spPr bwMode="auto">
          <a:xfrm>
            <a:off x="4637809" y="3682293"/>
            <a:ext cx="1600200" cy="457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279°</a:t>
            </a:r>
            <a:endParaRPr kumimoji="0" lang="fr-CA" sz="3200" b="0" i="0" strike="noStrike" cap="none" normalizeH="0" baseline="0" dirty="0" smtClean="0">
              <a:ln>
                <a:noFill/>
              </a:ln>
              <a:solidFill>
                <a:schemeClr val="tx1"/>
              </a:solidFill>
              <a:effectLst/>
            </a:endParaRPr>
          </a:p>
        </p:txBody>
      </p:sp>
      <p:pic>
        <p:nvPicPr>
          <p:cNvPr id="10" name="Picture 5" descr="n-im09-09b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4600" y="573880"/>
            <a:ext cx="4881859" cy="62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5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1" dur="500"/>
                                        <p:tgtEl>
                                          <p:spTgt spid="2">
                                            <p:txEl>
                                              <p:pRg st="0" end="0"/>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2">
                                            <p:txEl>
                                              <p:pRg st="0" end="0"/>
                                            </p:txEl>
                                          </p:spTgt>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65" dur="500"/>
                                        <p:tgtEl>
                                          <p:spTgt spid="2">
                                            <p:txEl>
                                              <p:pRg st="2" end="2"/>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2">
                                            <p:txEl>
                                              <p:pRg st="2" end="2"/>
                                            </p:txEl>
                                          </p:spTgt>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69" dur="500"/>
                                        <p:tgtEl>
                                          <p:spTgt spid="2">
                                            <p:txEl>
                                              <p:pRg st="3" end="3"/>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2">
                                            <p:txEl>
                                              <p:pRg st="3" end="3"/>
                                            </p:txEl>
                                          </p:spTgt>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2">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2">
                                            <p:txEl>
                                              <p:pRg st="4" end="4"/>
                                            </p:txEl>
                                          </p:spTgt>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77" dur="500"/>
                                        <p:tgtEl>
                                          <p:spTgt spid="2">
                                            <p:txEl>
                                              <p:pRg st="5" end="5"/>
                                            </p:txEl>
                                          </p:spTgt>
                                        </p:tgtEl>
                                        <p:attrNameLst>
                                          <p:attrName>ppt_y</p:attrName>
                                        </p:attrNameLst>
                                      </p:cBhvr>
                                      <p:tavLst>
                                        <p:tav tm="0">
                                          <p:val>
                                            <p:strVal val="ppt_y"/>
                                          </p:val>
                                        </p:tav>
                                        <p:tav tm="100000">
                                          <p:val>
                                            <p:strVal val="1+ppt_h/2"/>
                                          </p:val>
                                        </p:tav>
                                      </p:tavLst>
                                    </p:anim>
                                    <p:set>
                                      <p:cBhvr>
                                        <p:cTn id="78" dur="1" fill="hold">
                                          <p:stCondLst>
                                            <p:cond delay="499"/>
                                          </p:stCondLst>
                                        </p:cTn>
                                        <p:tgtEl>
                                          <p:spTgt spid="2">
                                            <p:txEl>
                                              <p:pRg st="5" end="5"/>
                                            </p:txEl>
                                          </p:spTgt>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
                                            <p:bg/>
                                          </p:spTgt>
                                        </p:tgtEl>
                                        <p:attrNameLst>
                                          <p:attrName>ppt_x</p:attrName>
                                        </p:attrNameLst>
                                      </p:cBhvr>
                                      <p:tavLst>
                                        <p:tav tm="0">
                                          <p:val>
                                            <p:strVal val="ppt_x"/>
                                          </p:val>
                                        </p:tav>
                                        <p:tav tm="100000">
                                          <p:val>
                                            <p:strVal val="ppt_x"/>
                                          </p:val>
                                        </p:tav>
                                      </p:tavLst>
                                    </p:anim>
                                    <p:anim calcmode="lin" valueType="num">
                                      <p:cBhvr additive="base">
                                        <p:cTn id="81" dur="500"/>
                                        <p:tgtEl>
                                          <p:spTgt spid="2">
                                            <p:bg/>
                                          </p:spTgt>
                                        </p:tgtEl>
                                        <p:attrNameLst>
                                          <p:attrName>ppt_y</p:attrName>
                                        </p:attrNameLst>
                                      </p:cBhvr>
                                      <p:tavLst>
                                        <p:tav tm="0">
                                          <p:val>
                                            <p:strVal val="ppt_y"/>
                                          </p:val>
                                        </p:tav>
                                        <p:tav tm="100000">
                                          <p:val>
                                            <p:strVal val="1+ppt_h/2"/>
                                          </p:val>
                                        </p:tav>
                                      </p:tavLst>
                                    </p:anim>
                                    <p:set>
                                      <p:cBhvr>
                                        <p:cTn id="82" dur="1" fill="hold">
                                          <p:stCondLst>
                                            <p:cond delay="499"/>
                                          </p:stCondLst>
                                        </p:cTn>
                                        <p:tgtEl>
                                          <p:spTgt spid="2">
                                            <p:bg/>
                                          </p:spTgt>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3"/>
                                        </p:tgtEl>
                                        <p:attrNameLst>
                                          <p:attrName>ppt_x</p:attrName>
                                        </p:attrNameLst>
                                      </p:cBhvr>
                                      <p:tavLst>
                                        <p:tav tm="0">
                                          <p:val>
                                            <p:strVal val="ppt_x"/>
                                          </p:val>
                                        </p:tav>
                                        <p:tav tm="100000">
                                          <p:val>
                                            <p:strVal val="ppt_x"/>
                                          </p:val>
                                        </p:tav>
                                      </p:tavLst>
                                    </p:anim>
                                    <p:anim calcmode="lin" valueType="num">
                                      <p:cBhvr additive="base">
                                        <p:cTn id="85" dur="500"/>
                                        <p:tgtEl>
                                          <p:spTgt spid="3"/>
                                        </p:tgtEl>
                                        <p:attrNameLst>
                                          <p:attrName>ppt_y</p:attrName>
                                        </p:attrNameLst>
                                      </p:cBhvr>
                                      <p:tavLst>
                                        <p:tav tm="0">
                                          <p:val>
                                            <p:strVal val="ppt_y"/>
                                          </p:val>
                                        </p:tav>
                                        <p:tav tm="100000">
                                          <p:val>
                                            <p:strVal val="1+ppt_h/2"/>
                                          </p:val>
                                        </p:tav>
                                      </p:tavLst>
                                    </p:anim>
                                    <p:set>
                                      <p:cBhvr>
                                        <p:cTn id="86" dur="1" fill="hold">
                                          <p:stCondLst>
                                            <p:cond delay="499"/>
                                          </p:stCondLst>
                                        </p:cTn>
                                        <p:tgtEl>
                                          <p:spTgt spid="3"/>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
                                        </p:tgtEl>
                                        <p:attrNameLst>
                                          <p:attrName>ppt_x</p:attrName>
                                        </p:attrNameLst>
                                      </p:cBhvr>
                                      <p:tavLst>
                                        <p:tav tm="0">
                                          <p:val>
                                            <p:strVal val="ppt_x"/>
                                          </p:val>
                                        </p:tav>
                                        <p:tav tm="100000">
                                          <p:val>
                                            <p:strVal val="ppt_x"/>
                                          </p:val>
                                        </p:tav>
                                      </p:tavLst>
                                    </p:anim>
                                    <p:anim calcmode="lin" valueType="num">
                                      <p:cBhvr additive="base">
                                        <p:cTn id="89" dur="500"/>
                                        <p:tgtEl>
                                          <p:spTgt spid="6"/>
                                        </p:tgtEl>
                                        <p:attrNameLst>
                                          <p:attrName>ppt_y</p:attrName>
                                        </p:attrNameLst>
                                      </p:cBhvr>
                                      <p:tavLst>
                                        <p:tav tm="0">
                                          <p:val>
                                            <p:strVal val="ppt_y"/>
                                          </p:val>
                                        </p:tav>
                                        <p:tav tm="100000">
                                          <p:val>
                                            <p:strVal val="1+ppt_h/2"/>
                                          </p:val>
                                        </p:tav>
                                      </p:tavLst>
                                    </p:anim>
                                    <p:set>
                                      <p:cBhvr>
                                        <p:cTn id="90" dur="1" fill="hold">
                                          <p:stCondLst>
                                            <p:cond delay="499"/>
                                          </p:stCondLst>
                                        </p:cTn>
                                        <p:tgtEl>
                                          <p:spTgt spid="6"/>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
                                        </p:tgtEl>
                                        <p:attrNameLst>
                                          <p:attrName>ppt_x</p:attrName>
                                        </p:attrNameLst>
                                      </p:cBhvr>
                                      <p:tavLst>
                                        <p:tav tm="0">
                                          <p:val>
                                            <p:strVal val="ppt_x"/>
                                          </p:val>
                                        </p:tav>
                                        <p:tav tm="100000">
                                          <p:val>
                                            <p:strVal val="ppt_x"/>
                                          </p:val>
                                        </p:tav>
                                      </p:tavLst>
                                    </p:anim>
                                    <p:anim calcmode="lin" valueType="num">
                                      <p:cBhvr additive="base">
                                        <p:cTn id="93" dur="500"/>
                                        <p:tgtEl>
                                          <p:spTgt spid="7"/>
                                        </p:tgtEl>
                                        <p:attrNameLst>
                                          <p:attrName>ppt_y</p:attrName>
                                        </p:attrNameLst>
                                      </p:cBhvr>
                                      <p:tavLst>
                                        <p:tav tm="0">
                                          <p:val>
                                            <p:strVal val="ppt_y"/>
                                          </p:val>
                                        </p:tav>
                                        <p:tav tm="100000">
                                          <p:val>
                                            <p:strVal val="1+ppt_h/2"/>
                                          </p:val>
                                        </p:tav>
                                      </p:tavLst>
                                    </p:anim>
                                    <p:set>
                                      <p:cBhvr>
                                        <p:cTn id="94" dur="1" fill="hold">
                                          <p:stCondLst>
                                            <p:cond delay="499"/>
                                          </p:stCondLst>
                                        </p:cTn>
                                        <p:tgtEl>
                                          <p:spTgt spid="7"/>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8"/>
                                        </p:tgtEl>
                                        <p:attrNameLst>
                                          <p:attrName>ppt_x</p:attrName>
                                        </p:attrNameLst>
                                      </p:cBhvr>
                                      <p:tavLst>
                                        <p:tav tm="0">
                                          <p:val>
                                            <p:strVal val="ppt_x"/>
                                          </p:val>
                                        </p:tav>
                                        <p:tav tm="100000">
                                          <p:val>
                                            <p:strVal val="ppt_x"/>
                                          </p:val>
                                        </p:tav>
                                      </p:tavLst>
                                    </p:anim>
                                    <p:anim calcmode="lin" valueType="num">
                                      <p:cBhvr additive="base">
                                        <p:cTn id="97" dur="500"/>
                                        <p:tgtEl>
                                          <p:spTgt spid="8"/>
                                        </p:tgtEl>
                                        <p:attrNameLst>
                                          <p:attrName>ppt_y</p:attrName>
                                        </p:attrNameLst>
                                      </p:cBhvr>
                                      <p:tavLst>
                                        <p:tav tm="0">
                                          <p:val>
                                            <p:strVal val="ppt_y"/>
                                          </p:val>
                                        </p:tav>
                                        <p:tav tm="100000">
                                          <p:val>
                                            <p:strVal val="1+ppt_h/2"/>
                                          </p:val>
                                        </p:tav>
                                      </p:tavLst>
                                    </p:anim>
                                    <p:set>
                                      <p:cBhvr>
                                        <p:cTn id="98" dur="1" fill="hold">
                                          <p:stCondLst>
                                            <p:cond delay="499"/>
                                          </p:stCondLst>
                                        </p:cTn>
                                        <p:tgtEl>
                                          <p:spTgt spid="8"/>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build="allAtOnce" animBg="1"/>
      <p:bldP spid="3" grpId="0" animBg="1"/>
      <p:bldP spid="3"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914400" y="381000"/>
            <a:ext cx="8229600" cy="685800"/>
          </a:xfrm>
        </p:spPr>
        <p:txBody>
          <a:bodyPr/>
          <a:lstStyle/>
          <a:p>
            <a:pPr eaLnBrk="1" hangingPunct="1">
              <a:defRPr/>
            </a:pPr>
            <a:r>
              <a:rPr lang="fr-CA" sz="4000" dirty="0" smtClean="0"/>
              <a:t>Practice Cruise </a:t>
            </a:r>
          </a:p>
        </p:txBody>
      </p:sp>
      <p:sp>
        <p:nvSpPr>
          <p:cNvPr id="13315" name="Rectangle 3"/>
          <p:cNvSpPr>
            <a:spLocks noGrp="1" noChangeArrowheads="1"/>
          </p:cNvSpPr>
          <p:nvPr>
            <p:ph type="body" idx="1"/>
            <p:custDataLst>
              <p:tags r:id="rId2"/>
            </p:custDataLst>
          </p:nvPr>
        </p:nvSpPr>
        <p:spPr>
          <a:xfrm>
            <a:off x="0" y="1371600"/>
            <a:ext cx="9144000" cy="1676400"/>
          </a:xfrm>
        </p:spPr>
        <p:txBody>
          <a:bodyPr/>
          <a:lstStyle/>
          <a:p>
            <a:pPr marL="177800" indent="0">
              <a:buNone/>
            </a:pPr>
            <a:r>
              <a:rPr lang="en-US" dirty="0"/>
              <a:t>In addition to the materials used to complete Part I of this Practice Cruise, you will need</a:t>
            </a:r>
            <a:r>
              <a:rPr lang="fr-CA" dirty="0" smtClean="0">
                <a:effectLst/>
              </a:rPr>
              <a:t>:</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2CF0B121-5B44-47B8-875A-79DB8C6C0FAE}" type="slidenum">
              <a:rPr lang="en-US" smtClean="0"/>
              <a:pPr>
                <a:defRPr/>
              </a:pPr>
              <a:t>2</a:t>
            </a:fld>
            <a:endParaRPr lang="en-US"/>
          </a:p>
        </p:txBody>
      </p:sp>
      <p:sp>
        <p:nvSpPr>
          <p:cNvPr id="2" name="Rectangle 1"/>
          <p:cNvSpPr/>
          <p:nvPr>
            <p:custDataLst>
              <p:tags r:id="rId4"/>
            </p:custDataLst>
          </p:nvPr>
        </p:nvSpPr>
        <p:spPr bwMode="auto">
          <a:xfrm>
            <a:off x="-1137" y="1028700"/>
            <a:ext cx="9145137" cy="6096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l">
              <a:buFont typeface="Arial" panose="020B0604020202020204" pitchFamily="34" charset="0"/>
              <a:buChar char="•"/>
            </a:pPr>
            <a:r>
              <a:rPr lang="en-US" sz="2800" dirty="0"/>
              <a:t>the Excerpts from the </a:t>
            </a:r>
            <a:r>
              <a:rPr lang="en-US" sz="2800" i="1" dirty="0"/>
              <a:t>Nautical Almanac</a:t>
            </a:r>
            <a:r>
              <a:rPr lang="en-US" sz="2800" dirty="0"/>
              <a:t>, contained in Appendix B of your manual, for </a:t>
            </a:r>
            <a:r>
              <a:rPr lang="en-US" sz="2800" dirty="0" smtClean="0"/>
              <a:t>all the </a:t>
            </a:r>
            <a:r>
              <a:rPr lang="en-US" sz="2800" dirty="0"/>
              <a:t>daily data and altitude corrections to complete the sight reductions;</a:t>
            </a:r>
          </a:p>
          <a:p>
            <a:pPr marL="457200" indent="-457200" algn="l">
              <a:buFont typeface="Arial" panose="020B0604020202020204" pitchFamily="34" charset="0"/>
              <a:buChar char="•"/>
            </a:pPr>
            <a:r>
              <a:rPr lang="en-US" sz="2800" dirty="0" smtClean="0"/>
              <a:t>a </a:t>
            </a:r>
            <a:r>
              <a:rPr lang="en-US" sz="2800" dirty="0"/>
              <a:t>copy of any recent edition of the </a:t>
            </a:r>
            <a:r>
              <a:rPr lang="en-US" sz="2800" i="1" dirty="0"/>
              <a:t>Nautical Almanac </a:t>
            </a:r>
            <a:r>
              <a:rPr lang="en-US" sz="2800" dirty="0"/>
              <a:t>for the “Increments &amp; </a:t>
            </a:r>
            <a:r>
              <a:rPr lang="en-US" sz="2800" dirty="0" smtClean="0"/>
              <a:t>Corrections” tables</a:t>
            </a:r>
            <a:r>
              <a:rPr lang="en-US" sz="2800" dirty="0"/>
              <a:t>, the </a:t>
            </a:r>
            <a:r>
              <a:rPr lang="en-US" sz="2800" i="1" dirty="0"/>
              <a:t>NASR </a:t>
            </a:r>
            <a:r>
              <a:rPr lang="en-US" sz="2800" dirty="0"/>
              <a:t>tables, and </a:t>
            </a:r>
            <a:r>
              <a:rPr lang="en-US" sz="2800" i="1" dirty="0"/>
              <a:t>Table A4 Altitude Corrections Tables – </a:t>
            </a:r>
            <a:r>
              <a:rPr lang="en-US" sz="2800" i="1" dirty="0" smtClean="0"/>
              <a:t>Additional </a:t>
            </a:r>
            <a:r>
              <a:rPr lang="fr-CA" sz="2800" i="1" dirty="0" smtClean="0"/>
              <a:t>Corrections</a:t>
            </a:r>
            <a:r>
              <a:rPr lang="fr-CA" sz="2800" dirty="0"/>
              <a:t>;</a:t>
            </a:r>
          </a:p>
          <a:p>
            <a:pPr marL="457200" indent="-457200" algn="l">
              <a:buFont typeface="Arial" panose="020B0604020202020204" pitchFamily="34" charset="0"/>
              <a:buChar char="•"/>
            </a:pPr>
            <a:r>
              <a:rPr lang="en-US" sz="2800" dirty="0" smtClean="0"/>
              <a:t>blank </a:t>
            </a:r>
            <a:r>
              <a:rPr lang="en-US" sz="2800" dirty="0"/>
              <a:t>copies of the </a:t>
            </a:r>
            <a:r>
              <a:rPr lang="en-US" sz="2800" i="1" dirty="0"/>
              <a:t>Meridian Transit Form </a:t>
            </a:r>
            <a:r>
              <a:rPr lang="en-US" sz="2800" dirty="0"/>
              <a:t>included in Appendix D of your manual and </a:t>
            </a:r>
            <a:r>
              <a:rPr lang="en-US" sz="2800" dirty="0" smtClean="0"/>
              <a:t>on </a:t>
            </a:r>
            <a:r>
              <a:rPr lang="fr-CA" sz="2800" dirty="0" smtClean="0"/>
              <a:t>the </a:t>
            </a:r>
            <a:r>
              <a:rPr lang="fr-CA" sz="2800" dirty="0"/>
              <a:t>USPS Navigation </a:t>
            </a:r>
            <a:r>
              <a:rPr lang="fr-CA" sz="2800" dirty="0" err="1"/>
              <a:t>website</a:t>
            </a:r>
            <a:r>
              <a:rPr lang="fr-CA" sz="2800" dirty="0" smtClean="0"/>
              <a:t>;</a:t>
            </a:r>
            <a:endParaRPr lang="fr-CA" sz="2800" dirty="0"/>
          </a:p>
        </p:txBody>
      </p:sp>
      <p:sp>
        <p:nvSpPr>
          <p:cNvPr id="3" name="Rectangle 2"/>
          <p:cNvSpPr/>
          <p:nvPr>
            <p:custDataLst>
              <p:tags r:id="rId5"/>
            </p:custDataLst>
          </p:nvPr>
        </p:nvSpPr>
        <p:spPr bwMode="auto">
          <a:xfrm>
            <a:off x="0" y="1042555"/>
            <a:ext cx="9144000" cy="4419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l">
              <a:buFont typeface="Arial" panose="020B0604020202020204" pitchFamily="34" charset="0"/>
              <a:buChar char="•"/>
            </a:pPr>
            <a:r>
              <a:rPr lang="en-US" sz="2800" dirty="0"/>
              <a:t>blank copies of the Deck Log included at the end of chapter 9 in the Student Manual; and</a:t>
            </a:r>
          </a:p>
          <a:p>
            <a:pPr marL="457200" indent="-457200" algn="l">
              <a:buFont typeface="Arial" panose="020B0604020202020204" pitchFamily="34" charset="0"/>
              <a:buChar char="•"/>
            </a:pPr>
            <a:r>
              <a:rPr lang="en-US" sz="2800" dirty="0"/>
              <a:t>Chart N.O. 974, </a:t>
            </a:r>
            <a:r>
              <a:rPr lang="en-US" sz="2800" i="1" dirty="0"/>
              <a:t>Sight Reduction </a:t>
            </a:r>
            <a:r>
              <a:rPr lang="en-US" sz="2800" dirty="0"/>
              <a:t>forms and </a:t>
            </a:r>
            <a:r>
              <a:rPr lang="en-US" sz="2800" i="1" dirty="0"/>
              <a:t>CLS  </a:t>
            </a:r>
            <a:r>
              <a:rPr lang="en-US" sz="2800" dirty="0" err="1"/>
              <a:t>lotting</a:t>
            </a:r>
            <a:r>
              <a:rPr lang="en-US" sz="2800" dirty="0"/>
              <a:t> sheets, included with your course </a:t>
            </a:r>
            <a:r>
              <a:rPr lang="fr-CA" sz="2800" dirty="0" err="1"/>
              <a:t>materials</a:t>
            </a:r>
            <a:r>
              <a:rPr lang="fr-CA" sz="2800" dirty="0"/>
              <a:t>.</a:t>
            </a:r>
          </a:p>
          <a:p>
            <a:pPr algn="l"/>
            <a:endParaRPr lang="fr-CA" sz="2800" dirty="0"/>
          </a:p>
          <a:p>
            <a:pPr marL="0" marR="0" indent="0" algn="l" defTabSz="914400" rtl="0" eaLnBrk="1" fontAlgn="base" latinLnBrk="0" hangingPunct="1">
              <a:lnSpc>
                <a:spcPct val="100000"/>
              </a:lnSpc>
              <a:spcBef>
                <a:spcPct val="0"/>
              </a:spcBef>
              <a:spcAft>
                <a:spcPct val="0"/>
              </a:spcAft>
              <a:buClrTx/>
              <a:buSzTx/>
              <a:buFontTx/>
              <a:buNone/>
              <a:tabLst/>
            </a:pPr>
            <a:endParaRPr kumimoji="0" lang="fr-CA" sz="2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bg/>
                                          </p:spTgt>
                                        </p:tgtEl>
                                      </p:cBhvr>
                                    </p:animEffect>
                                    <p:set>
                                      <p:cBhvr>
                                        <p:cTn id="18" dur="1" fill="hold">
                                          <p:stCondLst>
                                            <p:cond delay="499"/>
                                          </p:stCondLst>
                                        </p:cTn>
                                        <p:tgtEl>
                                          <p:spTgt spid="2">
                                            <p:bg/>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 grpId="0" animBg="1"/>
      <p:bldP spid="2" grpId="1" build="allAtOnce"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9c </a:t>
            </a:r>
          </a:p>
        </p:txBody>
      </p:sp>
      <p:sp>
        <p:nvSpPr>
          <p:cNvPr id="15363" name="Rectangle 3"/>
          <p:cNvSpPr>
            <a:spLocks noGrp="1" noChangeArrowheads="1"/>
          </p:cNvSpPr>
          <p:nvPr>
            <p:ph type="body" idx="1"/>
            <p:custDataLst>
              <p:tags r:id="rId2"/>
            </p:custDataLst>
          </p:nvPr>
        </p:nvSpPr>
        <p:spPr>
          <a:xfrm>
            <a:off x="0" y="1295400"/>
            <a:ext cx="9144000" cy="5562600"/>
          </a:xfrm>
        </p:spPr>
        <p:txBody>
          <a:bodyPr/>
          <a:lstStyle/>
          <a:p>
            <a:pPr marL="177800" lvl="0" indent="0">
              <a:buNone/>
            </a:pPr>
            <a:r>
              <a:rPr lang="en-US" dirty="0"/>
              <a:t>Determine the running fix with the 1135 MT sight you reduced earlier</a:t>
            </a:r>
            <a:r>
              <a:rPr lang="fr-CA" dirty="0" smtClean="0"/>
              <a:t>.</a:t>
            </a:r>
          </a:p>
          <a:p>
            <a:pPr marL="177800" lvl="0" indent="0">
              <a:buNone/>
            </a:pPr>
            <a:r>
              <a:rPr lang="en-US" dirty="0"/>
              <a:t>What are the coordinates of the running fix</a:t>
            </a:r>
            <a:r>
              <a:rPr lang="en-US" dirty="0" smtClean="0"/>
              <a:t>?</a:t>
            </a:r>
            <a:endParaRPr lang="fr-CA" dirty="0" smtClean="0"/>
          </a:p>
          <a:p>
            <a:pPr marL="177800" lvl="0" indent="0">
              <a:buNone/>
            </a:pPr>
            <a:endParaRPr lang="fr-CA" dirty="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20</a:t>
            </a:fld>
            <a:endParaRPr lang="en-US"/>
          </a:p>
        </p:txBody>
      </p:sp>
      <p:sp>
        <p:nvSpPr>
          <p:cNvPr id="2" name="Rectangle 1"/>
          <p:cNvSpPr/>
          <p:nvPr>
            <p:custDataLst>
              <p:tags r:id="rId4"/>
            </p:custDataLst>
          </p:nvPr>
        </p:nvSpPr>
        <p:spPr bwMode="auto">
          <a:xfrm>
            <a:off x="2743200" y="3429000"/>
            <a:ext cx="6096000" cy="58356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smtClean="0"/>
              <a:t>L43°43,6’N</a:t>
            </a:r>
            <a:r>
              <a:rPr lang="fr-CA" sz="3200" dirty="0"/>
              <a:t>, Lo128°41,9’W </a:t>
            </a:r>
            <a:endParaRPr kumimoji="0" lang="fr-CA" sz="3200" b="0" i="0" strike="noStrike" cap="none" normalizeH="0" baseline="0" dirty="0" smtClean="0">
              <a:ln>
                <a:noFill/>
              </a:ln>
              <a:solidFill>
                <a:schemeClr val="tx1"/>
              </a:solidFill>
              <a:effectLst/>
            </a:endParaRPr>
          </a:p>
        </p:txBody>
      </p:sp>
      <p:pic>
        <p:nvPicPr>
          <p:cNvPr id="7" name="Picture 5" descr="n-im09-09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400" y="422855"/>
            <a:ext cx="4989347" cy="643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1536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15363">
                                            <p:txEl>
                                              <p:pRg st="0" end="0"/>
                                            </p:txEl>
                                          </p:spTgt>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fade">
                                      <p:cBhvr>
                                        <p:cTn id="16" dur="500"/>
                                        <p:tgtEl>
                                          <p:spTgt spid="153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1" dur="500"/>
                                        <p:tgtEl>
                                          <p:spTgt spid="15363">
                                            <p:txEl>
                                              <p:pRg st="1" end="1"/>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15363">
                                            <p:txEl>
                                              <p:pRg st="1" end="1"/>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10 a </a:t>
            </a:r>
          </a:p>
        </p:txBody>
      </p:sp>
      <p:sp>
        <p:nvSpPr>
          <p:cNvPr id="15363" name="Rectangle 3"/>
          <p:cNvSpPr>
            <a:spLocks noGrp="1" noChangeArrowheads="1"/>
          </p:cNvSpPr>
          <p:nvPr>
            <p:ph type="body" idx="1"/>
            <p:custDataLst>
              <p:tags r:id="rId2"/>
            </p:custDataLst>
          </p:nvPr>
        </p:nvSpPr>
        <p:spPr>
          <a:xfrm>
            <a:off x="0" y="1371600"/>
            <a:ext cx="9144000" cy="5144638"/>
          </a:xfrm>
        </p:spPr>
        <p:txBody>
          <a:bodyPr/>
          <a:lstStyle/>
          <a:p>
            <a:pPr marL="0" indent="0">
              <a:buNone/>
            </a:pPr>
            <a:r>
              <a:rPr lang="fr-CA" sz="2800" b="1" dirty="0">
                <a:effectLst/>
              </a:rPr>
              <a:t>1800</a:t>
            </a:r>
            <a:r>
              <a:rPr lang="fr-CA" sz="2800" dirty="0" smtClean="0">
                <a:effectLst/>
              </a:rPr>
              <a:t>.</a:t>
            </a:r>
            <a:r>
              <a:rPr lang="en-US" sz="2800" dirty="0"/>
              <a:t> GPS position is L 43°31.3'N, Lo 128°46.6'W; the skies are clear with a northwest wind </a:t>
            </a:r>
            <a:r>
              <a:rPr lang="en-US" sz="2800" dirty="0" smtClean="0"/>
              <a:t>at six </a:t>
            </a:r>
            <a:r>
              <a:rPr lang="en-US" sz="2800" dirty="0"/>
              <a:t>knots. </a:t>
            </a:r>
            <a:r>
              <a:rPr lang="en-US" sz="2800" dirty="0" err="1"/>
              <a:t>Knotmeter</a:t>
            </a:r>
            <a:r>
              <a:rPr lang="en-US" sz="2800" dirty="0"/>
              <a:t> log reads 0331.2. Since the GPS seems to be working quite </a:t>
            </a:r>
            <a:r>
              <a:rPr lang="en-US" sz="2800" dirty="0" smtClean="0"/>
              <a:t>satisfactorily, you </a:t>
            </a:r>
            <a:r>
              <a:rPr lang="en-US" sz="2800" dirty="0"/>
              <a:t>decide that a 3-body fix during the evening hours will give you an opportunity to not </a:t>
            </a:r>
            <a:r>
              <a:rPr lang="en-US" sz="2800" dirty="0" smtClean="0"/>
              <a:t>only hone </a:t>
            </a:r>
            <a:r>
              <a:rPr lang="en-US" sz="2800" dirty="0"/>
              <a:t>your celestial skills but also to determine your “shooting” accuracy</a:t>
            </a:r>
            <a:r>
              <a:rPr lang="fr-CA" sz="2800" dirty="0" smtClean="0"/>
              <a:t>.</a:t>
            </a:r>
            <a:endParaRPr lang="fr-CA" sz="2800" dirty="0" smtClean="0">
              <a:effectLst/>
            </a:endParaRPr>
          </a:p>
          <a:p>
            <a:pPr marL="95250" indent="0" eaLnBrk="1" hangingPunct="1">
              <a:lnSpc>
                <a:spcPct val="80000"/>
              </a:lnSpc>
              <a:buNone/>
              <a:defRPr/>
            </a:pPr>
            <a:endParaRPr lang="fr-CA" sz="2800" dirty="0" smtClean="0"/>
          </a:p>
          <a:p>
            <a:pPr marL="0" indent="0">
              <a:buNone/>
            </a:pPr>
            <a:r>
              <a:rPr lang="en-US" sz="2800" dirty="0"/>
              <a:t>Using the procedure you learned in this course, develop a first estimate of the ZT of </a:t>
            </a:r>
            <a:r>
              <a:rPr lang="en-US" sz="2800" dirty="0" smtClean="0"/>
              <a:t>Civil Twilight</a:t>
            </a:r>
            <a:r>
              <a:rPr lang="en-US" sz="2800" dirty="0"/>
              <a:t>. Use the SMG of 10.1kn and a CMG of 201°, as forecast by </a:t>
            </a:r>
            <a:r>
              <a:rPr lang="en-US" sz="2800" i="1" dirty="0"/>
              <a:t>VPP2</a:t>
            </a:r>
            <a:r>
              <a:rPr lang="fr-CA" sz="2800" b="1" i="1" dirty="0" smtClean="0"/>
              <a:t>.</a:t>
            </a:r>
            <a:endParaRPr lang="fr-CA" sz="2800"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21</a:t>
            </a:fld>
            <a:endParaRPr lang="en-US"/>
          </a:p>
        </p:txBody>
      </p:sp>
      <p:sp>
        <p:nvSpPr>
          <p:cNvPr id="3" name="Rectangle 2"/>
          <p:cNvSpPr/>
          <p:nvPr>
            <p:custDataLst>
              <p:tags r:id="rId4"/>
            </p:custDataLst>
          </p:nvPr>
        </p:nvSpPr>
        <p:spPr bwMode="auto">
          <a:xfrm>
            <a:off x="0" y="1905000"/>
            <a:ext cx="9144000" cy="348615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What is the first estimate position</a:t>
            </a:r>
            <a:r>
              <a:rPr lang="fr-CA" sz="3200" dirty="0" smtClean="0"/>
              <a:t>?</a:t>
            </a:r>
          </a:p>
          <a:p>
            <a:pPr algn="l"/>
            <a:endParaRPr lang="fr-CA" sz="3200" dirty="0"/>
          </a:p>
          <a:p>
            <a:pPr algn="l"/>
            <a:endParaRPr lang="fr-CA" sz="3200" dirty="0" smtClean="0"/>
          </a:p>
          <a:p>
            <a:pPr algn="l"/>
            <a:r>
              <a:rPr lang="en-US" sz="3200" dirty="0"/>
              <a:t>Use the procedure detailed in Chapter 2. The step numbers (below) refer to the </a:t>
            </a:r>
            <a:r>
              <a:rPr lang="en-US" sz="3200" dirty="0" smtClean="0"/>
              <a:t>steps </a:t>
            </a:r>
            <a:r>
              <a:rPr lang="fr-CA" sz="3200" dirty="0" err="1" smtClean="0"/>
              <a:t>described</a:t>
            </a:r>
            <a:r>
              <a:rPr lang="fr-CA" sz="3200" dirty="0" smtClean="0"/>
              <a:t> </a:t>
            </a:r>
            <a:r>
              <a:rPr lang="fr-CA" sz="3200" dirty="0"/>
              <a:t>in </a:t>
            </a:r>
            <a:r>
              <a:rPr lang="fr-CA" sz="3200" dirty="0" err="1"/>
              <a:t>Chapter</a:t>
            </a:r>
            <a:r>
              <a:rPr lang="fr-CA" sz="3200" dirty="0"/>
              <a:t> 2, para </a:t>
            </a:r>
            <a:r>
              <a:rPr lang="fr-CA" sz="3200" dirty="0" smtClean="0"/>
              <a:t>59.</a:t>
            </a:r>
          </a:p>
          <a:p>
            <a:pPr algn="l"/>
            <a:endParaRPr lang="fr-CA" sz="3200" dirty="0" smtClean="0"/>
          </a:p>
          <a:p>
            <a:pPr algn="l"/>
            <a:endParaRPr kumimoji="0" lang="fr-CA" sz="3200" b="0" i="0" u="none" strike="noStrike" cap="none" normalizeH="0" baseline="0" dirty="0" smtClean="0">
              <a:ln>
                <a:noFill/>
              </a:ln>
              <a:solidFill>
                <a:schemeClr val="tx1"/>
              </a:solidFill>
              <a:effectLst/>
              <a:latin typeface="Arial" charset="0"/>
            </a:endParaRPr>
          </a:p>
        </p:txBody>
      </p:sp>
      <p:sp>
        <p:nvSpPr>
          <p:cNvPr id="5" name="Rectangle 4"/>
          <p:cNvSpPr/>
          <p:nvPr>
            <p:custDataLst>
              <p:tags r:id="rId5"/>
            </p:custDataLst>
          </p:nvPr>
        </p:nvSpPr>
        <p:spPr bwMode="auto">
          <a:xfrm>
            <a:off x="4038600" y="2438400"/>
            <a:ext cx="5105400" cy="6858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L43°08,1’N, Lo128°59,0’W </a:t>
            </a:r>
            <a:endParaRPr kumimoji="0" lang="fr-CA" sz="3200" b="0" i="0" strike="noStrike" cap="none" normalizeH="0" baseline="0" dirty="0" smtClean="0">
              <a:ln>
                <a:noFill/>
              </a:ln>
              <a:solidFill>
                <a:schemeClr val="tx1"/>
              </a:solidFill>
              <a:effectLst/>
            </a:endParaRPr>
          </a:p>
        </p:txBody>
      </p:sp>
      <p:sp>
        <p:nvSpPr>
          <p:cNvPr id="6" name="Rectangle 5"/>
          <p:cNvSpPr/>
          <p:nvPr>
            <p:custDataLst>
              <p:tags r:id="rId6"/>
            </p:custDataLst>
          </p:nvPr>
        </p:nvSpPr>
        <p:spPr bwMode="auto">
          <a:xfrm>
            <a:off x="0" y="1905000"/>
            <a:ext cx="9144000" cy="348615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smtClean="0"/>
              <a:t>1.</a:t>
            </a:r>
            <a:r>
              <a:rPr lang="en-US" sz="3200" dirty="0"/>
              <a:t> From the NA excerpts, extract the LMT of CT for the tabulated latitude closest to </a:t>
            </a:r>
            <a:r>
              <a:rPr lang="en-US" sz="3200" dirty="0" smtClean="0"/>
              <a:t>the current </a:t>
            </a:r>
            <a:r>
              <a:rPr lang="en-US" sz="3200" dirty="0"/>
              <a:t>GPS position of L 43°31.3'N, for the given date. The closest tabulated latitude </a:t>
            </a:r>
            <a:r>
              <a:rPr lang="en-US" sz="3200" dirty="0" smtClean="0"/>
              <a:t>is 45°N</a:t>
            </a:r>
            <a:r>
              <a:rPr lang="en-US" sz="3200" dirty="0"/>
              <a:t>, and for the date of 26 June, the time of CT at 45°N is 2028</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7" name="Rectangle 6"/>
          <p:cNvSpPr/>
          <p:nvPr>
            <p:custDataLst>
              <p:tags r:id="rId7"/>
            </p:custDataLst>
          </p:nvPr>
        </p:nvSpPr>
        <p:spPr bwMode="auto">
          <a:xfrm>
            <a:off x="0" y="1905000"/>
            <a:ext cx="8991600" cy="363016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smtClean="0"/>
              <a:t>2. </a:t>
            </a:r>
            <a:r>
              <a:rPr lang="en-US" sz="3200" dirty="0"/>
              <a:t>Using this as ZT, extend the intended track, and measure the </a:t>
            </a:r>
            <a:r>
              <a:rPr lang="en-US" sz="3200" dirty="0" smtClean="0"/>
              <a:t>coordinates. The </a:t>
            </a:r>
            <a:r>
              <a:rPr lang="en-US" sz="3200" dirty="0"/>
              <a:t>time of 2028 is 2 </a:t>
            </a:r>
            <a:r>
              <a:rPr lang="en-US" sz="3200" dirty="0" err="1"/>
              <a:t>hrs</a:t>
            </a:r>
            <a:r>
              <a:rPr lang="en-US" sz="3200" dirty="0"/>
              <a:t> 28 minutes (= 148 min) from the current time (1800); </a:t>
            </a:r>
            <a:r>
              <a:rPr lang="en-US" sz="3200" dirty="0" smtClean="0"/>
              <a:t>traveling at </a:t>
            </a:r>
            <a:r>
              <a:rPr lang="en-US" sz="3200" dirty="0"/>
              <a:t>a SMG of 10.1kn, the distance traveled in that time is:</a:t>
            </a:r>
          </a:p>
          <a:p>
            <a:pPr algn="l"/>
            <a:r>
              <a:rPr lang="fr-CA" sz="3200" dirty="0"/>
              <a:t>D = 10.1 </a:t>
            </a:r>
            <a:r>
              <a:rPr lang="fr-CA" sz="3200" dirty="0" err="1"/>
              <a:t>kn</a:t>
            </a:r>
            <a:r>
              <a:rPr lang="fr-CA" sz="3200" dirty="0"/>
              <a:t> x 148 min / 60 = 24.9 nm</a:t>
            </a:r>
            <a:endParaRPr kumimoji="0" lang="fr-CA" sz="3200" b="0" i="0" u="none" strike="noStrike" cap="none" normalizeH="0" baseline="0" dirty="0" smtClean="0">
              <a:ln>
                <a:noFill/>
              </a:ln>
              <a:solidFill>
                <a:schemeClr val="tx1"/>
              </a:solidFill>
              <a:effectLst/>
              <a:latin typeface="Arial" charset="0"/>
            </a:endParaRPr>
          </a:p>
        </p:txBody>
      </p:sp>
      <p:sp>
        <p:nvSpPr>
          <p:cNvPr id="2" name="Rectangle 1"/>
          <p:cNvSpPr/>
          <p:nvPr>
            <p:custDataLst>
              <p:tags r:id="rId8"/>
            </p:custDataLst>
          </p:nvPr>
        </p:nvSpPr>
        <p:spPr bwMode="auto">
          <a:xfrm>
            <a:off x="0" y="1905000"/>
            <a:ext cx="8789158" cy="26557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smtClean="0"/>
              <a:t>3. </a:t>
            </a:r>
            <a:r>
              <a:rPr lang="en-US" sz="3200" dirty="0"/>
              <a:t>Measure a distance on the N.O. 974 plotting sheet that is 24.9 nm from the 1800 </a:t>
            </a:r>
            <a:r>
              <a:rPr lang="en-US" sz="3200" dirty="0" smtClean="0"/>
              <a:t>GPS position</a:t>
            </a:r>
            <a:r>
              <a:rPr lang="en-US" sz="3200" dirty="0"/>
              <a:t>, in the direction of 201°T, and record the </a:t>
            </a:r>
            <a:r>
              <a:rPr lang="en-US" sz="3200" dirty="0" smtClean="0"/>
              <a:t>coordinates.</a:t>
            </a:r>
            <a:endParaRPr kumimoji="0" lang="fr-CA" sz="3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36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363">
                                            <p:txEl>
                                              <p:pRg st="0" end="0"/>
                                            </p:txEl>
                                          </p:spTgt>
                                        </p:tgtEl>
                                        <p:attrNameLst>
                                          <p:attrName>style.visibility</p:attrName>
                                        </p:attrNameLst>
                                      </p:cBhvr>
                                      <p:to>
                                        <p:strVal val="hidden"/>
                                      </p:to>
                                    </p:set>
                                  </p:childTnLst>
                                </p:cTn>
                              </p:par>
                              <p:par>
                                <p:cTn id="9" presetID="10" presetClass="entr" presetSubtype="0" fill="hold" grpId="1"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fade">
                                      <p:cBhvr>
                                        <p:cTn id="11" dur="500"/>
                                        <p:tgtEl>
                                          <p:spTgt spid="1536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p:tgtEl>
                                          <p:spTgt spid="15363">
                                            <p:txEl>
                                              <p:pRg st="2" end="2"/>
                                            </p:txEl>
                                          </p:spTgt>
                                        </p:tgtEl>
                                        <p:attrNameLst>
                                          <p:attrName>ppt_y</p:attrName>
                                        </p:attrNameLst>
                                      </p:cBhvr>
                                      <p:tavLst>
                                        <p:tav tm="0">
                                          <p:val>
                                            <p:strVal val="ppt_y"/>
                                          </p:val>
                                        </p:tav>
                                        <p:tav tm="100000">
                                          <p:val>
                                            <p:strVal val="1+ppt_h/2"/>
                                          </p:val>
                                        </p:tav>
                                      </p:tavLst>
                                    </p:anim>
                                    <p:set>
                                      <p:cBhvr>
                                        <p:cTn id="17" dur="1" fill="hold">
                                          <p:stCondLst>
                                            <p:cond delay="499"/>
                                          </p:stCondLst>
                                        </p:cTn>
                                        <p:tgtEl>
                                          <p:spTgt spid="15363">
                                            <p:txEl>
                                              <p:pRg st="2" end="2"/>
                                            </p:txEl>
                                          </p:spTgt>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p:tgtEl>
                                          <p:spTgt spid="3">
                                            <p:txEl>
                                              <p:pRg st="0" end="0"/>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3">
                                            <p:txEl>
                                              <p:pRg st="0" end="0"/>
                                            </p:txEl>
                                          </p:spTgt>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3" end="3"/>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3" end="3"/>
                                            </p:txEl>
                                          </p:spTgt>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3">
                                            <p:bg/>
                                          </p:spTgt>
                                        </p:tgtEl>
                                        <p:attrNameLst>
                                          <p:attrName>ppt_x</p:attrName>
                                        </p:attrNameLst>
                                      </p:cBhvr>
                                      <p:tavLst>
                                        <p:tav tm="0">
                                          <p:val>
                                            <p:strVal val="ppt_x"/>
                                          </p:val>
                                        </p:tav>
                                        <p:tav tm="100000">
                                          <p:val>
                                            <p:strVal val="ppt_x"/>
                                          </p:val>
                                        </p:tav>
                                      </p:tavLst>
                                    </p:anim>
                                    <p:anim calcmode="lin" valueType="num">
                                      <p:cBhvr additive="base">
                                        <p:cTn id="46" dur="500"/>
                                        <p:tgtEl>
                                          <p:spTgt spid="3">
                                            <p:bg/>
                                          </p:spTgt>
                                        </p:tgtEl>
                                        <p:attrNameLst>
                                          <p:attrName>ppt_y</p:attrName>
                                        </p:attrNameLst>
                                      </p:cBhvr>
                                      <p:tavLst>
                                        <p:tav tm="0">
                                          <p:val>
                                            <p:strVal val="ppt_y"/>
                                          </p:val>
                                        </p:tav>
                                        <p:tav tm="100000">
                                          <p:val>
                                            <p:strVal val="1+ppt_h/2"/>
                                          </p:val>
                                        </p:tav>
                                      </p:tavLst>
                                    </p:anim>
                                    <p:set>
                                      <p:cBhvr>
                                        <p:cTn id="47" dur="1" fill="hold">
                                          <p:stCondLst>
                                            <p:cond delay="499"/>
                                          </p:stCondLst>
                                        </p:cTn>
                                        <p:tgtEl>
                                          <p:spTgt spid="3">
                                            <p:bg/>
                                          </p:spTgt>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5"/>
                                        </p:tgtEl>
                                        <p:attrNameLst>
                                          <p:attrName>ppt_x</p:attrName>
                                        </p:attrNameLst>
                                      </p:cBhvr>
                                      <p:tavLst>
                                        <p:tav tm="0">
                                          <p:val>
                                            <p:strVal val="ppt_x"/>
                                          </p:val>
                                        </p:tav>
                                        <p:tav tm="100000">
                                          <p:val>
                                            <p:strVal val="ppt_x"/>
                                          </p:val>
                                        </p:tav>
                                      </p:tavLst>
                                    </p:anim>
                                    <p:anim calcmode="lin" valueType="num">
                                      <p:cBhvr additive="base">
                                        <p:cTn id="50" dur="500"/>
                                        <p:tgtEl>
                                          <p:spTgt spid="5"/>
                                        </p:tgtEl>
                                        <p:attrNameLst>
                                          <p:attrName>ppt_y</p:attrName>
                                        </p:attrNameLst>
                                      </p:cBhvr>
                                      <p:tavLst>
                                        <p:tav tm="0">
                                          <p:val>
                                            <p:strVal val="ppt_y"/>
                                          </p:val>
                                        </p:tav>
                                        <p:tav tm="100000">
                                          <p:val>
                                            <p:strVal val="1+ppt_h/2"/>
                                          </p:val>
                                        </p:tav>
                                      </p:tavLst>
                                    </p:anim>
                                    <p:set>
                                      <p:cBhvr>
                                        <p:cTn id="51" dur="1" fill="hold">
                                          <p:stCondLst>
                                            <p:cond delay="499"/>
                                          </p:stCondLst>
                                        </p:cTn>
                                        <p:tgtEl>
                                          <p:spTgt spid="5"/>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7"/>
                                        </p:tgtEl>
                                        <p:attrNameLst>
                                          <p:attrName>ppt_x</p:attrName>
                                        </p:attrNameLst>
                                      </p:cBhvr>
                                      <p:tavLst>
                                        <p:tav tm="0">
                                          <p:val>
                                            <p:strVal val="ppt_x"/>
                                          </p:val>
                                        </p:tav>
                                        <p:tav tm="100000">
                                          <p:val>
                                            <p:strVal val="ppt_x"/>
                                          </p:val>
                                        </p:tav>
                                      </p:tavLst>
                                    </p:anim>
                                    <p:anim calcmode="lin" valueType="num">
                                      <p:cBhvr additive="base">
                                        <p:cTn id="68" dur="500"/>
                                        <p:tgtEl>
                                          <p:spTgt spid="7"/>
                                        </p:tgtEl>
                                        <p:attrNameLst>
                                          <p:attrName>ppt_y</p:attrName>
                                        </p:attrNameLst>
                                      </p:cBhvr>
                                      <p:tavLst>
                                        <p:tav tm="0">
                                          <p:val>
                                            <p:strVal val="ppt_y"/>
                                          </p:val>
                                        </p:tav>
                                        <p:tav tm="100000">
                                          <p:val>
                                            <p:strVal val="1+ppt_h/2"/>
                                          </p:val>
                                        </p:tav>
                                      </p:tavLst>
                                    </p:anim>
                                    <p:set>
                                      <p:cBhvr>
                                        <p:cTn id="69" dur="1" fill="hold">
                                          <p:stCondLst>
                                            <p:cond delay="499"/>
                                          </p:stCondLst>
                                        </p:cTn>
                                        <p:tgtEl>
                                          <p:spTgt spid="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15363" grpId="1" uiExpand="1" build="p"/>
      <p:bldP spid="3" grpId="0" animBg="1"/>
      <p:bldP spid="3" grpId="1" build="allAtOnce" animBg="1"/>
      <p:bldP spid="5" grpId="0" animBg="1"/>
      <p:bldP spid="5" grpId="1" animBg="1"/>
      <p:bldP spid="6" grpId="0" animBg="1"/>
      <p:bldP spid="6" grpId="1" animBg="1"/>
      <p:bldP spid="7" grpId="0" animBg="1"/>
      <p:bldP spid="7" grpId="1"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a:noFill/>
        </p:spPr>
        <p:txBody>
          <a:bodyPr/>
          <a:lstStyle/>
          <a:p>
            <a:pPr eaLnBrk="1" hangingPunct="1">
              <a:defRPr/>
            </a:pPr>
            <a:r>
              <a:rPr lang="fr-CA" sz="4000" b="1" dirty="0" smtClean="0"/>
              <a:t>Question 10 b </a:t>
            </a:r>
          </a:p>
        </p:txBody>
      </p:sp>
      <p:sp>
        <p:nvSpPr>
          <p:cNvPr id="15363" name="Rectangle 3"/>
          <p:cNvSpPr>
            <a:spLocks noGrp="1" noChangeArrowheads="1"/>
          </p:cNvSpPr>
          <p:nvPr>
            <p:ph type="body" idx="1"/>
            <p:custDataLst>
              <p:tags r:id="rId2"/>
            </p:custDataLst>
          </p:nvPr>
        </p:nvSpPr>
        <p:spPr>
          <a:xfrm>
            <a:off x="0" y="1447800"/>
            <a:ext cx="9144000" cy="4800600"/>
          </a:xfrm>
        </p:spPr>
        <p:txBody>
          <a:bodyPr/>
          <a:lstStyle/>
          <a:p>
            <a:pPr marL="95250" lvl="0" indent="0" eaLnBrk="1" hangingPunct="1">
              <a:lnSpc>
                <a:spcPct val="80000"/>
              </a:lnSpc>
              <a:buNone/>
              <a:defRPr/>
            </a:pPr>
            <a:r>
              <a:rPr lang="en-US" dirty="0"/>
              <a:t>When will the end of Civil Twilight occur at your projected position</a:t>
            </a:r>
            <a:r>
              <a:rPr lang="fr-CA" dirty="0" smtClean="0">
                <a:effectLst/>
              </a:rPr>
              <a:t>?</a:t>
            </a:r>
          </a:p>
          <a:p>
            <a:pPr marL="95250" indent="0">
              <a:spcBef>
                <a:spcPts val="1800"/>
              </a:spcBef>
              <a:buNone/>
            </a:pPr>
            <a:r>
              <a:rPr lang="en-US" b="1" dirty="0"/>
              <a:t>Solution: </a:t>
            </a:r>
            <a:r>
              <a:rPr lang="en-US" dirty="0"/>
              <a:t>From 10.a, the 1st estimate position at CT is</a:t>
            </a:r>
            <a:r>
              <a:rPr lang="fr-CA" dirty="0" smtClean="0"/>
              <a:t> :</a:t>
            </a:r>
          </a:p>
          <a:p>
            <a:pPr marL="95250" indent="0">
              <a:buNone/>
            </a:pPr>
            <a:r>
              <a:rPr lang="fr-CA" b="1" dirty="0" smtClean="0">
                <a:solidFill>
                  <a:srgbClr val="FF0000"/>
                </a:solidFill>
              </a:rPr>
              <a:t>			L43°08,1’N, Lo128°59,0’W</a:t>
            </a:r>
            <a:endParaRPr lang="fr-CA" dirty="0" smtClean="0">
              <a:effectLst/>
            </a:endParaRPr>
          </a:p>
          <a:p>
            <a:pPr marL="0" indent="0">
              <a:buNone/>
            </a:pPr>
            <a:r>
              <a:rPr lang="en-US" dirty="0"/>
              <a:t>Use the procedure detailed in Chapter 2. The step numbers (below) refer to the </a:t>
            </a:r>
            <a:r>
              <a:rPr lang="en-US" dirty="0" smtClean="0"/>
              <a:t>steps described </a:t>
            </a:r>
            <a:r>
              <a:rPr lang="en-US" dirty="0"/>
              <a:t>in Chapter 2, Example 2, para </a:t>
            </a:r>
            <a:r>
              <a:rPr lang="en-US" dirty="0" smtClean="0"/>
              <a:t>37-41.</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22</a:t>
            </a:fld>
            <a:endParaRPr lang="en-US"/>
          </a:p>
        </p:txBody>
      </p:sp>
      <p:sp>
        <p:nvSpPr>
          <p:cNvPr id="2" name="Rectangle 1"/>
          <p:cNvSpPr/>
          <p:nvPr>
            <p:custDataLst>
              <p:tags r:id="rId4"/>
            </p:custDataLst>
          </p:nvPr>
        </p:nvSpPr>
        <p:spPr bwMode="auto">
          <a:xfrm>
            <a:off x="4419600" y="1828800"/>
            <a:ext cx="1828800" cy="533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a:t>ZT1956 </a:t>
            </a:r>
            <a:endParaRPr kumimoji="0" lang="fr-CA" sz="3200" b="0" i="0" u="none" strike="noStrike" cap="none" normalizeH="0" baseline="0" dirty="0" smtClean="0">
              <a:ln>
                <a:noFill/>
              </a:ln>
              <a:solidFill>
                <a:schemeClr val="tx1"/>
              </a:solidFill>
              <a:effectLst/>
              <a:latin typeface="Arial" charset="0"/>
            </a:endParaRPr>
          </a:p>
        </p:txBody>
      </p:sp>
      <p:sp>
        <p:nvSpPr>
          <p:cNvPr id="3" name="Rectangle 2"/>
          <p:cNvSpPr/>
          <p:nvPr>
            <p:custDataLst>
              <p:tags r:id="rId5"/>
            </p:custDataLst>
          </p:nvPr>
        </p:nvSpPr>
        <p:spPr bwMode="auto">
          <a:xfrm>
            <a:off x="0" y="1524001"/>
            <a:ext cx="9144000" cy="4191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smtClean="0"/>
              <a:t>1.</a:t>
            </a:r>
            <a:r>
              <a:rPr lang="en-US" sz="3200" dirty="0"/>
              <a:t> For the date in question (26 June, 20XX), find the time of evening CT listed </a:t>
            </a:r>
            <a:r>
              <a:rPr lang="en-US" sz="3200" dirty="0" smtClean="0"/>
              <a:t>that brackets </a:t>
            </a:r>
            <a:r>
              <a:rPr lang="en-US" sz="3200" dirty="0"/>
              <a:t>the latitude of interest</a:t>
            </a:r>
            <a:r>
              <a:rPr lang="fr-CA" sz="3200" dirty="0" smtClean="0"/>
              <a:t>.</a:t>
            </a:r>
          </a:p>
          <a:p>
            <a:pPr algn="l"/>
            <a:r>
              <a:rPr lang="fr-CA" sz="3200" dirty="0" smtClean="0"/>
              <a:t> </a:t>
            </a:r>
          </a:p>
          <a:p>
            <a:pPr algn="l"/>
            <a:r>
              <a:rPr lang="fr-CA" sz="3200" dirty="0" smtClean="0"/>
              <a:t>		</a:t>
            </a:r>
            <a:r>
              <a:rPr lang="fr-CA" sz="3200" u="sng" dirty="0" smtClean="0"/>
              <a:t>Tab L</a:t>
            </a:r>
            <a:r>
              <a:rPr lang="fr-CA" sz="3200" dirty="0" smtClean="0"/>
              <a:t>			</a:t>
            </a:r>
            <a:r>
              <a:rPr lang="fr-CA" sz="3200" b="1" u="sng" dirty="0" smtClean="0"/>
              <a:t>LMT CT</a:t>
            </a:r>
          </a:p>
          <a:p>
            <a:pPr marL="95250" algn="l"/>
            <a:r>
              <a:rPr lang="fr-CA" sz="3200" dirty="0" smtClean="0"/>
              <a:t>		45°N				2028</a:t>
            </a:r>
          </a:p>
          <a:p>
            <a:pPr marL="552450" lvl="1" algn="l"/>
            <a:r>
              <a:rPr lang="fr-CA" sz="3200" dirty="0" smtClean="0"/>
              <a:t>		</a:t>
            </a:r>
            <a:r>
              <a:rPr lang="fr-CA" sz="3200" u="sng" dirty="0" smtClean="0"/>
              <a:t>40°N</a:t>
            </a:r>
            <a:r>
              <a:rPr lang="fr-CA" sz="3200" dirty="0" smtClean="0"/>
              <a:t>				</a:t>
            </a:r>
            <a:r>
              <a:rPr lang="fr-CA" sz="3200" u="sng" dirty="0" smtClean="0"/>
              <a:t>2006</a:t>
            </a:r>
            <a:endParaRPr lang="fr-CA" sz="3200" dirty="0" smtClean="0"/>
          </a:p>
          <a:p>
            <a:pPr marL="95250" algn="l"/>
            <a:r>
              <a:rPr lang="fr-CA" sz="3200" dirty="0" smtClean="0"/>
              <a:t>		  5°	</a:t>
            </a:r>
            <a:r>
              <a:rPr lang="fr-CA" sz="3200" dirty="0" err="1" smtClean="0"/>
              <a:t>interval</a:t>
            </a:r>
            <a:r>
              <a:rPr lang="fr-CA" sz="3200" dirty="0" smtClean="0"/>
              <a:t>    		    22 minutes </a:t>
            </a:r>
            <a:r>
              <a:rPr lang="fr-CA" sz="3200" dirty="0" err="1" smtClean="0"/>
              <a:t>int</a:t>
            </a:r>
            <a:r>
              <a:rPr lang="fr-CA" sz="3200" dirty="0" smtClean="0"/>
              <a:t>.</a:t>
            </a:r>
          </a:p>
          <a:p>
            <a:pPr lvl="0" algn="l"/>
            <a:endParaRPr lang="fr-CA" sz="3200" dirty="0"/>
          </a:p>
        </p:txBody>
      </p:sp>
      <p:sp>
        <p:nvSpPr>
          <p:cNvPr id="5" name="Rectangle 4"/>
          <p:cNvSpPr/>
          <p:nvPr>
            <p:custDataLst>
              <p:tags r:id="rId6"/>
            </p:custDataLst>
          </p:nvPr>
        </p:nvSpPr>
        <p:spPr bwMode="auto">
          <a:xfrm>
            <a:off x="0" y="1710604"/>
            <a:ext cx="9144000" cy="3505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algn="l"/>
            <a:r>
              <a:rPr lang="fr-CA" sz="3200" dirty="0" smtClean="0"/>
              <a:t>2. L43°08,1’N </a:t>
            </a:r>
            <a:r>
              <a:rPr lang="fr-CA" sz="3200" dirty="0"/>
              <a:t>– 40° = 3°08,1’ = 3,135</a:t>
            </a:r>
            <a:r>
              <a:rPr lang="fr-CA" sz="3200" dirty="0" smtClean="0"/>
              <a:t>°</a:t>
            </a:r>
          </a:p>
          <a:p>
            <a:pPr marL="95250" algn="l">
              <a:spcBef>
                <a:spcPts val="1200"/>
              </a:spcBef>
            </a:pPr>
            <a:r>
              <a:rPr kumimoji="0" lang="en-CA" sz="3200" b="0" i="0" u="none" strike="noStrike" cap="none" normalizeH="0" baseline="0" dirty="0" smtClean="0">
                <a:ln>
                  <a:noFill/>
                </a:ln>
                <a:solidFill>
                  <a:schemeClr val="tx1"/>
                </a:solidFill>
                <a:effectLst/>
                <a:latin typeface="Arial" charset="0"/>
              </a:rPr>
              <a:t>3. </a:t>
            </a:r>
            <a:r>
              <a:rPr lang="fr-CA" sz="3200" dirty="0"/>
              <a:t>(3,135°/5° </a:t>
            </a:r>
            <a:r>
              <a:rPr lang="fr-CA" sz="3200" dirty="0" err="1" smtClean="0"/>
              <a:t>interval</a:t>
            </a:r>
            <a:r>
              <a:rPr lang="fr-CA" sz="3200" dirty="0" smtClean="0"/>
              <a:t>) </a:t>
            </a:r>
            <a:r>
              <a:rPr lang="fr-CA" sz="3200" dirty="0"/>
              <a:t>X 22 minutes </a:t>
            </a:r>
            <a:r>
              <a:rPr lang="fr-CA" sz="3200" dirty="0" err="1" smtClean="0"/>
              <a:t>interval</a:t>
            </a:r>
            <a:r>
              <a:rPr lang="fr-CA" sz="3200" dirty="0" smtClean="0"/>
              <a:t> </a:t>
            </a:r>
            <a:r>
              <a:rPr lang="fr-CA" sz="3200" dirty="0"/>
              <a:t>= 13,79 minutes, </a:t>
            </a:r>
            <a:r>
              <a:rPr lang="fr-CA" sz="3200" dirty="0" err="1" smtClean="0"/>
              <a:t>rounded</a:t>
            </a:r>
            <a:r>
              <a:rPr lang="fr-CA" sz="3200" dirty="0" smtClean="0"/>
              <a:t> to </a:t>
            </a:r>
            <a:r>
              <a:rPr lang="fr-CA" sz="3200" dirty="0"/>
              <a:t>14 </a:t>
            </a:r>
            <a:r>
              <a:rPr lang="fr-CA" sz="3200" dirty="0" smtClean="0"/>
              <a:t>m</a:t>
            </a:r>
          </a:p>
          <a:p>
            <a:pPr marL="95250" algn="l">
              <a:spcBef>
                <a:spcPts val="1200"/>
              </a:spcBef>
            </a:pPr>
            <a:r>
              <a:rPr kumimoji="0" lang="en-CA" sz="3200" b="0" i="0" u="none" strike="noStrike" cap="none" normalizeH="0" baseline="0" dirty="0" smtClean="0">
                <a:ln>
                  <a:noFill/>
                </a:ln>
                <a:solidFill>
                  <a:schemeClr val="tx1"/>
                </a:solidFill>
                <a:effectLst/>
                <a:latin typeface="Arial" charset="0"/>
              </a:rPr>
              <a:t>4. </a:t>
            </a:r>
            <a:r>
              <a:rPr lang="fr-CA" sz="3200" dirty="0"/>
              <a:t>LMT </a:t>
            </a:r>
            <a:r>
              <a:rPr lang="fr-CA" sz="3200" dirty="0" smtClean="0"/>
              <a:t>CT for </a:t>
            </a:r>
            <a:r>
              <a:rPr lang="fr-CA" sz="3200" dirty="0"/>
              <a:t>L40</a:t>
            </a:r>
            <a:r>
              <a:rPr lang="fr-CA" sz="3200" dirty="0" smtClean="0"/>
              <a:t>°   		     2006</a:t>
            </a:r>
          </a:p>
          <a:p>
            <a:pPr marL="95250" algn="l"/>
            <a:r>
              <a:rPr lang="fr-CA" sz="3200" dirty="0" smtClean="0"/>
              <a:t>Correction to L43°08,1’N	            </a:t>
            </a:r>
            <a:r>
              <a:rPr lang="fr-CA" sz="3200" u="sng" dirty="0" smtClean="0"/>
              <a:t>   +14  </a:t>
            </a:r>
            <a:r>
              <a:rPr lang="fr-CA" sz="3200" dirty="0" smtClean="0"/>
              <a:t>minutes</a:t>
            </a:r>
          </a:p>
          <a:p>
            <a:pPr marL="95250" algn="l"/>
            <a:r>
              <a:rPr lang="fr-CA" sz="3200" dirty="0" smtClean="0"/>
              <a:t>LMT CT for	   L43°08,1’N         2020</a:t>
            </a:r>
            <a:endParaRPr kumimoji="0" lang="fr-CA" sz="3200" b="0" i="0" u="none" strike="noStrike" cap="none" normalizeH="0" baseline="0" dirty="0" smtClean="0">
              <a:ln>
                <a:noFill/>
              </a:ln>
              <a:solidFill>
                <a:schemeClr val="tx1"/>
              </a:solidFill>
              <a:effectLst/>
              <a:latin typeface="Arial" charset="0"/>
            </a:endParaRPr>
          </a:p>
        </p:txBody>
      </p:sp>
      <p:sp>
        <p:nvSpPr>
          <p:cNvPr id="6" name="Rectangle 5"/>
          <p:cNvSpPr/>
          <p:nvPr>
            <p:custDataLst>
              <p:tags r:id="rId7"/>
            </p:custDataLst>
          </p:nvPr>
        </p:nvSpPr>
        <p:spPr bwMode="auto">
          <a:xfrm>
            <a:off x="0" y="1524000"/>
            <a:ext cx="9144000" cy="4572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lvl="0" algn="l"/>
            <a:r>
              <a:rPr lang="fr-CA" sz="3200" dirty="0" smtClean="0"/>
              <a:t>5. </a:t>
            </a:r>
            <a:r>
              <a:rPr lang="fr-CA" sz="3200" dirty="0" err="1" smtClean="0"/>
              <a:t>Now</a:t>
            </a:r>
            <a:r>
              <a:rPr lang="fr-CA" sz="3200" dirty="0" smtClean="0"/>
              <a:t>, </a:t>
            </a:r>
            <a:r>
              <a:rPr lang="fr-CA" sz="3200" dirty="0" err="1" smtClean="0"/>
              <a:t>find</a:t>
            </a:r>
            <a:r>
              <a:rPr lang="fr-CA" sz="3200" dirty="0" smtClean="0"/>
              <a:t> ZT by </a:t>
            </a:r>
            <a:r>
              <a:rPr lang="fr-CA" sz="3200" dirty="0" err="1" smtClean="0"/>
              <a:t>correcting</a:t>
            </a:r>
            <a:r>
              <a:rPr lang="fr-CA" sz="3200" dirty="0" smtClean="0"/>
              <a:t> for </a:t>
            </a:r>
            <a:r>
              <a:rPr lang="fr-CA" sz="3200" dirty="0" err="1" smtClean="0"/>
              <a:t>DLo</a:t>
            </a:r>
            <a:endParaRPr lang="fr-CA" sz="3200" dirty="0"/>
          </a:p>
          <a:p>
            <a:pPr marL="95250" algn="l"/>
            <a:r>
              <a:rPr lang="fr-CA" sz="3200" dirty="0"/>
              <a:t> </a:t>
            </a:r>
          </a:p>
          <a:p>
            <a:pPr marL="95250" algn="l"/>
            <a:r>
              <a:rPr lang="en-CA" sz="3200" dirty="0"/>
              <a:t>ZM </a:t>
            </a:r>
            <a:r>
              <a:rPr lang="en-CA" sz="3200" dirty="0" smtClean="0"/>
              <a:t>  = </a:t>
            </a:r>
            <a:r>
              <a:rPr lang="en-CA" sz="3200" dirty="0"/>
              <a:t>135°</a:t>
            </a:r>
            <a:endParaRPr lang="fr-CA" sz="3200" dirty="0"/>
          </a:p>
          <a:p>
            <a:pPr marL="95250" algn="l"/>
            <a:r>
              <a:rPr lang="en-CA" sz="3200" dirty="0" err="1"/>
              <a:t>DLo</a:t>
            </a:r>
            <a:r>
              <a:rPr lang="en-CA" sz="3200" dirty="0"/>
              <a:t> </a:t>
            </a:r>
            <a:r>
              <a:rPr lang="en-CA" sz="3200" dirty="0" smtClean="0"/>
              <a:t> = </a:t>
            </a:r>
            <a:r>
              <a:rPr lang="en-CA" sz="3200" dirty="0"/>
              <a:t>Lo –ZM</a:t>
            </a:r>
            <a:endParaRPr lang="fr-CA" sz="3200" dirty="0"/>
          </a:p>
          <a:p>
            <a:pPr marL="95250" algn="l"/>
            <a:r>
              <a:rPr lang="en-CA" sz="3200" dirty="0"/>
              <a:t>	 = 128°59,0’W -135°W</a:t>
            </a:r>
            <a:endParaRPr lang="fr-CA" sz="3200" dirty="0"/>
          </a:p>
          <a:p>
            <a:pPr marL="95250" algn="l"/>
            <a:r>
              <a:rPr lang="en-CA" sz="3200" dirty="0"/>
              <a:t>	 = 6°1,0’E</a:t>
            </a:r>
            <a:endParaRPr lang="fr-CA" sz="3200" dirty="0"/>
          </a:p>
          <a:p>
            <a:pPr marL="95250" algn="l"/>
            <a:r>
              <a:rPr lang="en-CA" sz="3200" dirty="0"/>
              <a:t>	 </a:t>
            </a:r>
            <a:r>
              <a:rPr lang="fr-CA" sz="3200" dirty="0"/>
              <a:t>= 6,017°E, </a:t>
            </a:r>
            <a:r>
              <a:rPr lang="fr-CA" sz="3200" dirty="0" err="1" smtClean="0"/>
              <a:t>rounded</a:t>
            </a:r>
            <a:r>
              <a:rPr lang="fr-CA" sz="3200" dirty="0" smtClean="0"/>
              <a:t> to 6,0°E</a:t>
            </a:r>
          </a:p>
          <a:p>
            <a:pPr marL="95250" algn="l"/>
            <a:r>
              <a:rPr lang="fr-CA" sz="3200" dirty="0" smtClean="0"/>
              <a:t>6,0⁰ X 4 min./</a:t>
            </a:r>
            <a:r>
              <a:rPr lang="fr-CA" sz="3200" dirty="0" err="1" smtClean="0"/>
              <a:t>degree</a:t>
            </a:r>
            <a:r>
              <a:rPr lang="fr-CA" sz="3200" dirty="0" smtClean="0"/>
              <a:t> = 24 minutes</a:t>
            </a:r>
            <a:endParaRPr lang="fr-CA" sz="3200" dirty="0"/>
          </a:p>
          <a:p>
            <a:pPr marL="95250" algn="l"/>
            <a:r>
              <a:rPr lang="fr-CA" sz="3200" dirty="0"/>
              <a:t> </a:t>
            </a:r>
            <a:endParaRPr kumimoji="0" lang="fr-CA" sz="3200" b="0" i="0" u="none" strike="noStrike" cap="none" normalizeH="0" baseline="0" dirty="0" smtClean="0">
              <a:ln>
                <a:noFill/>
              </a:ln>
              <a:solidFill>
                <a:schemeClr val="tx1"/>
              </a:solidFill>
              <a:effectLst/>
              <a:latin typeface="Arial" charset="0"/>
            </a:endParaRPr>
          </a:p>
        </p:txBody>
      </p:sp>
      <p:sp>
        <p:nvSpPr>
          <p:cNvPr id="7" name="Rectangle 6"/>
          <p:cNvSpPr/>
          <p:nvPr>
            <p:custDataLst>
              <p:tags r:id="rId8"/>
            </p:custDataLst>
          </p:nvPr>
        </p:nvSpPr>
        <p:spPr bwMode="auto">
          <a:xfrm>
            <a:off x="0" y="1524000"/>
            <a:ext cx="9144000" cy="3352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algn="l"/>
            <a:r>
              <a:rPr lang="fr-CA" sz="3200" dirty="0" err="1" smtClean="0"/>
              <a:t>Since</a:t>
            </a:r>
            <a:r>
              <a:rPr lang="fr-CA" sz="3200" dirty="0" smtClean="0"/>
              <a:t> </a:t>
            </a:r>
            <a:r>
              <a:rPr lang="fr-CA" sz="3200" dirty="0" err="1"/>
              <a:t>DLo</a:t>
            </a:r>
            <a:r>
              <a:rPr lang="fr-CA" sz="3200" dirty="0"/>
              <a:t> </a:t>
            </a:r>
            <a:r>
              <a:rPr lang="fr-CA" sz="3200" dirty="0" err="1" smtClean="0"/>
              <a:t>is</a:t>
            </a:r>
            <a:r>
              <a:rPr lang="fr-CA" sz="3200" dirty="0" smtClean="0"/>
              <a:t> </a:t>
            </a:r>
            <a:r>
              <a:rPr lang="fr-CA" sz="3200" dirty="0" err="1" smtClean="0"/>
              <a:t>east</a:t>
            </a:r>
            <a:r>
              <a:rPr lang="fr-CA" sz="3200" dirty="0"/>
              <a:t>, </a:t>
            </a:r>
            <a:r>
              <a:rPr lang="fr-CA" sz="3200" dirty="0" smtClean="0"/>
              <a:t>the correction </a:t>
            </a:r>
            <a:r>
              <a:rPr lang="fr-CA" sz="3200" dirty="0" err="1" smtClean="0"/>
              <a:t>is</a:t>
            </a:r>
            <a:r>
              <a:rPr lang="fr-CA" sz="3200" dirty="0" smtClean="0"/>
              <a:t> </a:t>
            </a:r>
            <a:r>
              <a:rPr lang="fr-CA" sz="3200" dirty="0" err="1" smtClean="0"/>
              <a:t>subtracted</a:t>
            </a:r>
            <a:r>
              <a:rPr lang="fr-CA" sz="3200" dirty="0"/>
              <a:t> :</a:t>
            </a:r>
          </a:p>
          <a:p>
            <a:pPr marL="95250" algn="l"/>
            <a:r>
              <a:rPr lang="fr-CA" sz="3200" dirty="0"/>
              <a:t> </a:t>
            </a:r>
          </a:p>
          <a:p>
            <a:pPr marL="95250" algn="l"/>
            <a:r>
              <a:rPr lang="fr-CA" sz="3200" dirty="0"/>
              <a:t>LMT </a:t>
            </a:r>
            <a:r>
              <a:rPr lang="fr-CA" sz="3200" dirty="0" smtClean="0"/>
              <a:t>CT			      </a:t>
            </a:r>
            <a:r>
              <a:rPr lang="fr-CA" sz="3200" dirty="0"/>
              <a:t>2020 </a:t>
            </a:r>
            <a:r>
              <a:rPr lang="fr-CA" sz="2400" dirty="0" smtClean="0"/>
              <a:t>(</a:t>
            </a:r>
            <a:r>
              <a:rPr lang="fr-CA" sz="2400" dirty="0" err="1" smtClean="0"/>
              <a:t>from</a:t>
            </a:r>
            <a:r>
              <a:rPr lang="fr-CA" sz="2400" dirty="0" smtClean="0"/>
              <a:t> </a:t>
            </a:r>
            <a:r>
              <a:rPr lang="fr-CA" sz="2400" dirty="0" err="1" smtClean="0"/>
              <a:t>step</a:t>
            </a:r>
            <a:r>
              <a:rPr lang="fr-CA" sz="2400" dirty="0"/>
              <a:t> </a:t>
            </a:r>
            <a:r>
              <a:rPr lang="fr-CA" sz="2400" dirty="0" smtClean="0"/>
              <a:t>4, </a:t>
            </a:r>
            <a:r>
              <a:rPr lang="fr-CA" sz="2400" dirty="0" err="1" smtClean="0"/>
              <a:t>above</a:t>
            </a:r>
            <a:r>
              <a:rPr lang="fr-CA" sz="2400" dirty="0" smtClean="0"/>
              <a:t>)</a:t>
            </a:r>
            <a:endParaRPr lang="fr-CA" sz="2400" dirty="0"/>
          </a:p>
          <a:p>
            <a:pPr marL="95250" algn="l"/>
            <a:r>
              <a:rPr lang="fr-CA" sz="3200" dirty="0"/>
              <a:t>DLo (E) 		</a:t>
            </a:r>
            <a:r>
              <a:rPr lang="fr-CA" sz="3200" dirty="0" smtClean="0"/>
              <a:t>   </a:t>
            </a:r>
            <a:r>
              <a:rPr lang="fr-CA" sz="3200" dirty="0"/>
              <a:t>	</a:t>
            </a:r>
            <a:r>
              <a:rPr lang="fr-CA" sz="3200" dirty="0" smtClean="0"/>
              <a:t>        </a:t>
            </a:r>
            <a:r>
              <a:rPr lang="fr-CA" sz="3200" u="sng" dirty="0" smtClean="0"/>
              <a:t> </a:t>
            </a:r>
            <a:r>
              <a:rPr lang="fr-CA" sz="3200" u="sng" dirty="0"/>
              <a:t>-24</a:t>
            </a:r>
            <a:r>
              <a:rPr lang="fr-CA" sz="3200" dirty="0"/>
              <a:t> minutes</a:t>
            </a:r>
          </a:p>
          <a:p>
            <a:pPr marL="95250" algn="l"/>
            <a:r>
              <a:rPr lang="fr-CA" sz="3200" b="1" dirty="0"/>
              <a:t>ZT </a:t>
            </a:r>
            <a:r>
              <a:rPr lang="fr-CA" sz="3200" b="1" dirty="0" smtClean="0"/>
              <a:t>CT			      1956</a:t>
            </a:r>
            <a:endParaRPr lang="fr-CA" sz="3200" dirty="0"/>
          </a:p>
          <a:p>
            <a:pPr marL="0" marR="0" indent="0" algn="l" defTabSz="914400" rtl="0" eaLnBrk="1" fontAlgn="base" latinLnBrk="0" hangingPunct="1">
              <a:lnSpc>
                <a:spcPct val="100000"/>
              </a:lnSpc>
              <a:spcBef>
                <a:spcPct val="0"/>
              </a:spcBef>
              <a:spcAft>
                <a:spcPct val="0"/>
              </a:spcAft>
              <a:buClrTx/>
              <a:buSzTx/>
              <a:buFontTx/>
              <a:buNone/>
              <a:tabLst/>
            </a:pPr>
            <a:endParaRPr kumimoji="0" lang="fr-CA" sz="3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363">
                                            <p:txEl>
                                              <p:pRg st="1" end="1"/>
                                            </p:txEl>
                                          </p:spTgt>
                                        </p:tgtEl>
                                        <p:attrNameLst>
                                          <p:attrName>style.visibility</p:attrName>
                                        </p:attrNameLst>
                                      </p:cBhvr>
                                      <p:to>
                                        <p:strVal val="visible"/>
                                      </p:to>
                                    </p:set>
                                    <p:animEffect transition="in" filter="fade">
                                      <p:cBhvr>
                                        <p:cTn id="21" dur="500"/>
                                        <p:tgtEl>
                                          <p:spTgt spid="1536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Effect transition="in" filter="fade">
                                      <p:cBhvr>
                                        <p:cTn id="26" dur="500"/>
                                        <p:tgtEl>
                                          <p:spTgt spid="153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Effect transition="in" filter="fade">
                                      <p:cBhvr>
                                        <p:cTn id="31" dur="500"/>
                                        <p:tgtEl>
                                          <p:spTgt spid="1536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5363">
                                            <p:txEl>
                                              <p:pRg st="1" end="1"/>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5363">
                                            <p:txEl>
                                              <p:pRg st="2" end="2"/>
                                            </p:txEl>
                                          </p:spTgt>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363">
                                            <p:txEl>
                                              <p:pRg st="3" end="3"/>
                                            </p:txEl>
                                          </p:spTgt>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50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fade">
                                      <p:cBhvr>
                                        <p:cTn id="55" dur="500"/>
                                        <p:tgtEl>
                                          <p:spTgt spid="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Effect transition="in" filter="fade">
                                      <p:cBhvr>
                                        <p:cTn id="60" dur="500"/>
                                        <p:tgtEl>
                                          <p:spTgt spid="5">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500"/>
                                        <p:tgtEl>
                                          <p:spTgt spid="5">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fade">
                                      <p:cBhvr>
                                        <p:cTn id="66" dur="500"/>
                                        <p:tgtEl>
                                          <p:spTgt spid="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
                                            <p:txEl>
                                              <p:pRg st="0" end="0"/>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
                                            <p:txEl>
                                              <p:pRg st="1" end="1"/>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
                                            <p:txEl>
                                              <p:pRg st="2" end="2"/>
                                            </p:txEl>
                                          </p:spTgt>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
                                            <p:txEl>
                                              <p:pRg st="3" end="3"/>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
                                            <p:txEl>
                                              <p:pRg st="4" end="4"/>
                                            </p:txEl>
                                          </p:spTgt>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
                                            <p:bg/>
                                          </p:spTgt>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6"/>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build="allAtOnce" animBg="1"/>
      <p:bldP spid="6" grpId="0" animBg="1"/>
      <p:bldP spid="6"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custDataLst>
              <p:tags r:id="rId1"/>
            </p:custDataLst>
          </p:nvPr>
        </p:nvSpPr>
        <p:spPr>
          <a:xfrm>
            <a:off x="0" y="1600200"/>
            <a:ext cx="9144000" cy="4707379"/>
          </a:xfrm>
        </p:spPr>
        <p:txBody>
          <a:bodyPr/>
          <a:lstStyle/>
          <a:p>
            <a:pPr marL="0" indent="0">
              <a:buNone/>
            </a:pPr>
            <a:r>
              <a:rPr lang="en-US" dirty="0"/>
              <a:t>Using </a:t>
            </a:r>
            <a:r>
              <a:rPr lang="en-US" i="1" dirty="0"/>
              <a:t>Celestial Tools, </a:t>
            </a:r>
            <a:r>
              <a:rPr lang="en-US" dirty="0"/>
              <a:t>plan a 3-body fix for this date and </a:t>
            </a:r>
            <a:r>
              <a:rPr lang="en-US" dirty="0" smtClean="0"/>
              <a:t>time (Note</a:t>
            </a:r>
            <a:r>
              <a:rPr lang="en-US" dirty="0"/>
              <a:t>: use 2004 for the year). Print a copy of the Celestial Tools ‘List Visible Bodies’ </a:t>
            </a:r>
            <a:r>
              <a:rPr lang="en-US" dirty="0" smtClean="0"/>
              <a:t>in the </a:t>
            </a:r>
            <a:r>
              <a:rPr lang="en-US" dirty="0"/>
              <a:t>‘Sight </a:t>
            </a:r>
            <a:r>
              <a:rPr lang="en-US" dirty="0" err="1"/>
              <a:t>Planner’screen</a:t>
            </a:r>
            <a:r>
              <a:rPr lang="en-US" dirty="0"/>
              <a:t>, and file it in your Navigator’s notebook</a:t>
            </a:r>
            <a:endParaRPr lang="en-CA" dirty="0"/>
          </a:p>
          <a:p>
            <a:pPr marL="0" indent="0">
              <a:buNone/>
            </a:pPr>
            <a:r>
              <a:rPr lang="en-US" dirty="0"/>
              <a:t>Which bodies have the best magnitude, azimuth cut, and reasonable altitude for a </a:t>
            </a:r>
            <a:r>
              <a:rPr lang="en-US" dirty="0" smtClean="0"/>
              <a:t>3-body </a:t>
            </a:r>
            <a:r>
              <a:rPr lang="fr-CA" dirty="0" err="1" smtClean="0"/>
              <a:t>fix</a:t>
            </a:r>
            <a:r>
              <a:rPr lang="fr-CA" dirty="0"/>
              <a:t>? (List a few)</a:t>
            </a:r>
            <a:r>
              <a:rPr lang="fr-CA" dirty="0" smtClean="0"/>
              <a:t>.</a:t>
            </a:r>
            <a:endParaRPr lang="fr-CA" dirty="0"/>
          </a:p>
          <a:p>
            <a:pPr marL="0" indent="0" eaLnBrk="1" hangingPunct="1">
              <a:lnSpc>
                <a:spcPct val="80000"/>
              </a:lnSpc>
              <a:buNone/>
              <a:defRPr/>
            </a:pPr>
            <a:endParaRPr lang="fr-CA" dirty="0" smtClean="0"/>
          </a:p>
        </p:txBody>
      </p:sp>
      <p:pic>
        <p:nvPicPr>
          <p:cNvPr id="8" name="Picture 4" descr="20 - Practice Cruise - Q 10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69" y="1347066"/>
            <a:ext cx="7158037" cy="490855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custDataLst>
              <p:tags r:id="rId2"/>
            </p:custDataLst>
          </p:nvPr>
        </p:nvSpPr>
        <p:spPr>
          <a:xfrm>
            <a:off x="914400" y="304800"/>
            <a:ext cx="8229600" cy="685800"/>
          </a:xfrm>
        </p:spPr>
        <p:txBody>
          <a:bodyPr/>
          <a:lstStyle/>
          <a:p>
            <a:pPr eaLnBrk="1" hangingPunct="1">
              <a:defRPr/>
            </a:pPr>
            <a:r>
              <a:rPr lang="fr-CA" sz="4000" b="1" dirty="0" smtClean="0"/>
              <a:t>Question 10c </a:t>
            </a:r>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23</a:t>
            </a:fld>
            <a:endParaRPr lang="en-US"/>
          </a:p>
        </p:txBody>
      </p:sp>
      <p:sp>
        <p:nvSpPr>
          <p:cNvPr id="3" name="ZoneTexte 2"/>
          <p:cNvSpPr txBox="1"/>
          <p:nvPr>
            <p:custDataLst>
              <p:tags r:id="rId4"/>
            </p:custDataLst>
          </p:nvPr>
        </p:nvSpPr>
        <p:spPr>
          <a:xfrm>
            <a:off x="-69221" y="2449613"/>
            <a:ext cx="9147412" cy="2062103"/>
          </a:xfrm>
          <a:prstGeom prst="rect">
            <a:avLst/>
          </a:prstGeom>
          <a:solidFill>
            <a:srgbClr val="FF0000"/>
          </a:solidFill>
        </p:spPr>
        <p:txBody>
          <a:bodyPr wrap="square" rtlCol="0">
            <a:spAutoFit/>
          </a:bodyPr>
          <a:lstStyle/>
          <a:p>
            <a:pPr algn="l"/>
            <a:r>
              <a:rPr lang="en-CA" sz="3200" dirty="0" err="1" smtClean="0"/>
              <a:t>Alioth</a:t>
            </a:r>
            <a:r>
              <a:rPr lang="en-CA" sz="3200" dirty="0" smtClean="0"/>
              <a:t> (Vega or Jupiter)-Arcturus;</a:t>
            </a:r>
          </a:p>
          <a:p>
            <a:pPr algn="l"/>
            <a:r>
              <a:rPr lang="en-CA" sz="3200" dirty="0" smtClean="0"/>
              <a:t>Altair – </a:t>
            </a:r>
            <a:r>
              <a:rPr lang="en-CA" sz="3200" dirty="0" err="1" smtClean="0"/>
              <a:t>Anteres</a:t>
            </a:r>
            <a:r>
              <a:rPr lang="en-CA" sz="3200" dirty="0" smtClean="0"/>
              <a:t> – (Spica or Moon);</a:t>
            </a:r>
          </a:p>
          <a:p>
            <a:pPr algn="l"/>
            <a:r>
              <a:rPr lang="en-CA" sz="3200" dirty="0" smtClean="0"/>
              <a:t>(</a:t>
            </a:r>
            <a:r>
              <a:rPr lang="en-CA" sz="3200" dirty="0" err="1" smtClean="0"/>
              <a:t>Alioth</a:t>
            </a:r>
            <a:r>
              <a:rPr lang="en-CA" sz="3200" dirty="0" smtClean="0"/>
              <a:t> or </a:t>
            </a:r>
            <a:r>
              <a:rPr lang="en-CA" sz="3200" dirty="0" err="1" smtClean="0"/>
              <a:t>Dubbe</a:t>
            </a:r>
            <a:r>
              <a:rPr lang="en-CA" sz="3200" dirty="0" smtClean="0"/>
              <a:t>)-Vega-(Spica or Moon). </a:t>
            </a:r>
            <a:r>
              <a:rPr lang="en-US" sz="3200" dirty="0"/>
              <a:t>Any of these groups would be a reasonable choice</a:t>
            </a:r>
            <a:r>
              <a:rPr lang="fr-CA" sz="3200" dirty="0" smtClean="0"/>
              <a:t>.</a:t>
            </a:r>
            <a:endParaRPr lang="fr-CA" sz="3200" dirty="0"/>
          </a:p>
        </p:txBody>
      </p:sp>
      <p:sp>
        <p:nvSpPr>
          <p:cNvPr id="6" name="Rectangle 5"/>
          <p:cNvSpPr/>
          <p:nvPr/>
        </p:nvSpPr>
        <p:spPr bwMode="auto">
          <a:xfrm>
            <a:off x="989569" y="1600200"/>
            <a:ext cx="2439431" cy="685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930349" y="3886200"/>
            <a:ext cx="1508051" cy="2209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5363">
                                            <p:txEl>
                                              <p:pRg st="1" end="1"/>
                                            </p:txEl>
                                          </p:spTgt>
                                        </p:tgtEl>
                                        <p:attrNameLst>
                                          <p:attrName>style.visibility</p:attrName>
                                        </p:attrNameLst>
                                      </p:cBhvr>
                                      <p:to>
                                        <p:strVal val="visible"/>
                                      </p:to>
                                    </p:set>
                                    <p:animEffect transition="in" filter="fade">
                                      <p:cBhvr>
                                        <p:cTn id="20" dur="500"/>
                                        <p:tgtEl>
                                          <p:spTgt spid="1536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5363">
                                            <p:txEl>
                                              <p:pRg st="1" end="1"/>
                                            </p:txEl>
                                          </p:spTgt>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10 d</a:t>
            </a:r>
          </a:p>
        </p:txBody>
      </p:sp>
      <p:sp>
        <p:nvSpPr>
          <p:cNvPr id="15363" name="Rectangle 3"/>
          <p:cNvSpPr>
            <a:spLocks noGrp="1" noChangeArrowheads="1"/>
          </p:cNvSpPr>
          <p:nvPr>
            <p:ph type="body" idx="1"/>
            <p:custDataLst>
              <p:tags r:id="rId2"/>
            </p:custDataLst>
          </p:nvPr>
        </p:nvSpPr>
        <p:spPr>
          <a:xfrm>
            <a:off x="0" y="1524000"/>
            <a:ext cx="9144000" cy="4800600"/>
          </a:xfrm>
        </p:spPr>
        <p:txBody>
          <a:bodyPr/>
          <a:lstStyle/>
          <a:p>
            <a:pPr marL="95250" lvl="0" indent="0" eaLnBrk="1" hangingPunct="1">
              <a:lnSpc>
                <a:spcPct val="80000"/>
              </a:lnSpc>
              <a:buNone/>
              <a:defRPr/>
            </a:pPr>
            <a:r>
              <a:rPr lang="en-US" dirty="0"/>
              <a:t>Beginning at approximately 1945, you take the following </a:t>
            </a:r>
            <a:r>
              <a:rPr lang="en-US" dirty="0" smtClean="0"/>
              <a:t>sights</a:t>
            </a:r>
            <a:r>
              <a:rPr lang="fr-CA" dirty="0" smtClean="0">
                <a:effectLst/>
              </a:rPr>
              <a:t>:</a:t>
            </a:r>
          </a:p>
          <a:p>
            <a:pPr marL="95250" lvl="0" indent="0" eaLnBrk="1" hangingPunct="1">
              <a:lnSpc>
                <a:spcPct val="80000"/>
              </a:lnSpc>
              <a:buNone/>
              <a:defRPr/>
            </a:pPr>
            <a:endParaRPr lang="en-CA" dirty="0">
              <a:effectLst/>
            </a:endParaRPr>
          </a:p>
          <a:p>
            <a:pPr marL="95250" lvl="0" indent="0" eaLnBrk="1" hangingPunct="1">
              <a:lnSpc>
                <a:spcPct val="80000"/>
              </a:lnSpc>
              <a:buNone/>
              <a:defRPr/>
            </a:pPr>
            <a:endParaRPr lang="en-CA" dirty="0" smtClean="0">
              <a:effectLst/>
            </a:endParaRPr>
          </a:p>
          <a:p>
            <a:pPr marL="95250" lvl="0" indent="0" eaLnBrk="1" hangingPunct="1">
              <a:lnSpc>
                <a:spcPct val="80000"/>
              </a:lnSpc>
              <a:buNone/>
              <a:defRPr/>
            </a:pPr>
            <a:endParaRPr lang="fr-CA" dirty="0">
              <a:effectLst/>
            </a:endParaRPr>
          </a:p>
          <a:p>
            <a:pPr marL="95250" indent="0" eaLnBrk="1" hangingPunct="1">
              <a:lnSpc>
                <a:spcPct val="80000"/>
              </a:lnSpc>
              <a:buNone/>
              <a:defRPr/>
            </a:pPr>
            <a:endParaRPr lang="fr-CA" dirty="0" smtClean="0">
              <a:effectLst/>
            </a:endParaRPr>
          </a:p>
          <a:p>
            <a:pPr marL="0" indent="0">
              <a:buNone/>
            </a:pPr>
            <a:r>
              <a:rPr lang="en-US" dirty="0"/>
              <a:t>Reduce these sights by the </a:t>
            </a:r>
            <a:r>
              <a:rPr lang="en-US" i="1" dirty="0"/>
              <a:t>Law of Cosines </a:t>
            </a:r>
            <a:r>
              <a:rPr lang="en-US" dirty="0"/>
              <a:t>method, and plot them on a </a:t>
            </a:r>
            <a:r>
              <a:rPr lang="en-US" i="1" dirty="0"/>
              <a:t>CLS </a:t>
            </a:r>
            <a:r>
              <a:rPr lang="en-US" dirty="0"/>
              <a:t>sheet </a:t>
            </a:r>
            <a:r>
              <a:rPr lang="en-US" dirty="0" smtClean="0"/>
              <a:t>to determine </a:t>
            </a:r>
            <a:r>
              <a:rPr lang="en-US" dirty="0"/>
              <a:t>the 1955 fix position</a:t>
            </a:r>
            <a:r>
              <a:rPr lang="fr-CA" dirty="0" smtClean="0">
                <a:effectLst/>
              </a:rPr>
              <a:t>.</a:t>
            </a:r>
          </a:p>
          <a:p>
            <a:pPr marL="95250" indent="-95250" eaLnBrk="1" hangingPunct="1">
              <a:lnSpc>
                <a:spcPct val="80000"/>
              </a:lnSpc>
              <a:buNone/>
              <a:defRPr/>
            </a:pPr>
            <a:endParaRPr lang="en-CA" dirty="0">
              <a:effectLst/>
            </a:endParaRPr>
          </a:p>
          <a:p>
            <a:pPr marL="95250" indent="-9525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24</a:t>
            </a:fld>
            <a:endParaRPr lang="en-US"/>
          </a:p>
        </p:txBody>
      </p:sp>
      <p:graphicFrame>
        <p:nvGraphicFramePr>
          <p:cNvPr id="2" name="Tableau 1"/>
          <p:cNvGraphicFramePr>
            <a:graphicFrameLocks noGrp="1"/>
          </p:cNvGraphicFramePr>
          <p:nvPr>
            <p:custDataLst>
              <p:tags r:id="rId4"/>
            </p:custDataLst>
            <p:extLst>
              <p:ext uri="{D42A27DB-BD31-4B8C-83A1-F6EECF244321}">
                <p14:modId xmlns:p14="http://schemas.microsoft.com/office/powerpoint/2010/main" val="2731669248"/>
              </p:ext>
            </p:extLst>
          </p:nvPr>
        </p:nvGraphicFramePr>
        <p:xfrm>
          <a:off x="304800" y="2743200"/>
          <a:ext cx="8610600" cy="1219200"/>
        </p:xfrm>
        <a:graphic>
          <a:graphicData uri="http://schemas.openxmlformats.org/drawingml/2006/table">
            <a:tbl>
              <a:tblPr firstRow="1" firstCol="1" bandRow="1">
                <a:tableStyleId>{5C22544A-7EE6-4342-B048-85BDC9FD1C3A}</a:tableStyleId>
              </a:tblPr>
              <a:tblGrid>
                <a:gridCol w="2152650"/>
                <a:gridCol w="2152650"/>
                <a:gridCol w="2152650"/>
                <a:gridCol w="2152650"/>
              </a:tblGrid>
              <a:tr h="281940">
                <a:tc>
                  <a:txBody>
                    <a:bodyPr/>
                    <a:lstStyle/>
                    <a:p>
                      <a:pPr marL="457200" indent="-180340" algn="ctr">
                        <a:spcAft>
                          <a:spcPts val="0"/>
                        </a:spcAft>
                      </a:pPr>
                      <a:r>
                        <a:rPr lang="fr-CA" sz="2000" dirty="0">
                          <a:solidFill>
                            <a:schemeClr val="tx1"/>
                          </a:solidFill>
                          <a:effectLst/>
                        </a:rPr>
                        <a:t>WT</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smtClean="0">
                          <a:solidFill>
                            <a:schemeClr val="tx1"/>
                          </a:solidFill>
                          <a:effectLst/>
                          <a:latin typeface="Calibri"/>
                          <a:ea typeface="Calibri"/>
                          <a:cs typeface="Times New Roman"/>
                        </a:rPr>
                        <a:t>Body</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Hs</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err="1" smtClean="0">
                          <a:solidFill>
                            <a:schemeClr val="tx1"/>
                          </a:solidFill>
                          <a:effectLst/>
                          <a:latin typeface="Calibri"/>
                          <a:ea typeface="Calibri"/>
                          <a:cs typeface="Times New Roman"/>
                        </a:rPr>
                        <a:t>Knotmeter</a:t>
                      </a:r>
                      <a:r>
                        <a:rPr lang="fr-CA" sz="2000" dirty="0" smtClean="0">
                          <a:solidFill>
                            <a:schemeClr val="tx1"/>
                          </a:solidFill>
                          <a:effectLst/>
                          <a:latin typeface="Calibri"/>
                          <a:ea typeface="Calibri"/>
                          <a:cs typeface="Times New Roman"/>
                        </a:rPr>
                        <a:t> Log</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281940">
                <a:tc>
                  <a:txBody>
                    <a:bodyPr/>
                    <a:lstStyle/>
                    <a:p>
                      <a:pPr marL="457200" indent="-180340" algn="ctr">
                        <a:spcAft>
                          <a:spcPts val="0"/>
                        </a:spcAft>
                      </a:pPr>
                      <a:r>
                        <a:rPr lang="fr-CA" sz="2000" dirty="0" smtClean="0">
                          <a:solidFill>
                            <a:schemeClr val="tx1"/>
                          </a:solidFill>
                          <a:effectLst/>
                        </a:rPr>
                        <a:t>19-45-10</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err="1">
                          <a:solidFill>
                            <a:schemeClr val="tx1"/>
                          </a:solidFill>
                          <a:effectLst/>
                        </a:rPr>
                        <a:t>Dubbe</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54°44,1’</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a:solidFill>
                            <a:schemeClr val="tx1"/>
                          </a:solidFill>
                          <a:effectLst/>
                        </a:rPr>
                        <a:t>0349,2</a:t>
                      </a:r>
                      <a:endParaRPr lang="fr-CA" sz="2000">
                        <a:solidFill>
                          <a:schemeClr val="tx1"/>
                        </a:solidFill>
                        <a:effectLst/>
                        <a:latin typeface="Calibri"/>
                        <a:ea typeface="Calibri"/>
                        <a:cs typeface="Times New Roman"/>
                      </a:endParaRPr>
                    </a:p>
                  </a:txBody>
                  <a:tcPr marL="68580" marR="68580" marT="0" marB="0">
                    <a:solidFill>
                      <a:schemeClr val="bg2"/>
                    </a:solidFill>
                  </a:tcPr>
                </a:tc>
              </a:tr>
              <a:tr h="281940">
                <a:tc>
                  <a:txBody>
                    <a:bodyPr/>
                    <a:lstStyle/>
                    <a:p>
                      <a:pPr marL="457200" indent="-180340" algn="ctr">
                        <a:spcAft>
                          <a:spcPts val="0"/>
                        </a:spcAft>
                      </a:pPr>
                      <a:r>
                        <a:rPr lang="fr-CA" sz="2000">
                          <a:solidFill>
                            <a:schemeClr val="tx1"/>
                          </a:solidFill>
                          <a:effectLst/>
                        </a:rPr>
                        <a:t>19-50-12</a:t>
                      </a:r>
                      <a:endParaRPr lang="fr-CA" sz="200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Vega</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45°27,4’</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0350,1</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281940">
                <a:tc>
                  <a:txBody>
                    <a:bodyPr/>
                    <a:lstStyle/>
                    <a:p>
                      <a:pPr marL="457200" indent="-180340" algn="ctr">
                        <a:spcAft>
                          <a:spcPts val="0"/>
                        </a:spcAft>
                      </a:pPr>
                      <a:r>
                        <a:rPr lang="fr-CA" sz="2000">
                          <a:solidFill>
                            <a:schemeClr val="tx1"/>
                          </a:solidFill>
                          <a:effectLst/>
                        </a:rPr>
                        <a:t>19-55-08</a:t>
                      </a:r>
                      <a:endParaRPr lang="fr-CA" sz="200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a:solidFill>
                            <a:schemeClr val="tx1"/>
                          </a:solidFill>
                          <a:effectLst/>
                        </a:rPr>
                        <a:t>Spica</a:t>
                      </a:r>
                      <a:endParaRPr lang="fr-CA" sz="200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32°55,5’</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0350,9</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bl>
          </a:graphicData>
        </a:graphic>
      </p:graphicFrame>
      <p:sp>
        <p:nvSpPr>
          <p:cNvPr id="3" name="Rectangle 2"/>
          <p:cNvSpPr/>
          <p:nvPr>
            <p:custDataLst>
              <p:tags r:id="rId5"/>
            </p:custDataLst>
          </p:nvPr>
        </p:nvSpPr>
        <p:spPr bwMode="auto">
          <a:xfrm>
            <a:off x="0" y="1524000"/>
            <a:ext cx="9144000" cy="411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Solution: </a:t>
            </a:r>
            <a:r>
              <a:rPr lang="en-US" sz="3200" dirty="0"/>
              <a:t>See SR Forms, Sights # 5, 6, &amp; 7, IM Q 9-10d (1, 2, &amp; 3</a:t>
            </a:r>
            <a:r>
              <a:rPr lang="en-US" sz="3200" dirty="0" smtClean="0"/>
              <a:t>). Since </a:t>
            </a:r>
            <a:r>
              <a:rPr lang="en-US" sz="3200" dirty="0"/>
              <a:t>these sights are being reduced to determine a 3-body fix, each sight is </a:t>
            </a:r>
            <a:r>
              <a:rPr lang="en-US" sz="3200" dirty="0" smtClean="0"/>
              <a:t>reduced from </a:t>
            </a:r>
            <a:r>
              <a:rPr lang="en-US" sz="3200" dirty="0"/>
              <a:t>its respective DR position, determined from the </a:t>
            </a:r>
            <a:r>
              <a:rPr lang="en-US" sz="3200" dirty="0" err="1"/>
              <a:t>knotmeter</a:t>
            </a:r>
            <a:r>
              <a:rPr lang="en-US" sz="3200" dirty="0"/>
              <a:t> log distance from </a:t>
            </a:r>
            <a:r>
              <a:rPr lang="en-US" sz="3200" b="1" dirty="0"/>
              <a:t>WP2</a:t>
            </a:r>
            <a:r>
              <a:rPr lang="en-US" sz="3200" dirty="0"/>
              <a:t>, </a:t>
            </a:r>
            <a:r>
              <a:rPr lang="en-US" sz="3200" dirty="0" smtClean="0"/>
              <a:t>on </a:t>
            </a:r>
            <a:r>
              <a:rPr lang="fr-CA" sz="3200" dirty="0" smtClean="0"/>
              <a:t>the </a:t>
            </a:r>
            <a:r>
              <a:rPr lang="fr-CA" sz="3200" dirty="0"/>
              <a:t>DR course line</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6723" y="922487"/>
            <a:ext cx="4524042" cy="58969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6"/>
          <p:cNvSpPr>
            <a:spLocks noChangeArrowheads="1"/>
          </p:cNvSpPr>
          <p:nvPr/>
        </p:nvSpPr>
        <p:spPr bwMode="auto">
          <a:xfrm>
            <a:off x="3973298" y="1635073"/>
            <a:ext cx="1430892" cy="526983"/>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7"/>
          <p:cNvSpPr>
            <a:spLocks noChangeArrowheads="1"/>
          </p:cNvSpPr>
          <p:nvPr/>
        </p:nvSpPr>
        <p:spPr bwMode="auto">
          <a:xfrm>
            <a:off x="2590800" y="6452261"/>
            <a:ext cx="1513655" cy="263491"/>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8"/>
          <p:cNvSpPr>
            <a:spLocks noChangeArrowheads="1"/>
          </p:cNvSpPr>
          <p:nvPr/>
        </p:nvSpPr>
        <p:spPr bwMode="auto">
          <a:xfrm>
            <a:off x="5356645" y="6482860"/>
            <a:ext cx="739355" cy="232892"/>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 name="Group 9"/>
          <p:cNvGrpSpPr>
            <a:grpSpLocks/>
          </p:cNvGrpSpPr>
          <p:nvPr/>
        </p:nvGrpSpPr>
        <p:grpSpPr bwMode="auto">
          <a:xfrm>
            <a:off x="2277331" y="922337"/>
            <a:ext cx="4664076" cy="5938838"/>
            <a:chOff x="1852" y="412"/>
            <a:chExt cx="2938" cy="3741"/>
          </a:xfrm>
        </p:grpSpPr>
        <p:pic>
          <p:nvPicPr>
            <p:cNvPr id="14" name="Picture 5" descr="n-im09-10d2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2" y="412"/>
              <a:ext cx="2938" cy="37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6"/>
            <p:cNvSpPr>
              <a:spLocks noChangeArrowheads="1"/>
            </p:cNvSpPr>
            <p:nvPr/>
          </p:nvSpPr>
          <p:spPr bwMode="auto">
            <a:xfrm>
              <a:off x="2865" y="935"/>
              <a:ext cx="888" cy="307"/>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7"/>
            <p:cNvSpPr>
              <a:spLocks noChangeArrowheads="1"/>
            </p:cNvSpPr>
            <p:nvPr/>
          </p:nvSpPr>
          <p:spPr bwMode="auto">
            <a:xfrm>
              <a:off x="2136" y="3749"/>
              <a:ext cx="841" cy="156"/>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8"/>
            <p:cNvSpPr>
              <a:spLocks noChangeArrowheads="1"/>
            </p:cNvSpPr>
            <p:nvPr/>
          </p:nvSpPr>
          <p:spPr bwMode="auto">
            <a:xfrm>
              <a:off x="3597" y="3782"/>
              <a:ext cx="549" cy="165"/>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9"/>
          <p:cNvGrpSpPr>
            <a:grpSpLocks/>
          </p:cNvGrpSpPr>
          <p:nvPr/>
        </p:nvGrpSpPr>
        <p:grpSpPr bwMode="auto">
          <a:xfrm>
            <a:off x="2125874" y="1061721"/>
            <a:ext cx="4892252" cy="5757712"/>
            <a:chOff x="1647" y="738"/>
            <a:chExt cx="2660" cy="3387"/>
          </a:xfrm>
        </p:grpSpPr>
        <p:pic>
          <p:nvPicPr>
            <p:cNvPr id="19" name="Picture 5" descr="n-im09-10d3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7" y="738"/>
              <a:ext cx="2660" cy="338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6"/>
            <p:cNvSpPr>
              <a:spLocks noChangeArrowheads="1"/>
            </p:cNvSpPr>
            <p:nvPr/>
          </p:nvSpPr>
          <p:spPr bwMode="auto">
            <a:xfrm>
              <a:off x="2578" y="1189"/>
              <a:ext cx="778" cy="31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7"/>
            <p:cNvSpPr>
              <a:spLocks noChangeArrowheads="1"/>
            </p:cNvSpPr>
            <p:nvPr/>
          </p:nvSpPr>
          <p:spPr bwMode="auto">
            <a:xfrm>
              <a:off x="1819" y="3776"/>
              <a:ext cx="823" cy="155"/>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8"/>
            <p:cNvSpPr>
              <a:spLocks noChangeArrowheads="1"/>
            </p:cNvSpPr>
            <p:nvPr/>
          </p:nvSpPr>
          <p:spPr bwMode="auto">
            <a:xfrm>
              <a:off x="3328" y="3794"/>
              <a:ext cx="402" cy="137"/>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3">
                                            <p:txEl>
                                              <p:pRg st="5" end="5"/>
                                            </p:txEl>
                                          </p:spTgt>
                                        </p:tgtEl>
                                        <p:attrNameLst>
                                          <p:attrName>style.visibility</p:attrName>
                                        </p:attrNameLst>
                                      </p:cBhvr>
                                      <p:to>
                                        <p:strVal val="visible"/>
                                      </p:to>
                                    </p:set>
                                    <p:animEffect transition="in" filter="fade">
                                      <p:cBhvr>
                                        <p:cTn id="16" dur="500"/>
                                        <p:tgtEl>
                                          <p:spTgt spid="1536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15363">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15363">
                                            <p:txEl>
                                              <p:pRg st="0" end="0"/>
                                            </p:txEl>
                                          </p:spTgt>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5" dur="500"/>
                                        <p:tgtEl>
                                          <p:spTgt spid="15363">
                                            <p:txEl>
                                              <p:pRg st="5" end="5"/>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15363">
                                            <p:txEl>
                                              <p:pRg st="5" end="5"/>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animEffect transition="in" filter="fade">
                                      <p:cBhvr>
                                        <p:cTn id="6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1"/>
      <p:bldP spid="3" grpId="0" animBg="1"/>
      <p:bldP spid="23" grpId="0" animBg="1"/>
      <p:bldP spid="23" grpId="1" animBg="1"/>
      <p:bldP spid="24" grpId="0" animBg="1"/>
      <p:bldP spid="24" grpId="1" animBg="1"/>
      <p:bldP spid="25" grpId="0" animBg="1"/>
      <p:bldP spid="2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10 e</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25</a:t>
            </a:fld>
            <a:endParaRPr lang="en-US"/>
          </a:p>
        </p:txBody>
      </p:sp>
      <p:sp>
        <p:nvSpPr>
          <p:cNvPr id="2" name="Rectangle 1"/>
          <p:cNvSpPr/>
          <p:nvPr>
            <p:custDataLst>
              <p:tags r:id="rId3"/>
            </p:custDataLst>
          </p:nvPr>
        </p:nvSpPr>
        <p:spPr bwMode="auto">
          <a:xfrm>
            <a:off x="0" y="1055831"/>
            <a:ext cx="9144000" cy="77758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algn="l"/>
            <a:r>
              <a:rPr lang="en-US" sz="3200" dirty="0"/>
              <a:t>What is your 1955 DR position</a:t>
            </a:r>
            <a:r>
              <a:rPr lang="fr-CA" sz="3200" dirty="0" smtClean="0"/>
              <a:t>?</a:t>
            </a:r>
          </a:p>
          <a:p>
            <a:pPr marL="95250" algn="l"/>
            <a:endParaRPr kumimoji="0" lang="en-CA" sz="3200" b="0" i="0" u="none" strike="noStrike" cap="none" normalizeH="0" baseline="0" dirty="0">
              <a:ln>
                <a:noFill/>
              </a:ln>
              <a:solidFill>
                <a:schemeClr val="tx1"/>
              </a:solidFill>
              <a:effectLst/>
              <a:latin typeface="Arial" charset="0"/>
            </a:endParaRPr>
          </a:p>
          <a:p>
            <a:pPr marL="95250" algn="l"/>
            <a:endParaRPr lang="en-CA" sz="3200" dirty="0" smtClean="0"/>
          </a:p>
        </p:txBody>
      </p:sp>
      <p:sp>
        <p:nvSpPr>
          <p:cNvPr id="3" name="ZoneTexte 2"/>
          <p:cNvSpPr txBox="1"/>
          <p:nvPr>
            <p:custDataLst>
              <p:tags r:id="rId4"/>
            </p:custDataLst>
          </p:nvPr>
        </p:nvSpPr>
        <p:spPr>
          <a:xfrm>
            <a:off x="1434662" y="6245225"/>
            <a:ext cx="5105400" cy="584775"/>
          </a:xfrm>
          <a:prstGeom prst="rect">
            <a:avLst/>
          </a:prstGeom>
          <a:solidFill>
            <a:srgbClr val="FF0000"/>
          </a:solidFill>
        </p:spPr>
        <p:txBody>
          <a:bodyPr wrap="square" rtlCol="0">
            <a:spAutoFit/>
          </a:bodyPr>
          <a:lstStyle/>
          <a:p>
            <a:pPr algn="l"/>
            <a:r>
              <a:rPr lang="fr-CA" sz="3200" dirty="0"/>
              <a:t>L43°12,0’N, Lo128°58,6’W</a:t>
            </a:r>
          </a:p>
        </p:txBody>
      </p:sp>
      <p:sp>
        <p:nvSpPr>
          <p:cNvPr id="6" name="ZoneTexte 5"/>
          <p:cNvSpPr txBox="1"/>
          <p:nvPr/>
        </p:nvSpPr>
        <p:spPr>
          <a:xfrm>
            <a:off x="15766" y="1089552"/>
            <a:ext cx="9052034" cy="1384995"/>
          </a:xfrm>
          <a:prstGeom prst="rect">
            <a:avLst/>
          </a:prstGeom>
          <a:solidFill>
            <a:schemeClr val="bg2"/>
          </a:solidFill>
        </p:spPr>
        <p:txBody>
          <a:bodyPr wrap="square" rtlCol="0">
            <a:spAutoFit/>
          </a:bodyPr>
          <a:lstStyle/>
          <a:p>
            <a:pPr algn="l"/>
            <a:r>
              <a:rPr lang="en-US" sz="2800" b="1" dirty="0"/>
              <a:t>Solution: </a:t>
            </a:r>
            <a:r>
              <a:rPr lang="en-US" sz="2800" dirty="0"/>
              <a:t>This position is determined from </a:t>
            </a:r>
            <a:r>
              <a:rPr lang="en-US" sz="2800" dirty="0" smtClean="0"/>
              <a:t>the </a:t>
            </a:r>
            <a:r>
              <a:rPr lang="en-US" sz="2800" dirty="0" err="1" smtClean="0"/>
              <a:t>knotmeter</a:t>
            </a:r>
            <a:r>
              <a:rPr lang="en-US" sz="2800" dirty="0" smtClean="0"/>
              <a:t> </a:t>
            </a:r>
            <a:r>
              <a:rPr lang="en-US" sz="2800" dirty="0"/>
              <a:t>log distance at 1955, which is </a:t>
            </a:r>
            <a:r>
              <a:rPr lang="en-US" sz="2800" dirty="0" smtClean="0"/>
              <a:t>0350.9, measured </a:t>
            </a:r>
            <a:r>
              <a:rPr lang="en-US" sz="2800" dirty="0"/>
              <a:t>from </a:t>
            </a:r>
            <a:r>
              <a:rPr lang="en-US" sz="2800" b="1" dirty="0"/>
              <a:t>WP2 </a:t>
            </a:r>
            <a:r>
              <a:rPr lang="en-US" sz="2800" dirty="0"/>
              <a:t>on the DR course line</a:t>
            </a:r>
            <a:r>
              <a:rPr lang="fr-CA" sz="2800" dirty="0" smtClean="0"/>
              <a:t>.</a:t>
            </a:r>
            <a:endParaRPr lang="fr-CA" sz="2800" dirty="0"/>
          </a:p>
        </p:txBody>
      </p:sp>
      <p:pic>
        <p:nvPicPr>
          <p:cNvPr id="7" name="Image 6"/>
          <p:cNvPicPr>
            <a:picLocks noChangeAspect="1"/>
          </p:cNvPicPr>
          <p:nvPr/>
        </p:nvPicPr>
        <p:blipFill>
          <a:blip r:embed="rId7"/>
          <a:stretch>
            <a:fillRect/>
          </a:stretch>
        </p:blipFill>
        <p:spPr>
          <a:xfrm>
            <a:off x="228600" y="822960"/>
            <a:ext cx="8686800" cy="5212079"/>
          </a:xfrm>
          <a:prstGeom prst="rect">
            <a:avLst/>
          </a:prstGeom>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81000"/>
            <a:ext cx="8229600" cy="685800"/>
          </a:xfrm>
        </p:spPr>
        <p:txBody>
          <a:bodyPr/>
          <a:lstStyle/>
          <a:p>
            <a:pPr eaLnBrk="1" hangingPunct="1">
              <a:defRPr/>
            </a:pPr>
            <a:r>
              <a:rPr lang="fr-CA" sz="4000" b="1" dirty="0" smtClean="0"/>
              <a:t>Question 10 f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26</a:t>
            </a:fld>
            <a:endParaRPr lang="en-US"/>
          </a:p>
        </p:txBody>
      </p:sp>
      <p:sp>
        <p:nvSpPr>
          <p:cNvPr id="2" name="Rectangle 1"/>
          <p:cNvSpPr/>
          <p:nvPr>
            <p:custDataLst>
              <p:tags r:id="rId3"/>
            </p:custDataLst>
          </p:nvPr>
        </p:nvSpPr>
        <p:spPr bwMode="auto">
          <a:xfrm>
            <a:off x="0" y="1752600"/>
            <a:ext cx="9144000" cy="2743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algn="l"/>
            <a:r>
              <a:rPr lang="en-US" sz="3200" dirty="0"/>
              <a:t>What is the 1955 fix position</a:t>
            </a:r>
            <a:r>
              <a:rPr lang="fr-CA" sz="3200" dirty="0" smtClean="0"/>
              <a:t>?</a:t>
            </a:r>
          </a:p>
          <a:p>
            <a:pPr marL="95250" algn="l"/>
            <a:endParaRPr kumimoji="0" lang="en-CA" sz="3200" b="0" i="0" u="none" strike="noStrike" cap="none" normalizeH="0" baseline="0" dirty="0">
              <a:ln>
                <a:noFill/>
              </a:ln>
              <a:solidFill>
                <a:schemeClr val="tx1"/>
              </a:solidFill>
              <a:effectLst/>
              <a:latin typeface="Arial" charset="0"/>
            </a:endParaRPr>
          </a:p>
          <a:p>
            <a:pPr marL="95250" algn="l"/>
            <a:endParaRPr kumimoji="0" lang="en-CA" sz="3200" b="0" i="0" u="none" strike="noStrike" cap="none" normalizeH="0" baseline="0" dirty="0" smtClean="0">
              <a:ln>
                <a:noFill/>
              </a:ln>
              <a:solidFill>
                <a:schemeClr val="tx1"/>
              </a:solidFill>
              <a:effectLst/>
              <a:latin typeface="Arial" charset="0"/>
            </a:endParaRPr>
          </a:p>
          <a:p>
            <a:pPr marL="95250" algn="l"/>
            <a:r>
              <a:rPr lang="en-US" sz="3200" dirty="0"/>
              <a:t>See CLS Form, IM Q 9-10f</a:t>
            </a:r>
            <a:r>
              <a:rPr lang="fr-CA" sz="3200" dirty="0" smtClean="0"/>
              <a:t>.</a:t>
            </a:r>
          </a:p>
          <a:p>
            <a:pPr algn="l"/>
            <a:endParaRPr kumimoji="0" lang="fr-CA" sz="3200" b="0" i="0" u="none" strike="noStrike" cap="none" normalizeH="0" baseline="0" dirty="0" smtClean="0">
              <a:ln>
                <a:noFill/>
              </a:ln>
              <a:solidFill>
                <a:schemeClr val="tx1"/>
              </a:solidFill>
              <a:effectLst/>
              <a:latin typeface="Arial" charset="0"/>
            </a:endParaRPr>
          </a:p>
        </p:txBody>
      </p:sp>
      <p:sp>
        <p:nvSpPr>
          <p:cNvPr id="6" name="ZoneTexte 5"/>
          <p:cNvSpPr txBox="1"/>
          <p:nvPr>
            <p:custDataLst>
              <p:tags r:id="rId4"/>
            </p:custDataLst>
          </p:nvPr>
        </p:nvSpPr>
        <p:spPr>
          <a:xfrm>
            <a:off x="1752600" y="2362200"/>
            <a:ext cx="5334000" cy="584775"/>
          </a:xfrm>
          <a:prstGeom prst="rect">
            <a:avLst/>
          </a:prstGeom>
          <a:solidFill>
            <a:srgbClr val="FF0000"/>
          </a:solidFill>
        </p:spPr>
        <p:txBody>
          <a:bodyPr wrap="square" rtlCol="0">
            <a:spAutoFit/>
          </a:bodyPr>
          <a:lstStyle/>
          <a:p>
            <a:pPr algn="l"/>
            <a:r>
              <a:rPr lang="fr-CA" sz="3200" dirty="0"/>
              <a:t>L43°13,4’N, Lo128°58,2’W</a:t>
            </a:r>
          </a:p>
        </p:txBody>
      </p:sp>
      <p:sp>
        <p:nvSpPr>
          <p:cNvPr id="8" name="Rectangle 7"/>
          <p:cNvSpPr/>
          <p:nvPr>
            <p:custDataLst>
              <p:tags r:id="rId5"/>
            </p:custDataLst>
          </p:nvPr>
        </p:nvSpPr>
        <p:spPr bwMode="auto">
          <a:xfrm>
            <a:off x="0" y="1549570"/>
            <a:ext cx="9144000" cy="3886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You note that difference between your celestial fix and the1955 GPS position, and </a:t>
            </a:r>
            <a:r>
              <a:rPr lang="en-US" sz="3200" dirty="0" smtClean="0"/>
              <a:t>feel confident </a:t>
            </a:r>
            <a:r>
              <a:rPr lang="en-US" sz="3200" dirty="0"/>
              <a:t>that your shooting accuracy is about one </a:t>
            </a:r>
            <a:r>
              <a:rPr lang="en-US" sz="3200" dirty="0" smtClean="0"/>
              <a:t>nautical mile</a:t>
            </a:r>
            <a:r>
              <a:rPr lang="fr-CA" sz="3200" dirty="0" smtClean="0"/>
              <a:t>.</a:t>
            </a:r>
          </a:p>
          <a:p>
            <a:pPr algn="l"/>
            <a:r>
              <a:rPr lang="en-US" sz="3200" b="1" dirty="0"/>
              <a:t>2000</a:t>
            </a:r>
            <a:r>
              <a:rPr lang="en-US" sz="3200" dirty="0"/>
              <a:t>. Report the 1955 fix position to the captain. </a:t>
            </a:r>
            <a:r>
              <a:rPr lang="en-US" sz="3200" dirty="0" err="1"/>
              <a:t>Knotmeter</a:t>
            </a:r>
            <a:r>
              <a:rPr lang="en-US" sz="3200" dirty="0"/>
              <a:t> log reads 0351.8</a:t>
            </a:r>
            <a:endParaRPr kumimoji="0" lang="fr-CA" sz="3200" b="0" i="0" u="none" strike="noStrike" cap="none" normalizeH="0" baseline="0" dirty="0" smtClean="0">
              <a:ln>
                <a:noFill/>
              </a:ln>
              <a:solidFill>
                <a:schemeClr val="tx1"/>
              </a:solidFill>
              <a:effectLst/>
              <a:latin typeface="Arial" charset="0"/>
            </a:endParaRPr>
          </a:p>
        </p:txBody>
      </p:sp>
      <p:sp>
        <p:nvSpPr>
          <p:cNvPr id="9" name="Rectangle 8"/>
          <p:cNvSpPr/>
          <p:nvPr>
            <p:custDataLst>
              <p:tags r:id="rId6"/>
            </p:custDataLst>
          </p:nvPr>
        </p:nvSpPr>
        <p:spPr bwMode="auto">
          <a:xfrm>
            <a:off x="19722" y="1582739"/>
            <a:ext cx="9144000" cy="46482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You download a weather report for </a:t>
            </a:r>
            <a:r>
              <a:rPr lang="en-US" sz="3200" dirty="0" smtClean="0"/>
              <a:t>tomorrow. Prediction </a:t>
            </a:r>
            <a:r>
              <a:rPr lang="en-US" sz="3200" dirty="0"/>
              <a:t>is still for good weather, </a:t>
            </a:r>
            <a:r>
              <a:rPr lang="en-US" sz="3200" dirty="0" smtClean="0"/>
              <a:t>with calm </a:t>
            </a:r>
            <a:r>
              <a:rPr lang="en-US" sz="3200" dirty="0"/>
              <a:t>seas. No fronts seem to be moving into </a:t>
            </a:r>
            <a:r>
              <a:rPr lang="en-US" sz="3200" dirty="0" smtClean="0"/>
              <a:t>your area</a:t>
            </a:r>
            <a:r>
              <a:rPr lang="fr-CA" sz="3200" dirty="0" smtClean="0"/>
              <a:t>.</a:t>
            </a:r>
          </a:p>
          <a:p>
            <a:pPr marL="95250" algn="l"/>
            <a:endParaRPr kumimoji="0" lang="en-CA" sz="3200" b="0" i="0" u="none" strike="noStrike" cap="none" normalizeH="0" baseline="0" dirty="0">
              <a:ln>
                <a:noFill/>
              </a:ln>
              <a:solidFill>
                <a:schemeClr val="tx1"/>
              </a:solidFill>
              <a:effectLst/>
              <a:latin typeface="Arial" charset="0"/>
            </a:endParaRPr>
          </a:p>
          <a:p>
            <a:pPr algn="l"/>
            <a:r>
              <a:rPr lang="en-US" sz="3200" dirty="0"/>
              <a:t>You turn the watch over to the relief navigator for the night and sign off on the log </a:t>
            </a:r>
            <a:r>
              <a:rPr lang="en-US" sz="3200" dirty="0" smtClean="0"/>
              <a:t>for the </a:t>
            </a:r>
            <a:r>
              <a:rPr lang="en-US" sz="3200" dirty="0"/>
              <a:t>end of your day on duty</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pic>
        <p:nvPicPr>
          <p:cNvPr id="11" name="Picture 5" descr="n-im09-10f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0642" y="95268"/>
            <a:ext cx="5183158" cy="668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2">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2">
                                            <p:txEl>
                                              <p:pRg st="0" end="0"/>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par>
                                <p:cTn id="31" presetID="2" presetClass="exit" presetSubtype="4" fill="hold" grpId="1" nodeType="withEffect">
                                  <p:stCondLst>
                                    <p:cond delay="0"/>
                                  </p:stCondLst>
                                  <p:childTnLst>
                                    <p:anim calcmode="lin" valueType="num">
                                      <p:cBhvr additive="base">
                                        <p:cTn id="32" dur="5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p:tgtEl>
                                          <p:spTgt spid="2">
                                            <p:txEl>
                                              <p:pRg st="3" end="3"/>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2">
                                            <p:txEl>
                                              <p:pRg st="3" end="3"/>
                                            </p:txEl>
                                          </p:spTgt>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2">
                                            <p:bg/>
                                          </p:spTgt>
                                        </p:tgtEl>
                                        <p:attrNameLst>
                                          <p:attrName>ppt_x</p:attrName>
                                        </p:attrNameLst>
                                      </p:cBhvr>
                                      <p:tavLst>
                                        <p:tav tm="0">
                                          <p:val>
                                            <p:strVal val="ppt_x"/>
                                          </p:val>
                                        </p:tav>
                                        <p:tav tm="100000">
                                          <p:val>
                                            <p:strVal val="ppt_x"/>
                                          </p:val>
                                        </p:tav>
                                      </p:tavLst>
                                    </p:anim>
                                    <p:anim calcmode="lin" valueType="num">
                                      <p:cBhvr additive="base">
                                        <p:cTn id="37" dur="500"/>
                                        <p:tgtEl>
                                          <p:spTgt spid="2">
                                            <p:bg/>
                                          </p:spTgt>
                                        </p:tgtEl>
                                        <p:attrNameLst>
                                          <p:attrName>ppt_y</p:attrName>
                                        </p:attrNameLst>
                                      </p:cBhvr>
                                      <p:tavLst>
                                        <p:tav tm="0">
                                          <p:val>
                                            <p:strVal val="ppt_y"/>
                                          </p:val>
                                        </p:tav>
                                        <p:tav tm="100000">
                                          <p:val>
                                            <p:strVal val="1+ppt_h/2"/>
                                          </p:val>
                                        </p:tav>
                                      </p:tavLst>
                                    </p:anim>
                                    <p:set>
                                      <p:cBhvr>
                                        <p:cTn id="38" dur="1" fill="hold">
                                          <p:stCondLst>
                                            <p:cond delay="499"/>
                                          </p:stCondLst>
                                        </p:cTn>
                                        <p:tgtEl>
                                          <p:spTgt spid="2">
                                            <p:bg/>
                                          </p:spTgt>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ppt_x"/>
                                          </p:val>
                                        </p:tav>
                                      </p:tavLst>
                                    </p:anim>
                                    <p:anim calcmode="lin" valueType="num">
                                      <p:cBhvr additive="base">
                                        <p:cTn id="41" dur="500"/>
                                        <p:tgtEl>
                                          <p:spTgt spid="6"/>
                                        </p:tgtEl>
                                        <p:attrNameLst>
                                          <p:attrName>ppt_y</p:attrName>
                                        </p:attrNameLst>
                                      </p:cBhvr>
                                      <p:tavLst>
                                        <p:tav tm="0">
                                          <p:val>
                                            <p:strVal val="ppt_y"/>
                                          </p:val>
                                        </p:tav>
                                        <p:tav tm="100000">
                                          <p:val>
                                            <p:strVal val="1+ppt_h/2"/>
                                          </p:val>
                                        </p:tav>
                                      </p:tavLst>
                                    </p:anim>
                                    <p:set>
                                      <p:cBhvr>
                                        <p:cTn id="42" dur="1" fill="hold">
                                          <p:stCondLst>
                                            <p:cond delay="499"/>
                                          </p:stCondLst>
                                        </p:cTn>
                                        <p:tgtEl>
                                          <p:spTgt spid="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p:tgtEl>
                                          <p:spTgt spid="8">
                                            <p:txEl>
                                              <p:pRg st="0" end="0"/>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8">
                                            <p:txEl>
                                              <p:pRg st="0" end="0"/>
                                            </p:txEl>
                                          </p:spTgt>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0" dur="500"/>
                                        <p:tgtEl>
                                          <p:spTgt spid="8">
                                            <p:txEl>
                                              <p:pRg st="1" end="1"/>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8">
                                            <p:txEl>
                                              <p:pRg st="1" end="1"/>
                                            </p:txEl>
                                          </p:spTgt>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8">
                                            <p:bg/>
                                          </p:spTgt>
                                        </p:tgtEl>
                                        <p:attrNameLst>
                                          <p:attrName>ppt_x</p:attrName>
                                        </p:attrNameLst>
                                      </p:cBhvr>
                                      <p:tavLst>
                                        <p:tav tm="0">
                                          <p:val>
                                            <p:strVal val="ppt_x"/>
                                          </p:val>
                                        </p:tav>
                                        <p:tav tm="100000">
                                          <p:val>
                                            <p:strVal val="ppt_x"/>
                                          </p:val>
                                        </p:tav>
                                      </p:tavLst>
                                    </p:anim>
                                    <p:anim calcmode="lin" valueType="num">
                                      <p:cBhvr additive="base">
                                        <p:cTn id="64" dur="500"/>
                                        <p:tgtEl>
                                          <p:spTgt spid="8">
                                            <p:bg/>
                                          </p:spTgt>
                                        </p:tgtEl>
                                        <p:attrNameLst>
                                          <p:attrName>ppt_y</p:attrName>
                                        </p:attrNameLst>
                                      </p:cBhvr>
                                      <p:tavLst>
                                        <p:tav tm="0">
                                          <p:val>
                                            <p:strVal val="ppt_y"/>
                                          </p:val>
                                        </p:tav>
                                        <p:tav tm="100000">
                                          <p:val>
                                            <p:strVal val="1+ppt_h/2"/>
                                          </p:val>
                                        </p:tav>
                                      </p:tavLst>
                                    </p:anim>
                                    <p:set>
                                      <p:cBhvr>
                                        <p:cTn id="65" dur="1" fill="hold">
                                          <p:stCondLst>
                                            <p:cond delay="499"/>
                                          </p:stCondLst>
                                        </p:cTn>
                                        <p:tgtEl>
                                          <p:spTgt spid="8">
                                            <p:bg/>
                                          </p:spTgt>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nodeType="with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fade">
                                      <p:cBhvr>
                                        <p:cTn id="71" dur="500"/>
                                        <p:tgtEl>
                                          <p:spTgt spid="9">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xEl>
                                              <p:pRg st="2" end="2"/>
                                            </p:txEl>
                                          </p:spTgt>
                                        </p:tgtEl>
                                        <p:attrNameLst>
                                          <p:attrName>style.visibility</p:attrName>
                                        </p:attrNameLst>
                                      </p:cBhvr>
                                      <p:to>
                                        <p:strVal val="visible"/>
                                      </p:to>
                                    </p:set>
                                    <p:animEffect transition="in" filter="fade">
                                      <p:cBhvr>
                                        <p:cTn id="7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uiExpand="1" build="allAtOnce" animBg="1"/>
      <p:bldP spid="6" grpId="0" animBg="1"/>
      <p:bldP spid="6" grpId="1" animBg="1"/>
      <p:bldP spid="8" grpId="0" animBg="1"/>
      <p:bldP spid="8" grpId="1" build="allAtOnce"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27</a:t>
            </a:fld>
            <a:endParaRPr lang="en-US"/>
          </a:p>
        </p:txBody>
      </p:sp>
      <p:sp>
        <p:nvSpPr>
          <p:cNvPr id="2" name="Rectangle 1"/>
          <p:cNvSpPr/>
          <p:nvPr>
            <p:custDataLst>
              <p:tags r:id="rId3"/>
            </p:custDataLst>
          </p:nvPr>
        </p:nvSpPr>
        <p:spPr bwMode="auto">
          <a:xfrm>
            <a:off x="0" y="1447800"/>
            <a:ext cx="9144000" cy="5280546"/>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b="1" dirty="0" smtClean="0"/>
              <a:t>27 </a:t>
            </a:r>
            <a:r>
              <a:rPr lang="en-US" sz="2800" b="1" dirty="0" err="1" smtClean="0"/>
              <a:t>june</a:t>
            </a:r>
            <a:r>
              <a:rPr lang="en-US" sz="2800" b="1" dirty="0" smtClean="0"/>
              <a:t> 20XX</a:t>
            </a:r>
          </a:p>
          <a:p>
            <a:pPr algn="l"/>
            <a:r>
              <a:rPr lang="en-US" sz="2800" b="1" dirty="0" smtClean="0"/>
              <a:t>0015</a:t>
            </a:r>
            <a:r>
              <a:rPr lang="en-US" sz="2800" b="1" dirty="0"/>
              <a:t>. </a:t>
            </a:r>
            <a:r>
              <a:rPr lang="en-US" sz="2800" dirty="0"/>
              <a:t>The crew member on watch wakes you up. The captain received a call on the </a:t>
            </a:r>
            <a:r>
              <a:rPr lang="en-US" sz="2800" dirty="0" smtClean="0"/>
              <a:t>satellite phone </a:t>
            </a:r>
            <a:r>
              <a:rPr lang="en-US" sz="2800" dirty="0"/>
              <a:t>for Bill, the other member of the crew, notifying him of </a:t>
            </a:r>
            <a:r>
              <a:rPr lang="en-US" sz="2800" dirty="0" smtClean="0"/>
              <a:t>an emergency </a:t>
            </a:r>
            <a:r>
              <a:rPr lang="en-US" sz="2800" dirty="0"/>
              <a:t>at home. </a:t>
            </a:r>
            <a:r>
              <a:rPr lang="en-US" sz="2800" dirty="0" smtClean="0"/>
              <a:t>Bill and </a:t>
            </a:r>
            <a:r>
              <a:rPr lang="en-US" sz="2800" dirty="0"/>
              <a:t>the captain discussed the situation, and agreed it’s important that Bill gets to where </a:t>
            </a:r>
            <a:r>
              <a:rPr lang="en-US" sz="2800" dirty="0" smtClean="0"/>
              <a:t>he can </a:t>
            </a:r>
            <a:r>
              <a:rPr lang="en-US" sz="2800" dirty="0"/>
              <a:t>fly home as quickly as possible. They </a:t>
            </a:r>
            <a:r>
              <a:rPr lang="en-US" sz="2800" dirty="0" smtClean="0"/>
              <a:t>reviewed charts </a:t>
            </a:r>
            <a:r>
              <a:rPr lang="en-US" sz="2800" dirty="0"/>
              <a:t>to find the closest port to divert </a:t>
            </a:r>
            <a:r>
              <a:rPr lang="en-US" sz="2800" dirty="0" smtClean="0"/>
              <a:t>to that </a:t>
            </a:r>
            <a:r>
              <a:rPr lang="en-US" sz="2800" dirty="0"/>
              <a:t>has airline service, and determined Crescent City, CA would be the best choice. </a:t>
            </a:r>
            <a:r>
              <a:rPr lang="en-US" sz="2800" dirty="0" smtClean="0"/>
              <a:t>The captain </a:t>
            </a:r>
            <a:r>
              <a:rPr lang="en-US" sz="2800" dirty="0"/>
              <a:t>would like you to re-set the course to Crescent </a:t>
            </a:r>
            <a:r>
              <a:rPr lang="en-US" sz="2800" dirty="0" smtClean="0"/>
              <a:t>City.</a:t>
            </a:r>
            <a:endParaRPr kumimoji="0" lang="fr-CA" sz="2800" b="0" i="0" u="none" strike="noStrike" cap="none" normalizeH="0" baseline="0" dirty="0" smtClean="0">
              <a:ln>
                <a:noFill/>
              </a:ln>
              <a:solidFill>
                <a:schemeClr val="tx1"/>
              </a:solidFill>
              <a:effectLst/>
              <a:latin typeface="Arial" charset="0"/>
            </a:endParaRPr>
          </a:p>
        </p:txBody>
      </p:sp>
      <p:sp>
        <p:nvSpPr>
          <p:cNvPr id="3" name="Rectangle 2"/>
          <p:cNvSpPr/>
          <p:nvPr>
            <p:custDataLst>
              <p:tags r:id="rId4"/>
            </p:custDataLst>
          </p:nvPr>
        </p:nvSpPr>
        <p:spPr bwMode="auto">
          <a:xfrm>
            <a:off x="-38100" y="1381263"/>
            <a:ext cx="9220200" cy="4635362"/>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You get to the bridge and check the GPS position, which is L 42°32.5'N, Lo </a:t>
            </a:r>
            <a:r>
              <a:rPr lang="en-US" sz="3200" dirty="0" smtClean="0"/>
              <a:t>129°18.0'W</a:t>
            </a:r>
            <a:r>
              <a:rPr lang="en-US" sz="3200" dirty="0"/>
              <a:t>; </a:t>
            </a:r>
            <a:r>
              <a:rPr lang="en-US" sz="3200" dirty="0" err="1"/>
              <a:t>knotmeter</a:t>
            </a:r>
            <a:r>
              <a:rPr lang="en-US" sz="3200" dirty="0"/>
              <a:t> log reads 0395.6. To get a quick picture </a:t>
            </a:r>
            <a:r>
              <a:rPr lang="en-US" sz="3200" dirty="0" smtClean="0"/>
              <a:t>of expected </a:t>
            </a:r>
            <a:r>
              <a:rPr lang="en-US" sz="3200" dirty="0"/>
              <a:t>weather and </a:t>
            </a:r>
            <a:r>
              <a:rPr lang="en-US" sz="3200" dirty="0" smtClean="0"/>
              <a:t>sea conditions </a:t>
            </a:r>
            <a:r>
              <a:rPr lang="en-US" sz="3200" dirty="0"/>
              <a:t>when you divert to Crescent City, you decide to download a weather </a:t>
            </a:r>
            <a:r>
              <a:rPr lang="en-US" sz="3200" dirty="0" smtClean="0"/>
              <a:t>GRIB with </a:t>
            </a:r>
            <a:r>
              <a:rPr lang="en-US" sz="3200" dirty="0"/>
              <a:t>wind, waves, and pressure information</a:t>
            </a:r>
            <a:r>
              <a:rPr lang="en-US" sz="3200" dirty="0" smtClean="0"/>
              <a:t>.</a:t>
            </a:r>
            <a:r>
              <a:rPr lang="fr-CA" sz="3200" dirty="0" smtClean="0"/>
              <a:t> </a:t>
            </a:r>
            <a:endParaRPr kumimoji="0" lang="fr-CA" sz="3200" b="0" i="0" u="none" strike="noStrike" cap="none" normalizeH="0" baseline="0" dirty="0" smtClean="0">
              <a:ln>
                <a:noFill/>
              </a:ln>
              <a:solidFill>
                <a:schemeClr val="tx1"/>
              </a:solidFill>
              <a:effectLst/>
              <a:latin typeface="Arial" charset="0"/>
            </a:endParaRPr>
          </a:p>
        </p:txBody>
      </p:sp>
      <p:sp>
        <p:nvSpPr>
          <p:cNvPr id="5" name="ZoneTexte 4"/>
          <p:cNvSpPr txBox="1"/>
          <p:nvPr/>
        </p:nvSpPr>
        <p:spPr>
          <a:xfrm>
            <a:off x="0" y="2057400"/>
            <a:ext cx="9038897" cy="3046988"/>
          </a:xfrm>
          <a:prstGeom prst="rect">
            <a:avLst/>
          </a:prstGeom>
          <a:solidFill>
            <a:schemeClr val="bg2"/>
          </a:solidFill>
        </p:spPr>
        <p:txBody>
          <a:bodyPr wrap="square" rtlCol="0">
            <a:spAutoFit/>
          </a:bodyPr>
          <a:lstStyle/>
          <a:p>
            <a:pPr algn="l"/>
            <a:r>
              <a:rPr lang="en-US" sz="3200" dirty="0" smtClean="0"/>
              <a:t>Select an </a:t>
            </a:r>
            <a:r>
              <a:rPr lang="en-US" sz="3200" dirty="0"/>
              <a:t>appropriate latitude and </a:t>
            </a:r>
            <a:r>
              <a:rPr lang="en-US" sz="3200" dirty="0" smtClean="0"/>
              <a:t>longitude area </a:t>
            </a:r>
            <a:r>
              <a:rPr lang="en-US" sz="3200" dirty="0"/>
              <a:t>for the area of your expected route back </a:t>
            </a:r>
            <a:r>
              <a:rPr lang="en-US" sz="3200" dirty="0" smtClean="0"/>
              <a:t>to Crescent </a:t>
            </a:r>
            <a:r>
              <a:rPr lang="en-US" sz="3200" dirty="0"/>
              <a:t>City and a grid of 0.5° x </a:t>
            </a:r>
            <a:r>
              <a:rPr lang="en-US" sz="3200" dirty="0" smtClean="0"/>
              <a:t>0.5°with current </a:t>
            </a:r>
            <a:r>
              <a:rPr lang="en-US" sz="3200" dirty="0"/>
              <a:t>and forecasted conditions for 24 and 48 hours later. </a:t>
            </a:r>
            <a:r>
              <a:rPr lang="en-US" sz="3200" b="1" dirty="0"/>
              <a:t>(Use the date </a:t>
            </a:r>
            <a:r>
              <a:rPr lang="en-US" sz="3200" b="1" dirty="0" smtClean="0"/>
              <a:t>of </a:t>
            </a:r>
            <a:r>
              <a:rPr lang="fr-CA" sz="3200" b="1" dirty="0" err="1" smtClean="0"/>
              <a:t>working</a:t>
            </a:r>
            <a:r>
              <a:rPr lang="fr-CA" sz="3200" b="1" dirty="0" smtClean="0"/>
              <a:t> </a:t>
            </a:r>
            <a:r>
              <a:rPr lang="fr-CA" sz="3200" b="1" dirty="0" err="1"/>
              <a:t>this</a:t>
            </a:r>
            <a:r>
              <a:rPr lang="fr-CA" sz="3200" b="1" dirty="0"/>
              <a:t> Practice Cruise)</a:t>
            </a:r>
            <a:endParaRPr lang="fr-CA" sz="3200" dirty="0"/>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xEl>
                                              <p:pRg st="0" end="0"/>
                                            </p:txEl>
                                          </p:spTgt>
                                        </p:tgtEl>
                                      </p:cBhvr>
                                    </p:animEffect>
                                    <p:set>
                                      <p:cBhvr>
                                        <p:cTn id="15" dur="1" fill="hold">
                                          <p:stCondLst>
                                            <p:cond delay="499"/>
                                          </p:stCondLst>
                                        </p:cTn>
                                        <p:tgtEl>
                                          <p:spTgt spid="2">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xEl>
                                              <p:pRg st="1" end="1"/>
                                            </p:txEl>
                                          </p:spTgt>
                                        </p:tgtEl>
                                      </p:cBhvr>
                                    </p:animEffect>
                                    <p:set>
                                      <p:cBhvr>
                                        <p:cTn id="18" dur="1" fill="hold">
                                          <p:stCondLst>
                                            <p:cond delay="499"/>
                                          </p:stCondLst>
                                        </p:cTn>
                                        <p:tgtEl>
                                          <p:spTgt spid="2">
                                            <p:txEl>
                                              <p:pRg st="1" end="1"/>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2">
                                            <p:bg/>
                                          </p:spTgt>
                                        </p:tgtEl>
                                      </p:cBhvr>
                                    </p:animEffect>
                                    <p:set>
                                      <p:cBhvr>
                                        <p:cTn id="21" dur="1" fill="hold">
                                          <p:stCondLst>
                                            <p:cond delay="499"/>
                                          </p:stCondLst>
                                        </p:cTn>
                                        <p:tgtEl>
                                          <p:spTgt spid="2">
                                            <p:bg/>
                                          </p:spTgt>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
                                            <p:bg/>
                                          </p:spTgt>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animBg="1"/>
      <p:bldP spid="3" grpId="1" build="allAtOnce"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a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28</a:t>
            </a:fld>
            <a:endParaRPr lang="en-US"/>
          </a:p>
        </p:txBody>
      </p:sp>
      <p:sp>
        <p:nvSpPr>
          <p:cNvPr id="6" name="ZoneTexte 5"/>
          <p:cNvSpPr txBox="1"/>
          <p:nvPr/>
        </p:nvSpPr>
        <p:spPr>
          <a:xfrm>
            <a:off x="457200" y="1600200"/>
            <a:ext cx="8153400" cy="3970318"/>
          </a:xfrm>
          <a:prstGeom prst="rect">
            <a:avLst/>
          </a:prstGeom>
          <a:noFill/>
        </p:spPr>
        <p:txBody>
          <a:bodyPr wrap="square" rtlCol="0">
            <a:spAutoFit/>
          </a:bodyPr>
          <a:lstStyle/>
          <a:p>
            <a:pPr algn="l"/>
            <a:r>
              <a:rPr lang="en-US" sz="2800" dirty="0"/>
              <a:t>Insert the downloaded GRIB into </a:t>
            </a:r>
            <a:r>
              <a:rPr lang="en-US" sz="2800" i="1" dirty="0" err="1"/>
              <a:t>OpenCPN</a:t>
            </a:r>
            <a:r>
              <a:rPr lang="en-US" sz="2800" i="1" dirty="0"/>
              <a:t> </a:t>
            </a:r>
            <a:r>
              <a:rPr lang="en-US" sz="2800" dirty="0"/>
              <a:t>and print a copy of the area of your </a:t>
            </a:r>
            <a:r>
              <a:rPr lang="en-US" sz="2800" dirty="0" smtClean="0"/>
              <a:t>route showing </a:t>
            </a:r>
            <a:r>
              <a:rPr lang="en-US" sz="2800" dirty="0"/>
              <a:t>the weather information for your Navigator’s </a:t>
            </a:r>
            <a:r>
              <a:rPr lang="en-US" sz="2800" dirty="0" smtClean="0"/>
              <a:t>notebook.</a:t>
            </a:r>
          </a:p>
          <a:p>
            <a:pPr algn="l"/>
            <a:endParaRPr lang="en-US" sz="2800" dirty="0"/>
          </a:p>
          <a:p>
            <a:pPr algn="l"/>
            <a:r>
              <a:rPr lang="en-US" sz="2800" b="1" dirty="0"/>
              <a:t>Solution: </a:t>
            </a:r>
            <a:r>
              <a:rPr lang="en-US" sz="2800" dirty="0"/>
              <a:t>The actual copy of the area will vary depending upon the date that the </a:t>
            </a:r>
            <a:r>
              <a:rPr lang="en-US" sz="2800" dirty="0" smtClean="0"/>
              <a:t>student downloads </a:t>
            </a:r>
            <a:r>
              <a:rPr lang="en-US" sz="2800" dirty="0"/>
              <a:t>the GRIB, but it should look similar to the one included at the end of this section</a:t>
            </a:r>
            <a:r>
              <a:rPr lang="en-US" sz="2800" dirty="0" smtClean="0"/>
              <a:t>.</a:t>
            </a:r>
            <a:endParaRPr lang="fr-CA" sz="2800" i="1"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65" y="826687"/>
            <a:ext cx="7510469" cy="589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9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b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29</a:t>
            </a:fld>
            <a:endParaRPr lang="en-US"/>
          </a:p>
        </p:txBody>
      </p:sp>
      <p:sp>
        <p:nvSpPr>
          <p:cNvPr id="6" name="ZoneTexte 5"/>
          <p:cNvSpPr txBox="1"/>
          <p:nvPr/>
        </p:nvSpPr>
        <p:spPr>
          <a:xfrm>
            <a:off x="510988" y="1371600"/>
            <a:ext cx="8153400" cy="954107"/>
          </a:xfrm>
          <a:prstGeom prst="rect">
            <a:avLst/>
          </a:prstGeom>
          <a:noFill/>
        </p:spPr>
        <p:txBody>
          <a:bodyPr wrap="square" rtlCol="0">
            <a:spAutoFit/>
          </a:bodyPr>
          <a:lstStyle/>
          <a:p>
            <a:pPr algn="l"/>
            <a:r>
              <a:rPr lang="en-US" sz="2800" dirty="0"/>
              <a:t>What is the expected wind direction for this route? (from your GRIB)</a:t>
            </a:r>
            <a:r>
              <a:rPr lang="fr-CA" sz="2800" dirty="0" smtClean="0"/>
              <a:t> </a:t>
            </a:r>
            <a:endParaRPr lang="fr-CA" sz="2800" i="1" dirty="0"/>
          </a:p>
        </p:txBody>
      </p:sp>
      <p:sp>
        <p:nvSpPr>
          <p:cNvPr id="3" name="ZoneTexte 2"/>
          <p:cNvSpPr txBox="1"/>
          <p:nvPr/>
        </p:nvSpPr>
        <p:spPr>
          <a:xfrm>
            <a:off x="788894" y="2473869"/>
            <a:ext cx="6858000" cy="1569660"/>
          </a:xfrm>
          <a:prstGeom prst="rect">
            <a:avLst/>
          </a:prstGeom>
          <a:solidFill>
            <a:srgbClr val="003366"/>
          </a:solidFill>
        </p:spPr>
        <p:txBody>
          <a:bodyPr wrap="square" rtlCol="0">
            <a:spAutoFit/>
          </a:bodyPr>
          <a:lstStyle/>
          <a:p>
            <a:pPr algn="l"/>
            <a:r>
              <a:rPr lang="fr-CA" sz="3200" dirty="0" err="1" smtClean="0"/>
              <a:t>Answer:Your</a:t>
            </a:r>
            <a:r>
              <a:rPr lang="fr-CA" sz="3200" dirty="0" smtClean="0"/>
              <a:t> </a:t>
            </a:r>
            <a:r>
              <a:rPr lang="fr-CA" sz="3200" dirty="0" err="1" smtClean="0"/>
              <a:t>wind</a:t>
            </a:r>
            <a:r>
              <a:rPr lang="fr-CA" sz="3200" dirty="0" smtClean="0"/>
              <a:t> </a:t>
            </a:r>
            <a:r>
              <a:rPr lang="en-US" sz="3200" dirty="0" smtClean="0"/>
              <a:t>direction </a:t>
            </a:r>
            <a:r>
              <a:rPr lang="en-US" sz="3200" dirty="0"/>
              <a:t>depends upon the date of working </a:t>
            </a:r>
            <a:r>
              <a:rPr lang="en-US" sz="3200" dirty="0" smtClean="0"/>
              <a:t>this Practice </a:t>
            </a:r>
            <a:r>
              <a:rPr lang="en-US" sz="3200" dirty="0"/>
              <a:t>Cruise.</a:t>
            </a:r>
            <a:endParaRPr lang="fr-CA" sz="3200" dirty="0"/>
          </a:p>
        </p:txBody>
      </p:sp>
      <p:sp>
        <p:nvSpPr>
          <p:cNvPr id="5" name="ZoneTexte 4"/>
          <p:cNvSpPr txBox="1"/>
          <p:nvPr/>
        </p:nvSpPr>
        <p:spPr>
          <a:xfrm>
            <a:off x="457200" y="1297742"/>
            <a:ext cx="8610600" cy="4401205"/>
          </a:xfrm>
          <a:prstGeom prst="rect">
            <a:avLst/>
          </a:prstGeom>
          <a:solidFill>
            <a:srgbClr val="003366"/>
          </a:solidFill>
        </p:spPr>
        <p:txBody>
          <a:bodyPr wrap="square" rtlCol="0">
            <a:spAutoFit/>
          </a:bodyPr>
          <a:lstStyle/>
          <a:p>
            <a:pPr algn="l"/>
            <a:r>
              <a:rPr lang="en-US" sz="2800" b="1" dirty="0"/>
              <a:t>0030. </a:t>
            </a:r>
            <a:r>
              <a:rPr lang="en-US" sz="2800" dirty="0"/>
              <a:t>You have the preliminary information </a:t>
            </a:r>
            <a:r>
              <a:rPr lang="en-US" sz="2800" dirty="0" smtClean="0"/>
              <a:t>you wanted </a:t>
            </a:r>
            <a:r>
              <a:rPr lang="en-US" sz="2800" dirty="0"/>
              <a:t>and are now ready to start </a:t>
            </a:r>
            <a:r>
              <a:rPr lang="en-US" sz="2800" dirty="0" smtClean="0"/>
              <a:t>on your </a:t>
            </a:r>
            <a:r>
              <a:rPr lang="en-US" sz="2800" dirty="0"/>
              <a:t>way to Crescent City. GPS currently indicates L 42° 30.2'N, Lo 129° </a:t>
            </a:r>
            <a:r>
              <a:rPr lang="en-US" sz="2800" dirty="0" smtClean="0"/>
              <a:t>19.2'W; </a:t>
            </a:r>
            <a:r>
              <a:rPr lang="fr-CA" sz="2800" dirty="0" err="1" smtClean="0"/>
              <a:t>knotmeter</a:t>
            </a:r>
            <a:r>
              <a:rPr lang="fr-CA" sz="2800" dirty="0" smtClean="0"/>
              <a:t> </a:t>
            </a:r>
            <a:r>
              <a:rPr lang="fr-CA" sz="2800" dirty="0"/>
              <a:t>log </a:t>
            </a:r>
            <a:r>
              <a:rPr lang="fr-CA" sz="2800" dirty="0" err="1"/>
              <a:t>reads</a:t>
            </a:r>
            <a:r>
              <a:rPr lang="fr-CA" sz="2800" dirty="0"/>
              <a:t> 0398.2</a:t>
            </a:r>
            <a:r>
              <a:rPr lang="fr-CA" sz="2800" dirty="0" smtClean="0"/>
              <a:t>.</a:t>
            </a:r>
          </a:p>
          <a:p>
            <a:pPr algn="l"/>
            <a:endParaRPr lang="fr-CA" sz="2800" dirty="0" smtClean="0"/>
          </a:p>
          <a:p>
            <a:pPr algn="l"/>
            <a:r>
              <a:rPr lang="en-US" sz="2800" dirty="0"/>
              <a:t>As Navigator, you plan a route to Crescent City in </a:t>
            </a:r>
            <a:r>
              <a:rPr lang="en-US" sz="2800" i="1" dirty="0" err="1"/>
              <a:t>OpenCPN</a:t>
            </a:r>
            <a:r>
              <a:rPr lang="en-US" sz="2800" dirty="0"/>
              <a:t>, with your current </a:t>
            </a:r>
            <a:r>
              <a:rPr lang="en-US" sz="2800" b="1" dirty="0" smtClean="0"/>
              <a:t>0030 </a:t>
            </a:r>
            <a:r>
              <a:rPr lang="en-US" sz="2800" dirty="0" smtClean="0"/>
              <a:t>position </a:t>
            </a:r>
            <a:r>
              <a:rPr lang="en-US" sz="2800" dirty="0"/>
              <a:t>as </a:t>
            </a:r>
            <a:r>
              <a:rPr lang="en-US" sz="2800" b="1" dirty="0"/>
              <a:t>WP1</a:t>
            </a:r>
            <a:r>
              <a:rPr lang="en-US" sz="2800" dirty="0"/>
              <a:t>. You select a position northwest of Crescent City and just south </a:t>
            </a:r>
            <a:r>
              <a:rPr lang="en-US" sz="2800" dirty="0" smtClean="0"/>
              <a:t>of Castle </a:t>
            </a:r>
            <a:r>
              <a:rPr lang="en-US" sz="2800" dirty="0"/>
              <a:t>Rock at L 41° 45.5’N, Lo 124° 15.2’W to insert </a:t>
            </a:r>
            <a:r>
              <a:rPr lang="en-US" sz="2800" b="1" dirty="0"/>
              <a:t>WP2 </a:t>
            </a:r>
            <a:r>
              <a:rPr lang="en-US" sz="2800" dirty="0"/>
              <a:t>for this route</a:t>
            </a:r>
            <a:r>
              <a:rPr lang="fr-CA" sz="2800" dirty="0" smtClean="0"/>
              <a:t>.</a:t>
            </a:r>
            <a:endParaRPr lang="fr-CA" sz="2800" dirty="0"/>
          </a:p>
        </p:txBody>
      </p:sp>
      <p:sp>
        <p:nvSpPr>
          <p:cNvPr id="7" name="ZoneTexte 6"/>
          <p:cNvSpPr txBox="1"/>
          <p:nvPr/>
        </p:nvSpPr>
        <p:spPr>
          <a:xfrm>
            <a:off x="510988" y="1164134"/>
            <a:ext cx="8534400" cy="4832092"/>
          </a:xfrm>
          <a:prstGeom prst="rect">
            <a:avLst/>
          </a:prstGeom>
          <a:solidFill>
            <a:srgbClr val="003366"/>
          </a:solidFill>
        </p:spPr>
        <p:txBody>
          <a:bodyPr wrap="square" rtlCol="0">
            <a:spAutoFit/>
          </a:bodyPr>
          <a:lstStyle/>
          <a:p>
            <a:pPr algn="l"/>
            <a:r>
              <a:rPr lang="en-US" sz="2800" dirty="0"/>
              <a:t>Turning southeast, you insert </a:t>
            </a:r>
            <a:r>
              <a:rPr lang="en-US" sz="2800" b="1" dirty="0"/>
              <a:t>WP3 </a:t>
            </a:r>
            <a:r>
              <a:rPr lang="en-US" sz="2800" dirty="0"/>
              <a:t>just north of the dumpsite NW of R”2” at L </a:t>
            </a:r>
            <a:r>
              <a:rPr lang="en-US" sz="2800" dirty="0" smtClean="0"/>
              <a:t>41°</a:t>
            </a:r>
            <a:r>
              <a:rPr lang="fr-CA" sz="2800" dirty="0" smtClean="0"/>
              <a:t>43.5’N</a:t>
            </a:r>
            <a:r>
              <a:rPr lang="fr-CA" sz="2800" dirty="0"/>
              <a:t>, Lo </a:t>
            </a:r>
            <a:r>
              <a:rPr lang="fr-CA" sz="2800" dirty="0" smtClean="0"/>
              <a:t>124°12.5’W.</a:t>
            </a:r>
          </a:p>
          <a:p>
            <a:pPr lvl="0" algn="l"/>
            <a:endParaRPr lang="fr-CA" sz="2800" dirty="0" smtClean="0"/>
          </a:p>
          <a:p>
            <a:pPr algn="l"/>
            <a:r>
              <a:rPr lang="en-US" sz="2800" dirty="0"/>
              <a:t>Turning northeast, insert </a:t>
            </a:r>
            <a:r>
              <a:rPr lang="en-US" sz="2800" b="1" dirty="0"/>
              <a:t>WP4 </a:t>
            </a:r>
            <a:r>
              <a:rPr lang="en-US" sz="2800" dirty="0"/>
              <a:t>just south of </a:t>
            </a:r>
            <a:r>
              <a:rPr lang="en-US" sz="2800" dirty="0" smtClean="0"/>
              <a:t>the entrance </a:t>
            </a:r>
            <a:r>
              <a:rPr lang="en-US" sz="2800" dirty="0"/>
              <a:t>to Crescent City near R”6” </a:t>
            </a:r>
            <a:r>
              <a:rPr lang="en-US" sz="2800" dirty="0" smtClean="0"/>
              <a:t>FL </a:t>
            </a:r>
            <a:r>
              <a:rPr lang="pt-BR" sz="2800" dirty="0" smtClean="0"/>
              <a:t>R2.5s </a:t>
            </a:r>
            <a:r>
              <a:rPr lang="pt-BR" sz="2800" dirty="0"/>
              <a:t>at </a:t>
            </a:r>
            <a:r>
              <a:rPr lang="pt-BR" sz="2800" dirty="0" smtClean="0"/>
              <a:t>      L </a:t>
            </a:r>
            <a:r>
              <a:rPr lang="pt-BR" sz="2800" dirty="0"/>
              <a:t>41° 44.1’N, Lo 124° 11.35’W</a:t>
            </a:r>
            <a:r>
              <a:rPr lang="fr-CA" sz="2800" dirty="0" smtClean="0"/>
              <a:t>.</a:t>
            </a:r>
            <a:endParaRPr lang="fr-CA" sz="2800" dirty="0"/>
          </a:p>
          <a:p>
            <a:pPr lvl="0" algn="l"/>
            <a:endParaRPr lang="fr-CA" sz="2800" dirty="0" smtClean="0"/>
          </a:p>
          <a:p>
            <a:pPr algn="l"/>
            <a:r>
              <a:rPr lang="en-US" sz="2800" dirty="0"/>
              <a:t>Now turn north and follow the range markers (</a:t>
            </a:r>
            <a:r>
              <a:rPr lang="en-US" sz="2800" dirty="0" err="1"/>
              <a:t>Oc</a:t>
            </a:r>
            <a:r>
              <a:rPr lang="en-US" sz="2800" dirty="0"/>
              <a:t> G 4s and FL G 2.5s) safely into </a:t>
            </a:r>
            <a:r>
              <a:rPr lang="en-US" sz="2800" dirty="0" smtClean="0"/>
              <a:t>the center </a:t>
            </a:r>
            <a:r>
              <a:rPr lang="en-US" sz="2800" dirty="0"/>
              <a:t>of the harbor where you insert </a:t>
            </a:r>
            <a:r>
              <a:rPr lang="en-US" sz="2800" b="1" dirty="0"/>
              <a:t>WP5. (Note</a:t>
            </a:r>
            <a:r>
              <a:rPr lang="en-US" sz="2800" dirty="0"/>
              <a:t>: Look for the range markers on </a:t>
            </a:r>
            <a:r>
              <a:rPr lang="en-US" sz="2800" dirty="0" smtClean="0"/>
              <a:t>the north </a:t>
            </a:r>
            <a:r>
              <a:rPr lang="en-US" sz="2800" dirty="0"/>
              <a:t>side of the harbor</a:t>
            </a:r>
            <a:r>
              <a:rPr lang="en-US" sz="2800" dirty="0" smtClean="0"/>
              <a:t>.)</a:t>
            </a:r>
            <a:endParaRPr lang="fr-CA" sz="2800" dirty="0"/>
          </a:p>
        </p:txBody>
      </p:sp>
      <p:sp>
        <p:nvSpPr>
          <p:cNvPr id="9" name="ZoneTexte 8"/>
          <p:cNvSpPr txBox="1"/>
          <p:nvPr/>
        </p:nvSpPr>
        <p:spPr>
          <a:xfrm>
            <a:off x="457200" y="2159516"/>
            <a:ext cx="8534400" cy="2677656"/>
          </a:xfrm>
          <a:prstGeom prst="rect">
            <a:avLst/>
          </a:prstGeom>
          <a:solidFill>
            <a:srgbClr val="003366"/>
          </a:solidFill>
        </p:spPr>
        <p:txBody>
          <a:bodyPr wrap="square" rtlCol="0">
            <a:spAutoFit/>
          </a:bodyPr>
          <a:lstStyle/>
          <a:p>
            <a:pPr algn="l"/>
            <a:r>
              <a:rPr lang="en-US" sz="2800" dirty="0"/>
              <a:t>Save this route as “Divert CC”. (If the only charts currently in </a:t>
            </a:r>
            <a:r>
              <a:rPr lang="en-US" sz="2800" i="1" dirty="0" err="1"/>
              <a:t>OpenCPN</a:t>
            </a:r>
            <a:r>
              <a:rPr lang="en-US" sz="2800" i="1" dirty="0"/>
              <a:t> </a:t>
            </a:r>
            <a:r>
              <a:rPr lang="en-US" sz="2800" dirty="0"/>
              <a:t>of this area </a:t>
            </a:r>
            <a:r>
              <a:rPr lang="en-US" sz="2800" dirty="0" smtClean="0"/>
              <a:t>are small </a:t>
            </a:r>
            <a:r>
              <a:rPr lang="en-US" sz="2800" dirty="0"/>
              <a:t>scale charts without the detail you need; copy </a:t>
            </a:r>
            <a:r>
              <a:rPr lang="en-US" sz="2800" dirty="0" smtClean="0"/>
              <a:t>charts #18603_1 </a:t>
            </a:r>
            <a:r>
              <a:rPr lang="en-US" sz="2800" dirty="0"/>
              <a:t>and #18603_2 </a:t>
            </a:r>
            <a:r>
              <a:rPr lang="en-US" sz="2800" dirty="0" smtClean="0"/>
              <a:t>from </a:t>
            </a:r>
            <a:r>
              <a:rPr lang="fr-CA" sz="2800" dirty="0" smtClean="0"/>
              <a:t>NOAA </a:t>
            </a:r>
            <a:r>
              <a:rPr lang="fr-CA" sz="2800" dirty="0"/>
              <a:t>onto </a:t>
            </a:r>
            <a:r>
              <a:rPr lang="fr-CA" sz="2800" dirty="0" err="1"/>
              <a:t>your</a:t>
            </a:r>
            <a:r>
              <a:rPr lang="fr-CA" sz="2800" dirty="0"/>
              <a:t> computer</a:t>
            </a:r>
            <a:r>
              <a:rPr lang="fr-CA" sz="2800" dirty="0" smtClean="0"/>
              <a:t>.</a:t>
            </a:r>
            <a:endParaRPr lang="fr-CA" sz="2800" dirty="0"/>
          </a:p>
          <a:p>
            <a:pPr algn="l"/>
            <a:endParaRPr lang="fr-CA" sz="2800"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23147"/>
            <a:ext cx="4953000" cy="685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09" y="245757"/>
            <a:ext cx="8887691" cy="623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8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bg/>
                                          </p:spTgt>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xEl>
                                              <p:pRg st="2" end="2"/>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
                                            <p:txEl>
                                              <p:pRg st="4" end="4"/>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
                                            <p:bg/>
                                          </p:spTgt>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animBg="1"/>
      <p:bldP spid="3" grpId="1" animBg="1"/>
      <p:bldP spid="5" grpId="0" animBg="1"/>
      <p:bldP spid="5" grpId="1" uiExpand="1" build="allAtOnce" animBg="1"/>
      <p:bldP spid="7" grpId="0" animBg="1"/>
      <p:bldP spid="7" grpId="1" uiExpand="1" build="allAtOnce"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p:txBody>
          <a:bodyPr/>
          <a:lstStyle/>
          <a:p>
            <a:pPr eaLnBrk="1" hangingPunct="1">
              <a:defRPr/>
            </a:pPr>
            <a:r>
              <a:rPr lang="fr-CA" sz="4000" dirty="0" smtClean="0"/>
              <a:t>Cruise – </a:t>
            </a:r>
            <a:r>
              <a:rPr lang="fr-CA" sz="4000" dirty="0" err="1" smtClean="0"/>
              <a:t>Underway</a:t>
            </a:r>
            <a:endParaRPr lang="fr-CA" sz="4000" dirty="0" smtClean="0"/>
          </a:p>
        </p:txBody>
      </p:sp>
      <p:sp>
        <p:nvSpPr>
          <p:cNvPr id="13315" name="Rectangle 3"/>
          <p:cNvSpPr>
            <a:spLocks noGrp="1" noChangeArrowheads="1"/>
          </p:cNvSpPr>
          <p:nvPr>
            <p:ph type="body" idx="1"/>
            <p:custDataLst>
              <p:tags r:id="rId2"/>
            </p:custDataLst>
          </p:nvPr>
        </p:nvSpPr>
        <p:spPr>
          <a:xfrm>
            <a:off x="0" y="1539923"/>
            <a:ext cx="9144000" cy="2879678"/>
          </a:xfrm>
        </p:spPr>
        <p:txBody>
          <a:bodyPr/>
          <a:lstStyle/>
          <a:p>
            <a:pPr marL="0" indent="0">
              <a:buNone/>
            </a:pPr>
            <a:r>
              <a:rPr lang="en-US" sz="2800" dirty="0"/>
              <a:t>It’s finally time to leave on your planned offshore cruise from the Strait of Juan de Fuca, </a:t>
            </a:r>
            <a:r>
              <a:rPr lang="en-US" sz="2800" dirty="0" smtClean="0"/>
              <a:t>to Honolulu</a:t>
            </a:r>
            <a:r>
              <a:rPr lang="en-US" sz="2800" dirty="0"/>
              <a:t>, HI. During the shakedown cruise, you created a deviation table for the </a:t>
            </a:r>
            <a:r>
              <a:rPr lang="en-US" sz="2800" dirty="0" smtClean="0"/>
              <a:t>steering compass</a:t>
            </a:r>
            <a:r>
              <a:rPr lang="en-US" sz="2800" dirty="0"/>
              <a:t>, which is contained at the end of the Practice Cruise; use this deviation table for </a:t>
            </a:r>
            <a:r>
              <a:rPr lang="en-US" sz="2800" dirty="0" smtClean="0"/>
              <a:t>the </a:t>
            </a:r>
            <a:r>
              <a:rPr lang="fr-CA" sz="2800" dirty="0" err="1" smtClean="0"/>
              <a:t>cruise</a:t>
            </a:r>
            <a:r>
              <a:rPr lang="fr-CA" sz="2800" dirty="0" smtClean="0"/>
              <a:t> </a:t>
            </a:r>
            <a:r>
              <a:rPr lang="fr-CA" sz="2800" dirty="0" err="1"/>
              <a:t>exercises</a:t>
            </a:r>
            <a:r>
              <a:rPr lang="fr-CA" sz="2800" dirty="0" smtClean="0"/>
              <a:t>.</a:t>
            </a:r>
          </a:p>
        </p:txBody>
      </p:sp>
      <p:sp>
        <p:nvSpPr>
          <p:cNvPr id="4" name="Slide Number Placeholder 3"/>
          <p:cNvSpPr>
            <a:spLocks noGrp="1"/>
          </p:cNvSpPr>
          <p:nvPr>
            <p:ph type="sldNum" sz="quarter" idx="12"/>
            <p:custDataLst>
              <p:tags r:id="rId3"/>
            </p:custDataLst>
          </p:nvPr>
        </p:nvSpPr>
        <p:spPr/>
        <p:txBody>
          <a:bodyPr/>
          <a:lstStyle/>
          <a:p>
            <a:pPr>
              <a:defRPr/>
            </a:pPr>
            <a:fld id="{2CF0B121-5B44-47B8-875A-79DB8C6C0FAE}" type="slidenum">
              <a:rPr lang="en-US" smtClean="0"/>
              <a:pPr>
                <a:defRPr/>
              </a:pPr>
              <a:t>3</a:t>
            </a:fld>
            <a:endParaRPr lang="en-US"/>
          </a:p>
        </p:txBody>
      </p:sp>
      <p:sp>
        <p:nvSpPr>
          <p:cNvPr id="2" name="Rectangle 1"/>
          <p:cNvSpPr/>
          <p:nvPr>
            <p:custDataLst>
              <p:tags r:id="rId4"/>
            </p:custDataLst>
          </p:nvPr>
        </p:nvSpPr>
        <p:spPr bwMode="auto">
          <a:xfrm>
            <a:off x="0" y="1348854"/>
            <a:ext cx="9144000" cy="4876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As the navigator, you plan to review your Navigator’s notebook regularly and update it </a:t>
            </a:r>
            <a:r>
              <a:rPr lang="en-US" sz="2800" dirty="0" smtClean="0"/>
              <a:t>as needed</a:t>
            </a:r>
            <a:r>
              <a:rPr lang="en-US" sz="2800" dirty="0"/>
              <a:t>. You’ll use the GPS as your primary means of positioning, and will use </a:t>
            </a:r>
            <a:r>
              <a:rPr lang="en-US" sz="2800" dirty="0" smtClean="0"/>
              <a:t>celestial positioning </a:t>
            </a:r>
            <a:r>
              <a:rPr lang="en-US" sz="2800" dirty="0"/>
              <a:t>techniques throughout the voyage to maintain your skill in taking sights, in the </a:t>
            </a:r>
            <a:r>
              <a:rPr lang="en-US" sz="2800" dirty="0" smtClean="0"/>
              <a:t>event your </a:t>
            </a:r>
            <a:r>
              <a:rPr lang="en-US" sz="2800" dirty="0"/>
              <a:t>electronics fail and you need to rely solely on traditional methods for positioning.</a:t>
            </a:r>
            <a:endParaRPr kumimoji="0" lang="fr-CA" sz="2800" b="0" i="0" u="none" strike="noStrike" cap="none" normalizeH="0" baseline="0" dirty="0" smtClean="0">
              <a:ln>
                <a:noFill/>
              </a:ln>
              <a:solidFill>
                <a:schemeClr val="tx1"/>
              </a:solidFill>
              <a:effectLst/>
              <a:latin typeface="Arial" charset="0"/>
            </a:endParaRPr>
          </a:p>
        </p:txBody>
      </p:sp>
      <p:sp>
        <p:nvSpPr>
          <p:cNvPr id="3" name="Rectangle 2"/>
          <p:cNvSpPr/>
          <p:nvPr>
            <p:custDataLst>
              <p:tags r:id="rId5"/>
            </p:custDataLst>
          </p:nvPr>
        </p:nvSpPr>
        <p:spPr bwMode="auto">
          <a:xfrm>
            <a:off x="0" y="1447800"/>
            <a:ext cx="9144000" cy="4038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As navigator, you also plan to maintain a written Deck Log and a DR plot using the </a:t>
            </a:r>
            <a:r>
              <a:rPr lang="en-US" sz="2800" dirty="0" smtClean="0"/>
              <a:t>practices you </a:t>
            </a:r>
            <a:r>
              <a:rPr lang="en-US" sz="2800" dirty="0"/>
              <a:t>learned in both the </a:t>
            </a:r>
            <a:r>
              <a:rPr lang="en-US" sz="2800" i="1" dirty="0"/>
              <a:t>Junior Navigation </a:t>
            </a:r>
            <a:r>
              <a:rPr lang="en-US" sz="2800" dirty="0"/>
              <a:t>and </a:t>
            </a:r>
            <a:r>
              <a:rPr lang="en-US" sz="2800" i="1" dirty="0"/>
              <a:t>Navigation </a:t>
            </a:r>
            <a:r>
              <a:rPr lang="en-US" sz="2800" dirty="0"/>
              <a:t>courses, since you understand </a:t>
            </a:r>
            <a:r>
              <a:rPr lang="en-US" sz="2800" dirty="0" smtClean="0"/>
              <a:t>the importance </a:t>
            </a:r>
            <a:r>
              <a:rPr lang="en-US" sz="2800" dirty="0"/>
              <a:t>of a backup log and plot in the event of electronics failure. You plan to manually </a:t>
            </a:r>
            <a:r>
              <a:rPr lang="en-US" sz="2800" dirty="0" smtClean="0"/>
              <a:t>plot and </a:t>
            </a:r>
            <a:r>
              <a:rPr lang="en-US" sz="2800" dirty="0"/>
              <a:t>log waypoints, weather conditions, etc. every four hours or so, unless circumstances dictate</a:t>
            </a:r>
          </a:p>
          <a:p>
            <a:pPr algn="l"/>
            <a:r>
              <a:rPr lang="en-US" sz="2800" dirty="0"/>
              <a:t>more frequent entries. You will also plot and log your reports to the captain at </a:t>
            </a:r>
            <a:r>
              <a:rPr lang="en-US" sz="2800" b="1" dirty="0"/>
              <a:t>0800, 1200 </a:t>
            </a:r>
            <a:r>
              <a:rPr lang="en-US" sz="2800" dirty="0" smtClean="0"/>
              <a:t>and </a:t>
            </a:r>
            <a:r>
              <a:rPr lang="fr-CA" sz="2800" b="1" dirty="0" smtClean="0"/>
              <a:t>2000 </a:t>
            </a:r>
            <a:r>
              <a:rPr lang="fr-CA" sz="2800" dirty="0" err="1"/>
              <a:t>daily</a:t>
            </a:r>
            <a:r>
              <a:rPr lang="fr-CA" sz="2800" dirty="0" smtClean="0"/>
              <a:t>.</a:t>
            </a:r>
            <a:r>
              <a:rPr lang="fr-FR" sz="2800" dirty="0" smtClean="0"/>
              <a:t> </a:t>
            </a:r>
            <a:endParaRPr kumimoji="0" lang="fr-CA" sz="2800" b="0" i="0" u="none" strike="noStrike" cap="none" normalizeH="0" baseline="0" dirty="0" smtClean="0">
              <a:ln>
                <a:noFill/>
              </a:ln>
              <a:solidFill>
                <a:schemeClr val="tx1"/>
              </a:solidFill>
              <a:effectLst/>
              <a:latin typeface="Arial" charset="0"/>
            </a:endParaRPr>
          </a:p>
        </p:txBody>
      </p:sp>
      <p:sp>
        <p:nvSpPr>
          <p:cNvPr id="5" name="Rectangle 4"/>
          <p:cNvSpPr/>
          <p:nvPr>
            <p:custDataLst>
              <p:tags r:id="rId6"/>
            </p:custDataLst>
          </p:nvPr>
        </p:nvSpPr>
        <p:spPr bwMode="auto">
          <a:xfrm>
            <a:off x="0" y="1371600"/>
            <a:ext cx="9144000" cy="50678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All celestial EPs and Fixes will be logged, as well as course changes and </a:t>
            </a:r>
            <a:r>
              <a:rPr lang="en-US" sz="2800" dirty="0" smtClean="0"/>
              <a:t>unusual events</a:t>
            </a:r>
            <a:r>
              <a:rPr lang="en-US" sz="2800" dirty="0"/>
              <a:t>. For Leg 1 of the voyage, you have paper charts of adequate scale to maintain your </a:t>
            </a:r>
            <a:r>
              <a:rPr lang="en-US" sz="2800" dirty="0" smtClean="0"/>
              <a:t>DR plot</a:t>
            </a:r>
            <a:r>
              <a:rPr lang="en-US" sz="2800" dirty="0"/>
              <a:t>; once you reach </a:t>
            </a:r>
            <a:r>
              <a:rPr lang="en-US" sz="2800" b="1" dirty="0"/>
              <a:t>WP2</a:t>
            </a:r>
            <a:r>
              <a:rPr lang="en-US" sz="2800" dirty="0"/>
              <a:t>, you will begin your DR plot on a blank offshore plotting sheet.</a:t>
            </a:r>
          </a:p>
          <a:p>
            <a:pPr algn="l"/>
            <a:r>
              <a:rPr lang="en-US" sz="2800" dirty="0"/>
              <a:t>You’ve brought with you an adequate supply of the 900 series plotting sheets to cover all </a:t>
            </a:r>
            <a:r>
              <a:rPr lang="en-US" sz="2800" dirty="0" smtClean="0"/>
              <a:t>the </a:t>
            </a:r>
            <a:r>
              <a:rPr lang="fr-CA" sz="2800" dirty="0" smtClean="0"/>
              <a:t>latitudes </a:t>
            </a:r>
            <a:r>
              <a:rPr lang="fr-CA" sz="2800" dirty="0"/>
              <a:t>of </a:t>
            </a:r>
            <a:r>
              <a:rPr lang="fr-CA" sz="2800" dirty="0" err="1"/>
              <a:t>this</a:t>
            </a:r>
            <a:r>
              <a:rPr lang="fr-CA" sz="2800" dirty="0"/>
              <a:t> voyage.</a:t>
            </a:r>
            <a:endParaRPr kumimoji="0" lang="fr-CA" sz="2800" b="0" i="0" u="none" strike="noStrike" cap="none" normalizeH="0" baseline="0" dirty="0" smtClean="0">
              <a:ln>
                <a:noFill/>
              </a:ln>
              <a:solidFill>
                <a:schemeClr val="tx1"/>
              </a:solidFill>
              <a:effectLst/>
              <a:latin typeface="Arial" charset="0"/>
            </a:endParaRPr>
          </a:p>
        </p:txBody>
      </p:sp>
      <p:sp>
        <p:nvSpPr>
          <p:cNvPr id="6" name="Rectangle 5"/>
          <p:cNvSpPr/>
          <p:nvPr>
            <p:custDataLst>
              <p:tags r:id="rId7"/>
            </p:custDataLst>
          </p:nvPr>
        </p:nvSpPr>
        <p:spPr bwMode="auto">
          <a:xfrm>
            <a:off x="0" y="1409131"/>
            <a:ext cx="9144000" cy="53726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For celestial observations note the following:</a:t>
            </a:r>
          </a:p>
          <a:p>
            <a:pPr algn="l"/>
            <a:r>
              <a:rPr lang="en-US" sz="3200" dirty="0"/>
              <a:t>Height of eye: 10.0 </a:t>
            </a:r>
            <a:r>
              <a:rPr lang="en-US" sz="3200" dirty="0" err="1"/>
              <a:t>ft</a:t>
            </a:r>
            <a:endParaRPr lang="en-US" sz="3200" dirty="0"/>
          </a:p>
          <a:p>
            <a:pPr algn="l"/>
            <a:r>
              <a:rPr lang="en-US" sz="3200" dirty="0"/>
              <a:t>Index error: 0° 1.5' (off the arc)</a:t>
            </a:r>
          </a:p>
          <a:p>
            <a:pPr algn="l"/>
            <a:r>
              <a:rPr lang="en-US" sz="3200" dirty="0"/>
              <a:t>Watch error: f 0-10 seconds</a:t>
            </a:r>
          </a:p>
          <a:p>
            <a:pPr algn="l"/>
            <a:r>
              <a:rPr lang="fr-CA" sz="3200" dirty="0"/>
              <a:t>Watch Time: </a:t>
            </a:r>
            <a:r>
              <a:rPr lang="fr-CA" sz="3200" dirty="0" err="1"/>
              <a:t>Using</a:t>
            </a:r>
            <a:r>
              <a:rPr lang="fr-CA" sz="3200" dirty="0"/>
              <a:t> ZT</a:t>
            </a:r>
            <a:endParaRPr kumimoji="0" lang="fr-CA" sz="3200" b="0" i="0" u="none" strike="noStrike" cap="none" normalizeH="0" baseline="0" dirty="0" smtClean="0">
              <a:ln>
                <a:noFill/>
              </a:ln>
              <a:solidFill>
                <a:schemeClr val="tx1"/>
              </a:solidFill>
              <a:effectLst/>
            </a:endParaRPr>
          </a:p>
        </p:txBody>
      </p:sp>
      <p:graphicFrame>
        <p:nvGraphicFramePr>
          <p:cNvPr id="9" name="Tableau 8"/>
          <p:cNvGraphicFramePr>
            <a:graphicFrameLocks noGrp="1"/>
          </p:cNvGraphicFramePr>
          <p:nvPr>
            <p:custDataLst>
              <p:tags r:id="rId8"/>
            </p:custDataLst>
            <p:extLst>
              <p:ext uri="{D42A27DB-BD31-4B8C-83A1-F6EECF244321}">
                <p14:modId xmlns:p14="http://schemas.microsoft.com/office/powerpoint/2010/main" val="3952545576"/>
              </p:ext>
            </p:extLst>
          </p:nvPr>
        </p:nvGraphicFramePr>
        <p:xfrm>
          <a:off x="76200" y="2057400"/>
          <a:ext cx="8991600" cy="3749040"/>
        </p:xfrm>
        <a:graphic>
          <a:graphicData uri="http://schemas.openxmlformats.org/drawingml/2006/table">
            <a:tbl>
              <a:tblPr firstRow="1" firstCol="1" bandRow="1">
                <a:tableStyleId>{5C22544A-7EE6-4342-B048-85BDC9FD1C3A}</a:tableStyleId>
              </a:tblPr>
              <a:tblGrid>
                <a:gridCol w="2996518"/>
                <a:gridCol w="2997541"/>
                <a:gridCol w="2997541"/>
              </a:tblGrid>
              <a:tr h="320040">
                <a:tc gridSpan="3">
                  <a:txBody>
                    <a:bodyPr/>
                    <a:lstStyle/>
                    <a:p>
                      <a:pPr marL="457200" indent="-180340" algn="ctr">
                        <a:spcAft>
                          <a:spcPts val="0"/>
                        </a:spcAft>
                      </a:pPr>
                      <a:r>
                        <a:rPr lang="fr-CA" sz="3600" noProof="0" dirty="0" err="1" smtClean="0">
                          <a:effectLst/>
                          <a:latin typeface="Calibri"/>
                          <a:ea typeface="Calibri"/>
                          <a:cs typeface="Times New Roman"/>
                        </a:rPr>
                        <a:t>Deviation</a:t>
                      </a:r>
                      <a:r>
                        <a:rPr lang="fr-CA" sz="3600" noProof="0" dirty="0" smtClean="0">
                          <a:effectLst/>
                          <a:latin typeface="Calibri"/>
                          <a:ea typeface="Calibri"/>
                          <a:cs typeface="Times New Roman"/>
                        </a:rPr>
                        <a:t> Table</a:t>
                      </a:r>
                      <a:endParaRPr lang="fr-CA" sz="3600" noProof="0" dirty="0">
                        <a:effectLst/>
                        <a:latin typeface="Calibri"/>
                        <a:ea typeface="Calibri"/>
                        <a:cs typeface="Times New Roman"/>
                      </a:endParaRPr>
                    </a:p>
                  </a:txBody>
                  <a:tcPr marL="68580" marR="68580" marT="0" marB="0">
                    <a:solidFill>
                      <a:schemeClr val="bg2"/>
                    </a:solidFill>
                  </a:tcPr>
                </a:tc>
                <a:tc hMerge="1">
                  <a:txBody>
                    <a:bodyPr/>
                    <a:lstStyle/>
                    <a:p>
                      <a:pPr marL="457200" indent="-180340" algn="ctr">
                        <a:spcAft>
                          <a:spcPts val="0"/>
                        </a:spcAft>
                      </a:pPr>
                      <a:endParaRPr lang="fr-CA" sz="1100" dirty="0">
                        <a:effectLst/>
                        <a:latin typeface="Calibri"/>
                        <a:ea typeface="Calibri"/>
                        <a:cs typeface="Times New Roman"/>
                      </a:endParaRPr>
                    </a:p>
                  </a:txBody>
                  <a:tcPr marL="68580" marR="68580" marT="0" marB="0"/>
                </a:tc>
                <a:tc hMerge="1">
                  <a:txBody>
                    <a:bodyPr/>
                    <a:lstStyle/>
                    <a:p>
                      <a:pPr marL="457200" indent="-180340" algn="ctr">
                        <a:spcAft>
                          <a:spcPts val="0"/>
                        </a:spcAft>
                      </a:pPr>
                      <a:endParaRPr lang="fr-CA" sz="1100" dirty="0">
                        <a:effectLst/>
                        <a:latin typeface="Calibri"/>
                        <a:ea typeface="Calibri"/>
                        <a:cs typeface="Times New Roman"/>
                      </a:endParaRPr>
                    </a:p>
                  </a:txBody>
                  <a:tcPr marL="68580" marR="68580" marT="0" marB="0"/>
                </a:tc>
              </a:tr>
              <a:tr h="320040">
                <a:tc>
                  <a:txBody>
                    <a:bodyPr/>
                    <a:lstStyle/>
                    <a:p>
                      <a:pPr marL="457200" indent="-180340" algn="ctr">
                        <a:spcAft>
                          <a:spcPts val="0"/>
                        </a:spcAft>
                      </a:pPr>
                      <a:r>
                        <a:rPr lang="fr-CA" sz="2000" dirty="0" err="1" smtClean="0">
                          <a:effectLst/>
                        </a:rPr>
                        <a:t>Compass</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err="1" smtClean="0">
                          <a:solidFill>
                            <a:schemeClr val="tx1"/>
                          </a:solidFill>
                          <a:effectLst/>
                        </a:rPr>
                        <a:t>Magnetic</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err="1" smtClean="0">
                          <a:solidFill>
                            <a:schemeClr val="tx1"/>
                          </a:solidFill>
                          <a:effectLst/>
                        </a:rPr>
                        <a:t>Deviation</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000°</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006°</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6°E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045°</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050°</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5°E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090°</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091°</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1°E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135°</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132°</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3°W</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180°</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176°</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4°W</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225°</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222°</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3°W</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270°</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272°</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2°E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315°</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320°</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5°E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r h="320040">
                <a:tc>
                  <a:txBody>
                    <a:bodyPr/>
                    <a:lstStyle/>
                    <a:p>
                      <a:pPr marL="457200" indent="-180340" algn="ctr">
                        <a:spcAft>
                          <a:spcPts val="0"/>
                        </a:spcAft>
                      </a:pPr>
                      <a:r>
                        <a:rPr lang="fr-CA" sz="2000" dirty="0">
                          <a:effectLst/>
                        </a:rPr>
                        <a:t>360°</a:t>
                      </a:r>
                      <a:endParaRPr lang="fr-CA" sz="2000" dirty="0">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006°</a:t>
                      </a:r>
                      <a:endParaRPr lang="fr-CA" sz="2000" dirty="0">
                        <a:solidFill>
                          <a:schemeClr val="tx1"/>
                        </a:solidFill>
                        <a:effectLst/>
                        <a:latin typeface="Calibri"/>
                        <a:ea typeface="Calibri"/>
                        <a:cs typeface="Times New Roman"/>
                      </a:endParaRPr>
                    </a:p>
                  </a:txBody>
                  <a:tcPr marL="68580" marR="68580" marT="0" marB="0">
                    <a:solidFill>
                      <a:schemeClr val="bg2"/>
                    </a:solidFill>
                  </a:tcPr>
                </a:tc>
                <a:tc>
                  <a:txBody>
                    <a:bodyPr/>
                    <a:lstStyle/>
                    <a:p>
                      <a:pPr marL="457200" indent="-180340" algn="ctr">
                        <a:spcAft>
                          <a:spcPts val="0"/>
                        </a:spcAft>
                      </a:pPr>
                      <a:r>
                        <a:rPr lang="fr-CA" sz="2000" dirty="0">
                          <a:solidFill>
                            <a:schemeClr val="tx1"/>
                          </a:solidFill>
                          <a:effectLst/>
                        </a:rPr>
                        <a:t>6°E</a:t>
                      </a:r>
                      <a:endParaRPr lang="fr-CA" sz="2000" dirty="0">
                        <a:solidFill>
                          <a:schemeClr val="tx1"/>
                        </a:solidFill>
                        <a:effectLst/>
                        <a:latin typeface="Calibri"/>
                        <a:ea typeface="Calibri"/>
                        <a:cs typeface="Times New Roman"/>
                      </a:endParaRPr>
                    </a:p>
                  </a:txBody>
                  <a:tcPr marL="68580" marR="68580" marT="0" marB="0">
                    <a:solidFill>
                      <a:schemeClr val="bg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5" grpId="1" build="p"/>
      <p:bldP spid="2" grpId="0" animBg="1"/>
      <p:bldP spid="2" grpId="1" animBg="1"/>
      <p:bldP spid="3" grpId="0" animBg="1"/>
      <p:bldP spid="3" grpId="1" animBg="1"/>
      <p:bldP spid="5" grpId="0" animBg="1"/>
      <p:bldP spid="5" grpId="1"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c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30</a:t>
            </a:fld>
            <a:endParaRPr lang="en-US"/>
          </a:p>
        </p:txBody>
      </p:sp>
      <p:sp>
        <p:nvSpPr>
          <p:cNvPr id="5" name="ZoneTexte 4"/>
          <p:cNvSpPr txBox="1"/>
          <p:nvPr/>
        </p:nvSpPr>
        <p:spPr>
          <a:xfrm>
            <a:off x="152400" y="1295400"/>
            <a:ext cx="8915400" cy="4832092"/>
          </a:xfrm>
          <a:prstGeom prst="rect">
            <a:avLst/>
          </a:prstGeom>
          <a:noFill/>
        </p:spPr>
        <p:txBody>
          <a:bodyPr wrap="square" rtlCol="0">
            <a:spAutoFit/>
          </a:bodyPr>
          <a:lstStyle/>
          <a:p>
            <a:pPr algn="l"/>
            <a:r>
              <a:rPr lang="en-US" sz="2800" dirty="0"/>
              <a:t>Print a copy of the waypoint information for this new route and place it in </a:t>
            </a:r>
            <a:r>
              <a:rPr lang="en-US" sz="2800" dirty="0" smtClean="0"/>
              <a:t>your </a:t>
            </a:r>
            <a:r>
              <a:rPr lang="fr-CA" sz="2800" dirty="0" err="1" smtClean="0"/>
              <a:t>Navigator’s</a:t>
            </a:r>
            <a:r>
              <a:rPr lang="fr-CA" sz="2800" dirty="0" smtClean="0"/>
              <a:t> notebook.</a:t>
            </a:r>
          </a:p>
          <a:p>
            <a:pPr algn="l"/>
            <a:endParaRPr lang="en-US" sz="2800" b="1" dirty="0" smtClean="0"/>
          </a:p>
          <a:p>
            <a:pPr algn="l"/>
            <a:r>
              <a:rPr lang="en-US" sz="2800" b="1" dirty="0" smtClean="0"/>
              <a:t>Solution</a:t>
            </a:r>
            <a:r>
              <a:rPr lang="en-US" sz="2800" b="1" dirty="0"/>
              <a:t>: </a:t>
            </a:r>
            <a:r>
              <a:rPr lang="en-US" sz="2800" dirty="0"/>
              <a:t>Open Route Manager and </a:t>
            </a:r>
            <a:r>
              <a:rPr lang="en-US" sz="2800" dirty="0" smtClean="0"/>
              <a:t>double click </a:t>
            </a:r>
            <a:r>
              <a:rPr lang="en-US" sz="2800" dirty="0"/>
              <a:t>on the route. You should have a </a:t>
            </a:r>
            <a:r>
              <a:rPr lang="en-US" sz="2800" dirty="0" smtClean="0"/>
              <a:t>screen that </a:t>
            </a:r>
            <a:r>
              <a:rPr lang="en-US" sz="2800" dirty="0"/>
              <a:t>is similar to the one that is included with </a:t>
            </a:r>
            <a:r>
              <a:rPr lang="en-US" sz="2800" dirty="0" smtClean="0"/>
              <a:t>the </a:t>
            </a:r>
            <a:r>
              <a:rPr lang="en-US" sz="2800" dirty="0" smtClean="0"/>
              <a:t>materials.</a:t>
            </a:r>
          </a:p>
          <a:p>
            <a:pPr algn="l"/>
            <a:r>
              <a:rPr lang="en-US" sz="2800" b="1" dirty="0" smtClean="0"/>
              <a:t>Let </a:t>
            </a:r>
            <a:r>
              <a:rPr lang="en-US" sz="2800" b="1" dirty="0" smtClean="0"/>
              <a:t>the </a:t>
            </a:r>
            <a:r>
              <a:rPr lang="en-US" sz="2800" b="1" dirty="0"/>
              <a:t>students know that the distance that </a:t>
            </a:r>
            <a:r>
              <a:rPr lang="en-US" sz="2800" b="1" dirty="0" smtClean="0"/>
              <a:t>is shown </a:t>
            </a:r>
            <a:r>
              <a:rPr lang="en-US" sz="2800" b="1" dirty="0"/>
              <a:t>next to WP1 depends upon </a:t>
            </a:r>
            <a:r>
              <a:rPr lang="en-US" sz="2800" b="1" dirty="0" smtClean="0"/>
              <a:t>where their </a:t>
            </a:r>
            <a:r>
              <a:rPr lang="en-US" sz="2800" b="1" dirty="0"/>
              <a:t>boat is located. By right clicking </a:t>
            </a:r>
            <a:r>
              <a:rPr lang="en-US" sz="2800" b="1" dirty="0" smtClean="0"/>
              <a:t>near the </a:t>
            </a:r>
            <a:r>
              <a:rPr lang="en-US" sz="2800" b="1" dirty="0"/>
              <a:t>waypoint, and selecting ‘Move </a:t>
            </a:r>
            <a:r>
              <a:rPr lang="en-US" sz="2800" b="1" dirty="0" smtClean="0"/>
              <a:t>Boat Here</a:t>
            </a:r>
            <a:r>
              <a:rPr lang="en-US" sz="2800" b="1" dirty="0"/>
              <a:t>’, you can minimize that distance.</a:t>
            </a:r>
            <a:endParaRPr lang="fr-CA" sz="28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91683"/>
            <a:ext cx="9067800" cy="559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12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11d  </a:t>
            </a:r>
          </a:p>
        </p:txBody>
      </p:sp>
      <p:sp>
        <p:nvSpPr>
          <p:cNvPr id="15363" name="Rectangle 3"/>
          <p:cNvSpPr>
            <a:spLocks noGrp="1" noChangeArrowheads="1"/>
          </p:cNvSpPr>
          <p:nvPr>
            <p:ph type="body" idx="1"/>
            <p:custDataLst>
              <p:tags r:id="rId2"/>
            </p:custDataLst>
          </p:nvPr>
        </p:nvSpPr>
        <p:spPr>
          <a:xfrm>
            <a:off x="0" y="1524000"/>
            <a:ext cx="9144000" cy="4419600"/>
          </a:xfrm>
        </p:spPr>
        <p:txBody>
          <a:bodyPr/>
          <a:lstStyle/>
          <a:p>
            <a:r>
              <a:rPr lang="en-US" dirty="0"/>
              <a:t>Checking the variation in this area, you note that you will be entering an area of </a:t>
            </a:r>
            <a:r>
              <a:rPr lang="en-US" b="1" dirty="0" smtClean="0"/>
              <a:t>15</a:t>
            </a:r>
            <a:r>
              <a:rPr lang="en-US" dirty="0" smtClean="0"/>
              <a:t>° variation </a:t>
            </a:r>
            <a:r>
              <a:rPr lang="en-US" dirty="0"/>
              <a:t>before you arrive at </a:t>
            </a:r>
            <a:r>
              <a:rPr lang="en-US" b="1" dirty="0"/>
              <a:t>WP2</a:t>
            </a:r>
            <a:r>
              <a:rPr lang="en-US" dirty="0"/>
              <a:t>. From your </a:t>
            </a:r>
            <a:r>
              <a:rPr lang="en-US" dirty="0" err="1"/>
              <a:t>OpenCPN</a:t>
            </a:r>
            <a:r>
              <a:rPr lang="en-US" dirty="0"/>
              <a:t> route, what is the </a:t>
            </a:r>
            <a:r>
              <a:rPr lang="en-US" dirty="0" smtClean="0"/>
              <a:t>true heading </a:t>
            </a:r>
            <a:r>
              <a:rPr lang="en-US" dirty="0"/>
              <a:t>to Crescent City between </a:t>
            </a:r>
            <a:r>
              <a:rPr lang="en-US" b="1" dirty="0"/>
              <a:t>WP1 </a:t>
            </a:r>
            <a:r>
              <a:rPr lang="en-US" dirty="0"/>
              <a:t>and </a:t>
            </a:r>
            <a:r>
              <a:rPr lang="en-US" b="1" dirty="0"/>
              <a:t>WP2 </a:t>
            </a:r>
            <a:r>
              <a:rPr lang="en-US" dirty="0"/>
              <a:t>using 15° variation</a:t>
            </a:r>
            <a:r>
              <a:rPr lang="en-US" dirty="0" smtClean="0"/>
              <a:t>?</a:t>
            </a:r>
            <a:endParaRPr lang="fr-CA" dirty="0" smtClean="0">
              <a:effectLst/>
            </a:endParaRPr>
          </a:p>
          <a:p>
            <a:pPr lvl="0"/>
            <a:r>
              <a:rPr lang="fr-CA" dirty="0" err="1" smtClean="0">
                <a:effectLst/>
              </a:rPr>
              <a:t>Answer</a:t>
            </a:r>
            <a:r>
              <a:rPr lang="fr-CA" dirty="0" smtClean="0">
                <a:effectLst/>
              </a:rPr>
              <a:t> : 101⁰ T</a:t>
            </a:r>
          </a:p>
          <a:p>
            <a:pPr lvl="0"/>
            <a:endParaRPr lang="fr-CA" dirty="0" smtClean="0">
              <a:effectLst/>
            </a:endParaRPr>
          </a:p>
          <a:p>
            <a:pPr lvl="0"/>
            <a:endParaRPr lang="fr-CA" dirty="0">
              <a:effectLst/>
            </a:endParaRPr>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31</a:t>
            </a:fld>
            <a:endParaRPr lang="en-US"/>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e  </a:t>
            </a:r>
          </a:p>
        </p:txBody>
      </p:sp>
      <p:sp>
        <p:nvSpPr>
          <p:cNvPr id="15363" name="Rectangle 3"/>
          <p:cNvSpPr>
            <a:spLocks noGrp="1" noChangeArrowheads="1"/>
          </p:cNvSpPr>
          <p:nvPr>
            <p:ph type="body" idx="1"/>
            <p:custDataLst>
              <p:tags r:id="rId2"/>
            </p:custDataLst>
          </p:nvPr>
        </p:nvSpPr>
        <p:spPr>
          <a:xfrm>
            <a:off x="0" y="2590800"/>
            <a:ext cx="8991600" cy="3429000"/>
          </a:xfrm>
        </p:spPr>
        <p:txBody>
          <a:bodyPr/>
          <a:lstStyle/>
          <a:p>
            <a:pPr marL="95250" lvl="0" indent="0" eaLnBrk="1" hangingPunct="1">
              <a:lnSpc>
                <a:spcPct val="80000"/>
              </a:lnSpc>
              <a:buNone/>
              <a:defRPr/>
            </a:pPr>
            <a:r>
              <a:rPr lang="en-US" dirty="0"/>
              <a:t>What is the resulting compass course for this leg</a:t>
            </a:r>
            <a:r>
              <a:rPr lang="fr-CA" dirty="0" smtClean="0">
                <a:effectLst/>
              </a:rPr>
              <a:t>?</a:t>
            </a:r>
          </a:p>
          <a:p>
            <a:pPr marL="95250" lvl="0" indent="0" eaLnBrk="1" hangingPunct="1">
              <a:lnSpc>
                <a:spcPct val="80000"/>
              </a:lnSpc>
              <a:buNone/>
              <a:defRPr/>
            </a:pPr>
            <a:endParaRPr lang="fr-CA" dirty="0">
              <a:effectLst/>
            </a:endParaRPr>
          </a:p>
          <a:p>
            <a:pPr marL="95250" lvl="0" indent="0" eaLnBrk="1" hangingPunct="1">
              <a:lnSpc>
                <a:spcPct val="80000"/>
              </a:lnSpc>
              <a:buNone/>
              <a:defRPr/>
            </a:pPr>
            <a:r>
              <a:rPr lang="fr-CA" dirty="0" err="1" smtClean="0">
                <a:effectLst/>
              </a:rPr>
              <a:t>Answer</a:t>
            </a:r>
            <a:r>
              <a:rPr lang="fr-CA" dirty="0" smtClean="0">
                <a:effectLst/>
              </a:rPr>
              <a:t> : 101⁰ T - 15⁰ Var - 3⁰ </a:t>
            </a:r>
            <a:r>
              <a:rPr lang="fr-CA" dirty="0" err="1" smtClean="0">
                <a:effectLst/>
              </a:rPr>
              <a:t>deviation</a:t>
            </a:r>
            <a:r>
              <a:rPr lang="fr-CA" dirty="0" smtClean="0">
                <a:effectLst/>
              </a:rPr>
              <a:t> = 									083⁰C</a:t>
            </a:r>
          </a:p>
          <a:p>
            <a:pPr marL="95250" lvl="0" indent="0" eaLnBrk="1" hangingPunct="1">
              <a:lnSpc>
                <a:spcPct val="80000"/>
              </a:lnSpc>
              <a:buNone/>
              <a:defRPr/>
            </a:pPr>
            <a:endParaRPr lang="en-CA" dirty="0">
              <a:effectLst/>
            </a:endParaRPr>
          </a:p>
          <a:p>
            <a:pPr marL="95250" lvl="0" indent="0" eaLnBrk="1" hangingPunct="1">
              <a:lnSpc>
                <a:spcPct val="80000"/>
              </a:lnSpc>
              <a:buNone/>
              <a:defRPr/>
            </a:pPr>
            <a:endParaRPr lang="en-CA" dirty="0" smtClean="0">
              <a:effectLst/>
            </a:endParaRPr>
          </a:p>
          <a:p>
            <a:pPr marL="95250" lvl="0" indent="0" eaLnBrk="1" hangingPunct="1">
              <a:lnSpc>
                <a:spcPct val="80000"/>
              </a:lnSpc>
              <a:buNone/>
              <a:defRPr/>
            </a:pPr>
            <a:endParaRPr lang="fr-CA" dirty="0">
              <a:effectLst/>
            </a:endParaRPr>
          </a:p>
          <a:p>
            <a:pPr marL="0" indent="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32</a:t>
            </a:fld>
            <a:endParaRPr lang="en-US"/>
          </a:p>
        </p:txBody>
      </p:sp>
      <p:sp>
        <p:nvSpPr>
          <p:cNvPr id="2" name="Rectangle 1"/>
          <p:cNvSpPr/>
          <p:nvPr/>
        </p:nvSpPr>
        <p:spPr bwMode="auto">
          <a:xfrm>
            <a:off x="152400" y="1139825"/>
            <a:ext cx="8915400" cy="3889375"/>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You provide the heading information to the captain for the revised route, and he </a:t>
            </a:r>
            <a:r>
              <a:rPr lang="en-US" sz="2800" dirty="0" smtClean="0"/>
              <a:t>executes the </a:t>
            </a:r>
            <a:r>
              <a:rPr lang="en-US" sz="2800" dirty="0"/>
              <a:t>change in course to Crescent City. Plot and log this course change. The DR position </a:t>
            </a:r>
            <a:r>
              <a:rPr lang="en-US" sz="2800" dirty="0" smtClean="0"/>
              <a:t>at 0030 </a:t>
            </a:r>
            <a:r>
              <a:rPr lang="en-US" sz="2800" dirty="0"/>
              <a:t>is L 42°28.2'N, </a:t>
            </a:r>
            <a:r>
              <a:rPr lang="en-US" sz="2800" dirty="0" smtClean="0"/>
              <a:t>       Lo </a:t>
            </a:r>
            <a:r>
              <a:rPr lang="en-US" sz="2800" dirty="0"/>
              <a:t>129°22.8'W. You re-start your DR course from the 0030 </a:t>
            </a:r>
            <a:r>
              <a:rPr lang="en-US" sz="2800" dirty="0" smtClean="0"/>
              <a:t>GPS position </a:t>
            </a:r>
            <a:r>
              <a:rPr lang="en-US" sz="2800" dirty="0"/>
              <a:t>using a 1° port drift angle correction, anticipating a northerly current. Due to </a:t>
            </a:r>
            <a:r>
              <a:rPr lang="en-US" sz="2800" dirty="0" smtClean="0"/>
              <a:t>this current</a:t>
            </a:r>
            <a:r>
              <a:rPr lang="en-US" sz="2800" dirty="0"/>
              <a:t>, you calculate S = 10.3 kn.</a:t>
            </a:r>
            <a:endParaRPr kumimoji="0" lang="fr-CA" sz="2800" b="0" i="0" u="none" strike="noStrike" cap="none" normalizeH="0" baseline="0" dirty="0" smtClean="0">
              <a:ln>
                <a:noFill/>
              </a:ln>
              <a:solidFill>
                <a:schemeClr val="tx1"/>
              </a:solidFill>
              <a:effectLst/>
            </a:endParaRPr>
          </a:p>
        </p:txBody>
      </p:sp>
      <p:sp>
        <p:nvSpPr>
          <p:cNvPr id="3" name="Rectangle 2"/>
          <p:cNvSpPr/>
          <p:nvPr/>
        </p:nvSpPr>
        <p:spPr bwMode="auto">
          <a:xfrm>
            <a:off x="0" y="4648200"/>
            <a:ext cx="9067800" cy="2057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Instructor Notice: In the Student Manual, this bullet is shown after </a:t>
            </a:r>
            <a:r>
              <a:rPr lang="en-US" sz="3200" b="1" dirty="0" smtClean="0"/>
              <a:t>11e</a:t>
            </a:r>
            <a:r>
              <a:rPr lang="en-US" sz="3200" b="1" dirty="0"/>
              <a:t>. Advise </a:t>
            </a:r>
            <a:r>
              <a:rPr lang="en-US" sz="3200" b="1" dirty="0" smtClean="0"/>
              <a:t>the students </a:t>
            </a:r>
            <a:r>
              <a:rPr lang="en-US" sz="3200" b="1" dirty="0"/>
              <a:t>of this error so that they utilize the 1° </a:t>
            </a:r>
            <a:r>
              <a:rPr lang="en-US" sz="3200" b="1" dirty="0" smtClean="0"/>
              <a:t>port correction</a:t>
            </a:r>
            <a:r>
              <a:rPr lang="en-US" sz="3200" b="1" dirty="0"/>
              <a:t>.</a:t>
            </a:r>
            <a:endParaRPr kumimoji="0" lang="fr-CA" sz="3200" b="0" i="0" u="none" strike="noStrike" cap="none" normalizeH="0" baseline="0" dirty="0" smtClean="0">
              <a:ln>
                <a:noFill/>
              </a:ln>
              <a:solidFill>
                <a:schemeClr val="tx1"/>
              </a:solidFill>
              <a:effectLst/>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9846" y="990600"/>
            <a:ext cx="4099903" cy="56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bg/>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5363">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5363">
                                            <p:txEl>
                                              <p:pRg st="2" end="2"/>
                                            </p:txEl>
                                          </p:spTgt>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2" grpId="0" build="allAtOnce" animBg="1"/>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11 f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33</a:t>
            </a:fld>
            <a:endParaRPr lang="en-US"/>
          </a:p>
        </p:txBody>
      </p:sp>
      <p:sp>
        <p:nvSpPr>
          <p:cNvPr id="10" name="ZoneTexte 9"/>
          <p:cNvSpPr txBox="1"/>
          <p:nvPr/>
        </p:nvSpPr>
        <p:spPr>
          <a:xfrm>
            <a:off x="0" y="1201866"/>
            <a:ext cx="8991600" cy="3046988"/>
          </a:xfrm>
          <a:prstGeom prst="rect">
            <a:avLst/>
          </a:prstGeom>
          <a:solidFill>
            <a:srgbClr val="003366"/>
          </a:solidFill>
        </p:spPr>
        <p:txBody>
          <a:bodyPr wrap="square" rtlCol="0">
            <a:spAutoFit/>
          </a:bodyPr>
          <a:lstStyle/>
          <a:p>
            <a:pPr algn="l"/>
            <a:r>
              <a:rPr lang="en-US" sz="3200" dirty="0"/>
              <a:t>At an average boat speed of 10.3 knots, what is the total distance and expected time </a:t>
            </a:r>
            <a:r>
              <a:rPr lang="en-US" sz="3200" dirty="0" smtClean="0"/>
              <a:t>to complete </a:t>
            </a:r>
            <a:r>
              <a:rPr lang="en-US" sz="3200" dirty="0"/>
              <a:t>this voyage as shown in “Route Manager</a:t>
            </a:r>
            <a:r>
              <a:rPr lang="en-US" sz="3200" dirty="0" smtClean="0"/>
              <a:t>”?</a:t>
            </a:r>
            <a:endParaRPr lang="fr-CA" sz="3200" dirty="0" smtClean="0"/>
          </a:p>
          <a:p>
            <a:pPr algn="l"/>
            <a:r>
              <a:rPr lang="fr-CA" sz="3200" dirty="0" err="1" smtClean="0"/>
              <a:t>Answer</a:t>
            </a:r>
            <a:r>
              <a:rPr lang="fr-CA" sz="3200" dirty="0" smtClean="0"/>
              <a:t>: Distance 235 nm; </a:t>
            </a:r>
          </a:p>
          <a:p>
            <a:pPr algn="l"/>
            <a:r>
              <a:rPr lang="fr-CA" sz="3200" dirty="0" smtClean="0"/>
              <a:t>time 22 </a:t>
            </a:r>
            <a:r>
              <a:rPr lang="fr-CA" sz="3200" dirty="0" err="1" smtClean="0"/>
              <a:t>hours</a:t>
            </a:r>
            <a:r>
              <a:rPr lang="fr-CA" sz="3200" dirty="0" smtClean="0"/>
              <a:t> 49 minutes</a:t>
            </a:r>
            <a:endParaRPr lang="fr-CA" sz="3200" dirty="0"/>
          </a:p>
          <a:p>
            <a:pPr algn="l"/>
            <a:endParaRPr lang="fr-CA" sz="3200"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7" y="1066800"/>
            <a:ext cx="72866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4800" y="1185838"/>
            <a:ext cx="8763000" cy="4524315"/>
          </a:xfrm>
          <a:prstGeom prst="rect">
            <a:avLst/>
          </a:prstGeom>
        </p:spPr>
        <p:txBody>
          <a:bodyPr wrap="square">
            <a:spAutoFit/>
          </a:bodyPr>
          <a:lstStyle/>
          <a:p>
            <a:pPr algn="l"/>
            <a:r>
              <a:rPr lang="en-US" sz="3200" dirty="0"/>
              <a:t>You update your Navigator notebook and check a few details in </a:t>
            </a:r>
            <a:r>
              <a:rPr lang="en-US" sz="3200" i="1" dirty="0" err="1"/>
              <a:t>OpenCPN</a:t>
            </a:r>
            <a:r>
              <a:rPr lang="en-US" sz="3200" i="1" dirty="0"/>
              <a:t> </a:t>
            </a:r>
            <a:r>
              <a:rPr lang="en-US" sz="3200" dirty="0"/>
              <a:t>on </a:t>
            </a:r>
            <a:r>
              <a:rPr lang="en-US" sz="3200" dirty="0" smtClean="0"/>
              <a:t>this revised </a:t>
            </a:r>
            <a:r>
              <a:rPr lang="en-US" sz="3200" dirty="0"/>
              <a:t>route. Your main concern is encountering unexpected hazards along the </a:t>
            </a:r>
            <a:r>
              <a:rPr lang="en-US" sz="3200" dirty="0" smtClean="0"/>
              <a:t>route; you </a:t>
            </a:r>
            <a:r>
              <a:rPr lang="en-US" sz="3200" dirty="0"/>
              <a:t>see no problems indicated on the charts for the offshore part of this revised route </a:t>
            </a:r>
            <a:r>
              <a:rPr lang="en-US" sz="3200" dirty="0" smtClean="0"/>
              <a:t>and decide </a:t>
            </a:r>
            <a:r>
              <a:rPr lang="en-US" sz="3200" dirty="0"/>
              <a:t>to examine the details of the approach to Crescent City in the morning. You </a:t>
            </a:r>
            <a:r>
              <a:rPr lang="en-US" sz="3200" dirty="0" smtClean="0"/>
              <a:t>turn the </a:t>
            </a:r>
            <a:r>
              <a:rPr lang="en-US" sz="3200" dirty="0"/>
              <a:t>watch back over to the relief and return to your bunk</a:t>
            </a:r>
            <a:r>
              <a:rPr lang="fr-CA" sz="3200" dirty="0" smtClean="0">
                <a:latin typeface="Calibri" panose="020F0502020204030204" pitchFamily="34" charset="0"/>
                <a:ea typeface="Calibri" panose="020F0502020204030204" pitchFamily="34" charset="0"/>
                <a:cs typeface="Times New Roman" panose="02020603050405020304" pitchFamily="18" charset="0"/>
              </a:rPr>
              <a:t>.</a:t>
            </a:r>
            <a:endParaRPr lang="fr-CA" sz="3200" dirty="0"/>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bg/>
                                          </p:spTgt>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build="allAtOnce"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12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34</a:t>
            </a:fld>
            <a:endParaRPr lang="en-US"/>
          </a:p>
        </p:txBody>
      </p:sp>
      <p:sp>
        <p:nvSpPr>
          <p:cNvPr id="2" name="Rectangle 1"/>
          <p:cNvSpPr/>
          <p:nvPr>
            <p:custDataLst>
              <p:tags r:id="rId3"/>
            </p:custDataLst>
          </p:nvPr>
        </p:nvSpPr>
        <p:spPr bwMode="auto">
          <a:xfrm>
            <a:off x="-18394" y="1460938"/>
            <a:ext cx="9144000" cy="3352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0800</a:t>
            </a:r>
            <a:r>
              <a:rPr lang="en-US" sz="3200" dirty="0"/>
              <a:t>. You come back on watch. GPS position </a:t>
            </a:r>
            <a:r>
              <a:rPr lang="en-US" sz="3200" dirty="0" smtClean="0"/>
              <a:t>is  </a:t>
            </a:r>
            <a:r>
              <a:rPr lang="en-US" sz="3200" dirty="0"/>
              <a:t>L 42°15.0'N, Lo 127° 35.6'W. </a:t>
            </a:r>
            <a:r>
              <a:rPr lang="en-US" sz="3200" dirty="0" err="1" smtClean="0"/>
              <a:t>Knotmerer</a:t>
            </a:r>
            <a:r>
              <a:rPr lang="en-US" sz="3200" dirty="0" smtClean="0"/>
              <a:t> log </a:t>
            </a:r>
            <a:r>
              <a:rPr lang="en-US" sz="3200" dirty="0"/>
              <a:t>reads 0475.4. Weather conditions are clear with winds about 10 </a:t>
            </a:r>
            <a:r>
              <a:rPr lang="en-US" sz="3200" dirty="0" err="1"/>
              <a:t>kn</a:t>
            </a:r>
            <a:r>
              <a:rPr lang="en-US" sz="3200" dirty="0"/>
              <a:t> with 5 </a:t>
            </a:r>
            <a:r>
              <a:rPr lang="en-US" sz="3200" dirty="0" err="1"/>
              <a:t>ft</a:t>
            </a:r>
            <a:r>
              <a:rPr lang="en-US" sz="3200" dirty="0"/>
              <a:t> seas. </a:t>
            </a:r>
            <a:r>
              <a:rPr lang="en-US" sz="3200" dirty="0" smtClean="0"/>
              <a:t>Report </a:t>
            </a:r>
            <a:r>
              <a:rPr lang="fr-CA" sz="3200" dirty="0" smtClean="0"/>
              <a:t>position </a:t>
            </a:r>
            <a:r>
              <a:rPr lang="fr-CA" sz="3200" dirty="0"/>
              <a:t>to the </a:t>
            </a:r>
            <a:r>
              <a:rPr lang="fr-CA" sz="3200" dirty="0" err="1"/>
              <a:t>captain</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pic>
        <p:nvPicPr>
          <p:cNvPr id="9" name="Image 8"/>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072421" y="-588229"/>
            <a:ext cx="5035550" cy="9107609"/>
          </a:xfrm>
          <a:prstGeom prst="rect">
            <a:avLst/>
          </a:prstGeom>
          <a:noFill/>
          <a:ln>
            <a:noFill/>
          </a:ln>
        </p:spPr>
      </p:pic>
      <p:sp>
        <p:nvSpPr>
          <p:cNvPr id="3" name="Rectangle 2"/>
          <p:cNvSpPr/>
          <p:nvPr>
            <p:custDataLst>
              <p:tags r:id="rId5"/>
            </p:custDataLst>
          </p:nvPr>
        </p:nvSpPr>
        <p:spPr bwMode="auto">
          <a:xfrm>
            <a:off x="0" y="1295400"/>
            <a:ext cx="9144000" cy="4810836"/>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Zoom in on the Crescent City area; switch to chart # 18603_1 and study the </a:t>
            </a:r>
            <a:r>
              <a:rPr lang="en-US" sz="3200" dirty="0" smtClean="0"/>
              <a:t>approach </a:t>
            </a:r>
            <a:r>
              <a:rPr lang="fr-CA" sz="3200" dirty="0" err="1" smtClean="0"/>
              <a:t>into</a:t>
            </a:r>
            <a:r>
              <a:rPr lang="fr-CA" sz="3200" dirty="0" smtClean="0"/>
              <a:t> </a:t>
            </a:r>
            <a:r>
              <a:rPr lang="fr-CA" sz="3200" dirty="0"/>
              <a:t>the port</a:t>
            </a:r>
            <a:r>
              <a:rPr lang="fr-CA" sz="3200" dirty="0" smtClean="0"/>
              <a:t>.</a:t>
            </a:r>
            <a:endParaRPr kumimoji="0" lang="fr-CA"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541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
                                            <p:bg/>
                                          </p:spTgt>
                                        </p:tgtEl>
                                      </p:cBhvr>
                                    </p:animEffect>
                                    <p:set>
                                      <p:cBhvr>
                                        <p:cTn id="15" dur="1" fill="hold">
                                          <p:stCondLst>
                                            <p:cond delay="499"/>
                                          </p:stCondLst>
                                        </p:cTn>
                                        <p:tgtEl>
                                          <p:spTgt spid="2">
                                            <p:bg/>
                                          </p:spTgt>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5" y="1323975"/>
            <a:ext cx="7676582"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12 a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35</a:t>
            </a:fld>
            <a:endParaRPr lang="en-US"/>
          </a:p>
        </p:txBody>
      </p:sp>
      <p:sp>
        <p:nvSpPr>
          <p:cNvPr id="6" name="Ellipse 5"/>
          <p:cNvSpPr/>
          <p:nvPr>
            <p:custDataLst>
              <p:tags r:id="rId3"/>
            </p:custDataLst>
          </p:nvPr>
        </p:nvSpPr>
        <p:spPr bwMode="auto">
          <a:xfrm>
            <a:off x="7086600" y="2835828"/>
            <a:ext cx="1066800" cy="96728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2" name="Rectangle 1"/>
          <p:cNvSpPr/>
          <p:nvPr>
            <p:custDataLst>
              <p:tags r:id="rId4"/>
            </p:custDataLst>
          </p:nvPr>
        </p:nvSpPr>
        <p:spPr bwMode="auto">
          <a:xfrm>
            <a:off x="-23648" y="1011621"/>
            <a:ext cx="9144000" cy="1447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5250" lvl="0" algn="l"/>
            <a:r>
              <a:rPr lang="en-US" sz="3200" dirty="0"/>
              <a:t>What dangers do you see on your route as you approach Crescent City</a:t>
            </a:r>
            <a:r>
              <a:rPr lang="en-US" sz="3200" dirty="0" smtClean="0"/>
              <a:t>?</a:t>
            </a:r>
            <a:endParaRPr lang="fr-CA" sz="3200" dirty="0" smtClean="0"/>
          </a:p>
          <a:p>
            <a:pPr lvl="0" algn="l"/>
            <a:endParaRPr lang="fr-CA" sz="3200" dirty="0"/>
          </a:p>
          <a:p>
            <a:pPr marL="0" marR="0" indent="0" algn="l" defTabSz="914400" rtl="0" eaLnBrk="1" fontAlgn="base" latinLnBrk="0" hangingPunct="1">
              <a:lnSpc>
                <a:spcPct val="100000"/>
              </a:lnSpc>
              <a:spcBef>
                <a:spcPct val="0"/>
              </a:spcBef>
              <a:spcAft>
                <a:spcPct val="0"/>
              </a:spcAft>
              <a:buClrTx/>
              <a:buSzTx/>
              <a:buFontTx/>
              <a:buNone/>
              <a:tabLst/>
            </a:pPr>
            <a:endParaRPr kumimoji="0" lang="fr-CA" sz="3200" b="0" i="0" u="none" strike="noStrike" cap="none" normalizeH="0" baseline="0" dirty="0" smtClean="0">
              <a:ln>
                <a:noFill/>
              </a:ln>
              <a:solidFill>
                <a:schemeClr val="tx1"/>
              </a:solidFill>
              <a:effectLst/>
              <a:latin typeface="Arial" charset="0"/>
            </a:endParaRPr>
          </a:p>
        </p:txBody>
      </p:sp>
      <p:sp>
        <p:nvSpPr>
          <p:cNvPr id="3" name="ZoneTexte 2"/>
          <p:cNvSpPr txBox="1"/>
          <p:nvPr>
            <p:custDataLst>
              <p:tags r:id="rId5"/>
            </p:custDataLst>
          </p:nvPr>
        </p:nvSpPr>
        <p:spPr>
          <a:xfrm>
            <a:off x="-23648" y="1011621"/>
            <a:ext cx="9144000" cy="1077218"/>
          </a:xfrm>
          <a:prstGeom prst="rect">
            <a:avLst/>
          </a:prstGeom>
          <a:solidFill>
            <a:srgbClr val="FF0000"/>
          </a:solidFill>
        </p:spPr>
        <p:txBody>
          <a:bodyPr wrap="square" rtlCol="0">
            <a:spAutoFit/>
          </a:bodyPr>
          <a:lstStyle/>
          <a:p>
            <a:pPr algn="l"/>
            <a:r>
              <a:rPr lang="en-US" sz="3200" dirty="0"/>
              <a:t>There are lots of rocks </a:t>
            </a:r>
            <a:r>
              <a:rPr lang="en-US" sz="3200" dirty="0" smtClean="0"/>
              <a:t>to avoid </a:t>
            </a:r>
            <a:r>
              <a:rPr lang="en-US" sz="3200" dirty="0"/>
              <a:t>in the area as you approach the channel into Crescent City</a:t>
            </a:r>
            <a:r>
              <a:rPr lang="fr-CA" sz="3200" dirty="0" smtClean="0"/>
              <a:t>.</a:t>
            </a:r>
            <a:endParaRPr lang="fr-CA" sz="3200" dirty="0"/>
          </a:p>
        </p:txBody>
      </p:sp>
      <p:sp>
        <p:nvSpPr>
          <p:cNvPr id="11" name="TextBox 1"/>
          <p:cNvSpPr txBox="1"/>
          <p:nvPr/>
        </p:nvSpPr>
        <p:spPr>
          <a:xfrm>
            <a:off x="5124450" y="2621518"/>
            <a:ext cx="1838965" cy="369332"/>
          </a:xfrm>
          <a:prstGeom prst="rect">
            <a:avLst/>
          </a:prstGeom>
          <a:solidFill>
            <a:schemeClr val="tx1"/>
          </a:solidFill>
        </p:spPr>
        <p:txBody>
          <a:bodyPr wrap="none" rtlCol="0">
            <a:spAutoFit/>
          </a:bodyPr>
          <a:lstStyle/>
          <a:p>
            <a:r>
              <a:rPr lang="en-US" b="1" dirty="0" smtClean="0">
                <a:solidFill>
                  <a:schemeClr val="bg2"/>
                </a:solidFill>
              </a:rPr>
              <a:t>Range Markers</a:t>
            </a:r>
            <a:endParaRPr lang="en-US" b="1" dirty="0">
              <a:solidFill>
                <a:schemeClr val="bg2"/>
              </a:solidFill>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12 b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36</a:t>
            </a:fld>
            <a:endParaRPr lang="en-US"/>
          </a:p>
        </p:txBody>
      </p:sp>
      <p:sp>
        <p:nvSpPr>
          <p:cNvPr id="7" name="ZoneTexte 6"/>
          <p:cNvSpPr txBox="1"/>
          <p:nvPr/>
        </p:nvSpPr>
        <p:spPr>
          <a:xfrm>
            <a:off x="381000" y="1447800"/>
            <a:ext cx="7924800" cy="1384995"/>
          </a:xfrm>
          <a:prstGeom prst="rect">
            <a:avLst/>
          </a:prstGeom>
          <a:noFill/>
        </p:spPr>
        <p:txBody>
          <a:bodyPr wrap="square" rtlCol="0">
            <a:spAutoFit/>
          </a:bodyPr>
          <a:lstStyle/>
          <a:p>
            <a:pPr algn="l"/>
            <a:r>
              <a:rPr lang="en-US" sz="2800" dirty="0"/>
              <a:t>Zoom the area of Crescent City harbor to show WP3, WP4, and WP5. Print a copy </a:t>
            </a:r>
            <a:r>
              <a:rPr lang="en-US" sz="2800" dirty="0" smtClean="0"/>
              <a:t>and place </a:t>
            </a:r>
            <a:r>
              <a:rPr lang="en-US" sz="2800" dirty="0"/>
              <a:t>it in your Navigator’s notebook</a:t>
            </a:r>
            <a:r>
              <a:rPr lang="fr-CA" sz="2800" dirty="0" smtClean="0"/>
              <a:t>.</a:t>
            </a:r>
            <a:endParaRPr lang="fr-CA" sz="2800"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39850"/>
            <a:ext cx="7676582"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0" y="1447800"/>
            <a:ext cx="9220200" cy="4401205"/>
          </a:xfrm>
          <a:prstGeom prst="rect">
            <a:avLst/>
          </a:prstGeom>
          <a:solidFill>
            <a:srgbClr val="003366"/>
          </a:solidFill>
        </p:spPr>
        <p:txBody>
          <a:bodyPr wrap="square" rtlCol="0">
            <a:spAutoFit/>
          </a:bodyPr>
          <a:lstStyle/>
          <a:p>
            <a:pPr algn="l"/>
            <a:r>
              <a:rPr lang="en-US" sz="2800" dirty="0"/>
              <a:t>You are now satisfied that the route you created to Crescent City will assist you in </a:t>
            </a:r>
            <a:r>
              <a:rPr lang="en-US" sz="2800" dirty="0" smtClean="0"/>
              <a:t>getting into the harbor </a:t>
            </a:r>
            <a:r>
              <a:rPr lang="en-US" sz="2800" dirty="0"/>
              <a:t>safely. You return to your task of monitoring Leg 1 of this route</a:t>
            </a:r>
            <a:r>
              <a:rPr lang="fr-CA" sz="2800" dirty="0" smtClean="0"/>
              <a:t>.</a:t>
            </a:r>
          </a:p>
          <a:p>
            <a:pPr algn="l"/>
            <a:r>
              <a:rPr lang="en-US" sz="2800" dirty="0"/>
              <a:t>At </a:t>
            </a:r>
            <a:r>
              <a:rPr lang="en-US" sz="2800" b="1" dirty="0"/>
              <a:t>0824</a:t>
            </a:r>
            <a:r>
              <a:rPr lang="en-US" sz="2800" dirty="0"/>
              <a:t>, you cross the ZD+9 / ZD+8 time </a:t>
            </a:r>
            <a:r>
              <a:rPr lang="en-US" sz="2800" dirty="0" smtClean="0"/>
              <a:t>zone boundary</a:t>
            </a:r>
            <a:r>
              <a:rPr lang="en-US" sz="2800" dirty="0"/>
              <a:t>. GPS position is L 42° </a:t>
            </a:r>
            <a:r>
              <a:rPr lang="en-US" sz="2800" dirty="0" smtClean="0"/>
              <a:t>14.2’N, </a:t>
            </a:r>
            <a:r>
              <a:rPr lang="fr-CA" sz="2800" dirty="0" smtClean="0"/>
              <a:t>Lo </a:t>
            </a:r>
            <a:r>
              <a:rPr lang="fr-CA" sz="2800" dirty="0"/>
              <a:t>127° 30.1’W</a:t>
            </a:r>
            <a:endParaRPr lang="fr-CA" sz="2800" dirty="0" smtClean="0"/>
          </a:p>
          <a:p>
            <a:pPr algn="l"/>
            <a:endParaRPr lang="en-US" sz="2800" b="1" dirty="0" smtClean="0"/>
          </a:p>
          <a:p>
            <a:pPr algn="l"/>
            <a:r>
              <a:rPr lang="en-US" sz="2800" b="1" dirty="0" smtClean="0"/>
              <a:t>1000 </a:t>
            </a:r>
            <a:r>
              <a:rPr lang="en-US" sz="2800" b="1" dirty="0"/>
              <a:t>(</a:t>
            </a:r>
            <a:r>
              <a:rPr lang="en-US" sz="2800" dirty="0"/>
              <a:t>ZD +8)</a:t>
            </a:r>
            <a:r>
              <a:rPr lang="en-US" sz="2800" b="1" dirty="0"/>
              <a:t>. </a:t>
            </a:r>
            <a:endParaRPr lang="en-US" sz="2800" b="1" dirty="0" smtClean="0"/>
          </a:p>
          <a:p>
            <a:pPr algn="l"/>
            <a:r>
              <a:rPr lang="en-US" sz="2800" dirty="0" smtClean="0"/>
              <a:t>GPS </a:t>
            </a:r>
            <a:r>
              <a:rPr lang="en-US" sz="2800" dirty="0"/>
              <a:t>position is L 42°13.0'N, Lo 127°21.8'W</a:t>
            </a:r>
            <a:endParaRPr lang="fr-CA" sz="2800" dirty="0"/>
          </a:p>
          <a:p>
            <a:pPr lvl="0" algn="l"/>
            <a:endParaRPr lang="fr-CA" sz="2800"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9537" y="665629"/>
            <a:ext cx="4099903" cy="56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bg/>
                                          </p:spTgt>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P spid="10" grpI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a:noFill/>
        </p:spPr>
        <p:txBody>
          <a:bodyPr/>
          <a:lstStyle/>
          <a:p>
            <a:pPr eaLnBrk="1" hangingPunct="1">
              <a:defRPr/>
            </a:pPr>
            <a:r>
              <a:rPr lang="fr-CA" sz="4000" b="1" dirty="0" smtClean="0"/>
              <a:t>Question 13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37</a:t>
            </a:fld>
            <a:endParaRPr lang="en-US"/>
          </a:p>
        </p:txBody>
      </p:sp>
      <p:sp>
        <p:nvSpPr>
          <p:cNvPr id="2" name="Rectangle 1"/>
          <p:cNvSpPr/>
          <p:nvPr>
            <p:custDataLst>
              <p:tags r:id="rId3"/>
            </p:custDataLst>
          </p:nvPr>
        </p:nvSpPr>
        <p:spPr bwMode="auto">
          <a:xfrm>
            <a:off x="0" y="1219200"/>
            <a:ext cx="9144000" cy="5638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1200</a:t>
            </a:r>
            <a:r>
              <a:rPr lang="en-US" sz="3200" dirty="0"/>
              <a:t>. GPS position is L </a:t>
            </a:r>
            <a:r>
              <a:rPr lang="en-US" sz="3200" dirty="0" smtClean="0"/>
              <a:t>42°09.0'N,Lo126°54.3'W</a:t>
            </a:r>
            <a:r>
              <a:rPr lang="en-US" sz="3200" dirty="0"/>
              <a:t>. </a:t>
            </a:r>
            <a:r>
              <a:rPr lang="en-US" sz="3200" dirty="0" err="1"/>
              <a:t>Knotmeter</a:t>
            </a:r>
            <a:r>
              <a:rPr lang="en-US" sz="3200" dirty="0"/>
              <a:t> log reads 0506.3. Report </a:t>
            </a:r>
            <a:r>
              <a:rPr lang="en-US" sz="3200" dirty="0" smtClean="0"/>
              <a:t>to </a:t>
            </a:r>
            <a:r>
              <a:rPr lang="fr-CA" sz="3200" dirty="0" smtClean="0"/>
              <a:t>the </a:t>
            </a:r>
            <a:r>
              <a:rPr lang="fr-CA" sz="3200" dirty="0" err="1"/>
              <a:t>captain</a:t>
            </a:r>
            <a:r>
              <a:rPr lang="fr-CA" sz="3200" dirty="0" smtClean="0"/>
              <a:t>.</a:t>
            </a:r>
          </a:p>
          <a:p>
            <a:pPr algn="l"/>
            <a:endParaRPr lang="fr-CA" sz="3200" dirty="0" smtClean="0"/>
          </a:p>
          <a:p>
            <a:pPr algn="l"/>
            <a:r>
              <a:rPr lang="en-US" sz="2800" dirty="0"/>
              <a:t>As you maintain your DR plot on the 974 plotting sheet, you notice your course will </a:t>
            </a:r>
            <a:r>
              <a:rPr lang="en-US" sz="2800" dirty="0" smtClean="0"/>
              <a:t>run off </a:t>
            </a:r>
            <a:r>
              <a:rPr lang="en-US" sz="2800" dirty="0"/>
              <a:t>the right side of the sheet very soon. When this occurs, renumber the left </a:t>
            </a:r>
            <a:r>
              <a:rPr lang="en-US" sz="2800" dirty="0" smtClean="0"/>
              <a:t>meridian </a:t>
            </a:r>
            <a:r>
              <a:rPr lang="en-US" sz="2800" b="1" dirty="0" smtClean="0"/>
              <a:t>126</a:t>
            </a:r>
            <a:r>
              <a:rPr lang="en-US" sz="2800" b="1" dirty="0"/>
              <a:t>° </a:t>
            </a:r>
            <a:r>
              <a:rPr lang="en-US" sz="2800" dirty="0"/>
              <a:t>at the bottom of the plotting sheet and restart your course from the left side of </a:t>
            </a:r>
            <a:r>
              <a:rPr lang="en-US" sz="2800" dirty="0" smtClean="0"/>
              <a:t>the sheet</a:t>
            </a:r>
            <a:r>
              <a:rPr lang="en-US" sz="2800" dirty="0"/>
              <a:t>. Transfer your isogonic line to the left side of the plotting sheet, as well</a:t>
            </a:r>
            <a:r>
              <a:rPr lang="en-US" sz="2800" dirty="0" smtClean="0"/>
              <a:t>.</a:t>
            </a:r>
            <a:endParaRPr lang="fr-CA" sz="2800" dirty="0" smtClean="0"/>
          </a:p>
          <a:p>
            <a:pPr algn="l"/>
            <a:endParaRPr kumimoji="0" lang="fr-CA" sz="3200" b="0" i="0" u="none" strike="noStrike" cap="none" normalizeH="0" baseline="0" dirty="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79" y="1922752"/>
            <a:ext cx="8758042" cy="425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92979" y="2286000"/>
            <a:ext cx="8681842" cy="2204243"/>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b="1" dirty="0"/>
              <a:t>2000</a:t>
            </a:r>
            <a:r>
              <a:rPr lang="fr-CA" sz="3200" dirty="0"/>
              <a:t>. GPS position </a:t>
            </a:r>
            <a:r>
              <a:rPr lang="fr-CA" sz="3200" dirty="0" err="1"/>
              <a:t>indicates</a:t>
            </a:r>
            <a:r>
              <a:rPr lang="fr-CA" sz="3200" dirty="0"/>
              <a:t> L 41°52.8'N, </a:t>
            </a:r>
            <a:r>
              <a:rPr lang="fr-CA" sz="3200" dirty="0" smtClean="0"/>
              <a:t>    Lo </a:t>
            </a:r>
            <a:r>
              <a:rPr lang="fr-CA" sz="3200" dirty="0"/>
              <a:t>125°04.4'W. </a:t>
            </a:r>
            <a:r>
              <a:rPr lang="fr-CA" sz="3200" dirty="0" err="1"/>
              <a:t>Knotmeter</a:t>
            </a:r>
            <a:r>
              <a:rPr lang="fr-CA" sz="3200" dirty="0"/>
              <a:t> log </a:t>
            </a:r>
            <a:r>
              <a:rPr lang="fr-CA" sz="3200" dirty="0" err="1"/>
              <a:t>reads</a:t>
            </a:r>
            <a:r>
              <a:rPr lang="fr-CA" sz="3200" dirty="0"/>
              <a:t> 0588.7</a:t>
            </a:r>
          </a:p>
          <a:p>
            <a:pPr algn="l"/>
            <a:r>
              <a:rPr lang="en-US" sz="3200" dirty="0"/>
              <a:t>and winds are west at seven knots. Report the position to the captain</a:t>
            </a:r>
            <a:endParaRPr kumimoji="0" lang="fr-CA" sz="3200" b="0" i="0" u="none" strike="noStrike" cap="none" normalizeH="0" baseline="0" dirty="0" smtClean="0">
              <a:ln>
                <a:noFill/>
              </a:ln>
              <a:solidFill>
                <a:schemeClr val="tx1"/>
              </a:solidFill>
              <a:effectLst/>
            </a:endParaRPr>
          </a:p>
        </p:txBody>
      </p:sp>
      <p:pic>
        <p:nvPicPr>
          <p:cNvPr id="7" name="Image 6"/>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151063" y="-34459"/>
            <a:ext cx="5130800" cy="7940675"/>
          </a:xfrm>
          <a:prstGeom prst="rect">
            <a:avLst/>
          </a:prstGeom>
          <a:noFill/>
          <a:ln>
            <a:noFill/>
          </a:ln>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4816" y="1072849"/>
            <a:ext cx="4099903" cy="56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14 a </a:t>
            </a:r>
          </a:p>
        </p:txBody>
      </p:sp>
      <p:sp>
        <p:nvSpPr>
          <p:cNvPr id="4" name="Slide Number Placeholder 3"/>
          <p:cNvSpPr>
            <a:spLocks noGrp="1"/>
          </p:cNvSpPr>
          <p:nvPr>
            <p:ph type="sldNum" sz="quarter" idx="12"/>
            <p:custDataLst>
              <p:tags r:id="rId2"/>
            </p:custDataLst>
          </p:nvPr>
        </p:nvSpPr>
        <p:spPr/>
        <p:txBody>
          <a:bodyPr/>
          <a:lstStyle/>
          <a:p>
            <a:pPr>
              <a:defRPr/>
            </a:pPr>
            <a:fld id="{6CF87826-6DB8-4ACA-9EA7-15DCB20C9CFA}" type="slidenum">
              <a:rPr lang="en-US" smtClean="0"/>
              <a:pPr>
                <a:defRPr/>
              </a:pPr>
              <a:t>38</a:t>
            </a:fld>
            <a:endParaRPr lang="en-US"/>
          </a:p>
        </p:txBody>
      </p:sp>
      <p:sp>
        <p:nvSpPr>
          <p:cNvPr id="2" name="Rectangle 1"/>
          <p:cNvSpPr/>
          <p:nvPr>
            <p:custDataLst>
              <p:tags r:id="rId3"/>
            </p:custDataLst>
          </p:nvPr>
        </p:nvSpPr>
        <p:spPr bwMode="auto">
          <a:xfrm>
            <a:off x="0" y="1447800"/>
            <a:ext cx="9144000" cy="3962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2018</a:t>
            </a:r>
            <a:r>
              <a:rPr lang="en-US" sz="3200" dirty="0"/>
              <a:t>. GPS indicates L 41° 52.2'N, </a:t>
            </a:r>
            <a:r>
              <a:rPr lang="en-US" sz="3200" dirty="0" smtClean="0"/>
              <a:t>Lo125°00.4'W</a:t>
            </a:r>
            <a:r>
              <a:rPr lang="en-US" sz="3200" dirty="0"/>
              <a:t>. You notice an AIS target on </a:t>
            </a:r>
            <a:r>
              <a:rPr lang="en-US" sz="3200" dirty="0" smtClean="0"/>
              <a:t>the </a:t>
            </a:r>
            <a:r>
              <a:rPr lang="en-US" sz="3200" i="1" dirty="0" err="1" smtClean="0"/>
              <a:t>OpenCPN</a:t>
            </a:r>
            <a:r>
              <a:rPr lang="en-US" sz="3200" i="1" dirty="0" smtClean="0"/>
              <a:t> </a:t>
            </a:r>
            <a:r>
              <a:rPr lang="en-US" sz="3200" dirty="0"/>
              <a:t>screen, indicating the ship is directly ahead of you. You watch the </a:t>
            </a:r>
            <a:r>
              <a:rPr lang="en-US" sz="3200" dirty="0" smtClean="0"/>
              <a:t>ship’s movement</a:t>
            </a:r>
            <a:r>
              <a:rPr lang="en-US" sz="3200" dirty="0"/>
              <a:t>; it appears to be moving in your direction. You click on the AIS target icon, </a:t>
            </a:r>
            <a:r>
              <a:rPr lang="en-US" sz="3200" dirty="0" smtClean="0"/>
              <a:t>and the </a:t>
            </a:r>
            <a:r>
              <a:rPr lang="en-US" sz="3200" dirty="0"/>
              <a:t>following screen is displayed</a:t>
            </a:r>
            <a:r>
              <a:rPr lang="fr-CA" sz="3200" dirty="0" smtClean="0"/>
              <a:t> </a:t>
            </a:r>
            <a:endParaRPr kumimoji="0" lang="fr-CA" sz="3200" b="0" i="0" u="none" strike="noStrike" cap="none" normalizeH="0" baseline="0" dirty="0" smtClean="0">
              <a:ln>
                <a:noFill/>
              </a:ln>
              <a:solidFill>
                <a:schemeClr val="tx1"/>
              </a:solidFill>
              <a:effectLst/>
            </a:endParaRPr>
          </a:p>
        </p:txBody>
      </p:sp>
      <p:sp>
        <p:nvSpPr>
          <p:cNvPr id="3" name="Rectangle 2"/>
          <p:cNvSpPr/>
          <p:nvPr>
            <p:custDataLst>
              <p:tags r:id="rId4"/>
            </p:custDataLst>
          </p:nvPr>
        </p:nvSpPr>
        <p:spPr bwMode="auto">
          <a:xfrm>
            <a:off x="0" y="1219200"/>
            <a:ext cx="9144000" cy="5181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CA" sz="2400" dirty="0"/>
              <a:t>------------------------Click Mouse to Close --------------------------</a:t>
            </a:r>
          </a:p>
          <a:p>
            <a:pPr algn="l"/>
            <a:r>
              <a:rPr lang="fr-CA" sz="2400" dirty="0"/>
              <a:t>.. </a:t>
            </a:r>
            <a:r>
              <a:rPr lang="fr-CA" sz="2400" dirty="0" err="1"/>
              <a:t>Status</a:t>
            </a:r>
            <a:r>
              <a:rPr lang="fr-CA" sz="2400" dirty="0"/>
              <a:t> = </a:t>
            </a:r>
            <a:r>
              <a:rPr lang="fr-CA" sz="2400" dirty="0" err="1"/>
              <a:t>Underway</a:t>
            </a:r>
            <a:endParaRPr lang="fr-CA" sz="2400" dirty="0"/>
          </a:p>
          <a:p>
            <a:pPr algn="l"/>
            <a:r>
              <a:rPr lang="de-DE" sz="2400" dirty="0"/>
              <a:t>.. COG = 265M </a:t>
            </a:r>
            <a:r>
              <a:rPr lang="de-DE" sz="2400" dirty="0" smtClean="0"/>
              <a:t>	</a:t>
            </a:r>
            <a:r>
              <a:rPr lang="de-DE" sz="2400" dirty="0" err="1" smtClean="0"/>
              <a:t>Hdg</a:t>
            </a:r>
            <a:r>
              <a:rPr lang="de-DE" sz="2400" dirty="0" smtClean="0"/>
              <a:t> </a:t>
            </a:r>
            <a:r>
              <a:rPr lang="de-DE" sz="2400" dirty="0"/>
              <a:t>= 265M </a:t>
            </a:r>
            <a:r>
              <a:rPr lang="de-DE" sz="2400" dirty="0" smtClean="0"/>
              <a:t>		</a:t>
            </a:r>
            <a:r>
              <a:rPr lang="de-DE" sz="2400" dirty="0" err="1" smtClean="0"/>
              <a:t>Spd</a:t>
            </a:r>
            <a:r>
              <a:rPr lang="de-DE" sz="2400" dirty="0" smtClean="0"/>
              <a:t> </a:t>
            </a:r>
            <a:r>
              <a:rPr lang="de-DE" sz="2400" dirty="0"/>
              <a:t>= 8.1 </a:t>
            </a:r>
            <a:r>
              <a:rPr lang="de-DE" sz="2400" dirty="0" err="1"/>
              <a:t>Kn</a:t>
            </a:r>
            <a:endParaRPr lang="de-DE" sz="2400" dirty="0"/>
          </a:p>
          <a:p>
            <a:pPr algn="l"/>
            <a:r>
              <a:rPr lang="fr-CA" sz="2400" dirty="0"/>
              <a:t>ROT = None</a:t>
            </a:r>
          </a:p>
          <a:p>
            <a:pPr algn="l"/>
            <a:r>
              <a:rPr lang="fr-CA" sz="2400" dirty="0"/>
              <a:t>Position – 41 47.2000N 124 26.5000W</a:t>
            </a:r>
          </a:p>
          <a:p>
            <a:pPr algn="l"/>
            <a:r>
              <a:rPr lang="fr-CA" sz="2400" dirty="0"/>
              <a:t>Last Update = 06:27:XX -</a:t>
            </a:r>
          </a:p>
          <a:p>
            <a:pPr algn="l"/>
            <a:r>
              <a:rPr lang="en-US" sz="2400" dirty="0"/>
              <a:t>MMSI 338123450 </a:t>
            </a:r>
            <a:r>
              <a:rPr lang="en-US" sz="2400" dirty="0" smtClean="0"/>
              <a:t>	Call </a:t>
            </a:r>
            <a:r>
              <a:rPr lang="en-US" sz="2400" dirty="0"/>
              <a:t>Sign W0AA0</a:t>
            </a:r>
          </a:p>
          <a:p>
            <a:pPr algn="l"/>
            <a:r>
              <a:rPr lang="fr-CA" sz="2400" dirty="0"/>
              <a:t>Name = </a:t>
            </a:r>
            <a:r>
              <a:rPr lang="fr-CA" sz="2400" dirty="0" err="1"/>
              <a:t>Little</a:t>
            </a:r>
            <a:r>
              <a:rPr lang="fr-CA" sz="2400" dirty="0"/>
              <a:t> </a:t>
            </a:r>
            <a:r>
              <a:rPr lang="fr-CA" sz="2400" dirty="0" err="1"/>
              <a:t>Toot</a:t>
            </a:r>
            <a:endParaRPr lang="fr-CA" sz="2400" dirty="0"/>
          </a:p>
          <a:p>
            <a:pPr algn="l"/>
            <a:r>
              <a:rPr lang="fr-CA" sz="2400" dirty="0"/>
              <a:t>Type = </a:t>
            </a:r>
            <a:r>
              <a:rPr lang="fr-CA" sz="2400" dirty="0" err="1"/>
              <a:t>Towing</a:t>
            </a:r>
            <a:endParaRPr lang="fr-CA" sz="2400" dirty="0"/>
          </a:p>
          <a:p>
            <a:pPr algn="l"/>
            <a:r>
              <a:rPr lang="en-US" sz="2400" dirty="0"/>
              <a:t>Draft: 13’0” </a:t>
            </a:r>
            <a:r>
              <a:rPr lang="en-US" sz="2400" dirty="0" smtClean="0"/>
              <a:t>		Length</a:t>
            </a:r>
            <a:r>
              <a:rPr lang="en-US" sz="2400" dirty="0"/>
              <a:t>: 124’0” </a:t>
            </a:r>
            <a:r>
              <a:rPr lang="en-US" sz="2400" dirty="0" smtClean="0"/>
              <a:t>	Beam</a:t>
            </a:r>
            <a:r>
              <a:rPr lang="en-US" sz="2400" dirty="0"/>
              <a:t>: 37’0”</a:t>
            </a:r>
          </a:p>
          <a:p>
            <a:pPr algn="l"/>
            <a:r>
              <a:rPr lang="fr-CA" sz="2400" dirty="0"/>
              <a:t>Dest. = Portland</a:t>
            </a:r>
          </a:p>
          <a:p>
            <a:pPr algn="l"/>
            <a:r>
              <a:rPr lang="fr-CA" sz="2400" dirty="0"/>
              <a:t>ETA = 07/01 14:24 UTC</a:t>
            </a:r>
          </a:p>
          <a:p>
            <a:pPr algn="l"/>
            <a:r>
              <a:rPr lang="fr-CA" sz="2400" dirty="0"/>
              <a:t>IMO No. </a:t>
            </a:r>
            <a:r>
              <a:rPr lang="fr-CA" sz="2400" dirty="0" smtClean="0"/>
              <a:t>1234567</a:t>
            </a:r>
            <a:endParaRPr lang="fr-CA" sz="2400" dirty="0"/>
          </a:p>
        </p:txBody>
      </p:sp>
      <p:sp>
        <p:nvSpPr>
          <p:cNvPr id="6" name="Rectangle 5"/>
          <p:cNvSpPr/>
          <p:nvPr>
            <p:custDataLst>
              <p:tags r:id="rId5"/>
            </p:custDataLst>
          </p:nvPr>
        </p:nvSpPr>
        <p:spPr bwMode="auto">
          <a:xfrm>
            <a:off x="0" y="1219200"/>
            <a:ext cx="9144000" cy="2209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Place a mark on your </a:t>
            </a:r>
            <a:r>
              <a:rPr lang="en-US" sz="3200" i="1" dirty="0" err="1"/>
              <a:t>OpenCPN</a:t>
            </a:r>
            <a:r>
              <a:rPr lang="en-US" sz="3200" i="1" dirty="0"/>
              <a:t> </a:t>
            </a:r>
            <a:r>
              <a:rPr lang="en-US" sz="3200" dirty="0"/>
              <a:t>route to indicate this ship’s current position. Right </a:t>
            </a:r>
            <a:r>
              <a:rPr lang="en-US" sz="3200" dirty="0" smtClean="0"/>
              <a:t>click on </a:t>
            </a:r>
            <a:r>
              <a:rPr lang="en-US" sz="3200" dirty="0"/>
              <a:t>the position and select ‘Drop Mark</a:t>
            </a:r>
            <a:r>
              <a:rPr lang="en-US" sz="3200" dirty="0" smtClean="0"/>
              <a:t>’.</a:t>
            </a:r>
            <a:endParaRPr lang="fr-CA" sz="3200" dirty="0" smtClean="0"/>
          </a:p>
          <a:p>
            <a:pPr marL="95250" algn="l"/>
            <a:r>
              <a:rPr lang="en-US" sz="3200" dirty="0"/>
              <a:t>Does this ship pose a potential danger to you</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7" name="ZoneTexte 6"/>
          <p:cNvSpPr txBox="1"/>
          <p:nvPr>
            <p:custDataLst>
              <p:tags r:id="rId6"/>
            </p:custDataLst>
          </p:nvPr>
        </p:nvSpPr>
        <p:spPr>
          <a:xfrm>
            <a:off x="0" y="3962400"/>
            <a:ext cx="9144000" cy="2062103"/>
          </a:xfrm>
          <a:prstGeom prst="rect">
            <a:avLst/>
          </a:prstGeom>
          <a:solidFill>
            <a:srgbClr val="FF0000"/>
          </a:solidFill>
        </p:spPr>
        <p:txBody>
          <a:bodyPr wrap="square" rtlCol="0">
            <a:spAutoFit/>
          </a:bodyPr>
          <a:lstStyle/>
          <a:p>
            <a:pPr algn="l"/>
            <a:r>
              <a:rPr lang="en-US" sz="3200" dirty="0"/>
              <a:t>Yes, it’s on a reciprocal course to </a:t>
            </a:r>
            <a:r>
              <a:rPr lang="en-US" sz="3200" dirty="0" smtClean="0"/>
              <a:t>yours, heading </a:t>
            </a:r>
            <a:r>
              <a:rPr lang="en-US" sz="3200" dirty="0"/>
              <a:t>directly toward your vessel, and it will be </a:t>
            </a:r>
            <a:r>
              <a:rPr lang="en-US" sz="3200" dirty="0" smtClean="0"/>
              <a:t>less than </a:t>
            </a:r>
            <a:r>
              <a:rPr lang="en-US" sz="3200" dirty="0"/>
              <a:t>an hour to the CPA (closest </a:t>
            </a:r>
            <a:r>
              <a:rPr lang="en-US" sz="3200" dirty="0" smtClean="0"/>
              <a:t>point </a:t>
            </a:r>
            <a:r>
              <a:rPr lang="fr-CA" sz="3200" dirty="0" smtClean="0"/>
              <a:t>of </a:t>
            </a:r>
            <a:r>
              <a:rPr lang="fr-CA" sz="3200" dirty="0" err="1" smtClean="0"/>
              <a:t>approach</a:t>
            </a:r>
            <a:r>
              <a:rPr lang="fr-CA" sz="3200" dirty="0"/>
              <a:t>).</a:t>
            </a:r>
          </a:p>
        </p:txBody>
      </p:sp>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6410" y="1288239"/>
            <a:ext cx="4162425" cy="534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
                                            <p:bg/>
                                          </p:spTgt>
                                        </p:tgtEl>
                                      </p:cBhvr>
                                    </p:animEffect>
                                    <p:set>
                                      <p:cBhvr>
                                        <p:cTn id="10" dur="1" fill="hold">
                                          <p:stCondLst>
                                            <p:cond delay="499"/>
                                          </p:stCondLst>
                                        </p:cTn>
                                        <p:tgtEl>
                                          <p:spTgt spid="2">
                                            <p:bg/>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animBg="1"/>
      <p:bldP spid="3" grpId="1"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14 b </a:t>
            </a:r>
          </a:p>
        </p:txBody>
      </p:sp>
      <p:sp>
        <p:nvSpPr>
          <p:cNvPr id="15363" name="Rectangle 3"/>
          <p:cNvSpPr>
            <a:spLocks noGrp="1" noChangeArrowheads="1"/>
          </p:cNvSpPr>
          <p:nvPr>
            <p:ph type="body" idx="1"/>
            <p:custDataLst>
              <p:tags r:id="rId2"/>
            </p:custDataLst>
          </p:nvPr>
        </p:nvSpPr>
        <p:spPr>
          <a:xfrm>
            <a:off x="0" y="1447800"/>
            <a:ext cx="9144000" cy="5410200"/>
          </a:xfrm>
        </p:spPr>
        <p:txBody>
          <a:bodyPr/>
          <a:lstStyle/>
          <a:p>
            <a:pPr marL="95250" lvl="0" indent="0" eaLnBrk="1" hangingPunct="1">
              <a:lnSpc>
                <a:spcPct val="80000"/>
              </a:lnSpc>
              <a:buNone/>
              <a:defRPr/>
            </a:pPr>
            <a:r>
              <a:rPr lang="en-US" dirty="0"/>
              <a:t>What action do you take</a:t>
            </a:r>
            <a:r>
              <a:rPr lang="fr-CA" dirty="0" smtClean="0">
                <a:effectLst/>
              </a:rPr>
              <a:t>?</a:t>
            </a:r>
          </a:p>
          <a:p>
            <a:pPr lvl="0" eaLnBrk="1" hangingPunct="1">
              <a:lnSpc>
                <a:spcPct val="80000"/>
              </a:lnSpc>
              <a:buNone/>
              <a:defRPr/>
            </a:pPr>
            <a:endParaRPr lang="en-CA" dirty="0">
              <a:effectLst/>
            </a:endParaRPr>
          </a:p>
          <a:p>
            <a:pPr lvl="0" eaLnBrk="1" hangingPunct="1">
              <a:lnSpc>
                <a:spcPct val="80000"/>
              </a:lnSpc>
              <a:buNone/>
              <a:defRPr/>
            </a:pPr>
            <a:endParaRPr lang="en-CA" dirty="0" smtClean="0">
              <a:effectLst/>
            </a:endParaRPr>
          </a:p>
          <a:p>
            <a:pPr lvl="0" eaLnBrk="1" hangingPunct="1">
              <a:lnSpc>
                <a:spcPct val="80000"/>
              </a:lnSpc>
              <a:buNone/>
              <a:defRPr/>
            </a:pPr>
            <a:endParaRPr lang="en-CA" dirty="0">
              <a:effectLst/>
            </a:endParaRPr>
          </a:p>
          <a:p>
            <a:pPr lvl="0" eaLnBrk="1" hangingPunct="1">
              <a:lnSpc>
                <a:spcPct val="80000"/>
              </a:lnSpc>
              <a:buNone/>
              <a:defRPr/>
            </a:pPr>
            <a:endParaRPr lang="en-CA" dirty="0" smtClean="0">
              <a:effectLst/>
            </a:endParaRPr>
          </a:p>
          <a:p>
            <a:pPr lvl="0" eaLnBrk="1" hangingPunct="1">
              <a:lnSpc>
                <a:spcPct val="80000"/>
              </a:lnSpc>
              <a:buNone/>
              <a:defRPr/>
            </a:pPr>
            <a:endParaRPr lang="en-CA" dirty="0">
              <a:effectLst/>
            </a:endParaRPr>
          </a:p>
          <a:p>
            <a:pPr lvl="0" eaLnBrk="1" hangingPunct="1">
              <a:lnSpc>
                <a:spcPct val="80000"/>
              </a:lnSpc>
              <a:buNone/>
              <a:defRPr/>
            </a:pPr>
            <a:endParaRPr lang="en-CA" dirty="0" smtClean="0">
              <a:effectLst/>
            </a:endParaRPr>
          </a:p>
          <a:p>
            <a:pPr marL="0" indent="0">
              <a:buNone/>
            </a:pPr>
            <a:r>
              <a:rPr lang="en-US" sz="2800" dirty="0"/>
              <a:t>You hail the ship on your VHF radio, providing him with your position and </a:t>
            </a:r>
            <a:r>
              <a:rPr lang="en-US" sz="2800" dirty="0" smtClean="0"/>
              <a:t>heading. You’ll </a:t>
            </a:r>
            <a:r>
              <a:rPr lang="en-US" sz="2800" dirty="0"/>
              <a:t>continue to monitor “Little Toot’s” position until you safely pass the </a:t>
            </a:r>
            <a:r>
              <a:rPr lang="en-US" sz="2800" dirty="0" smtClean="0"/>
              <a:t>tow.</a:t>
            </a:r>
            <a:endParaRPr lang="fr-CA" sz="2800" dirty="0">
              <a:effectLst/>
            </a:endParaRPr>
          </a:p>
          <a:p>
            <a:pPr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39</a:t>
            </a:fld>
            <a:endParaRPr lang="en-US"/>
          </a:p>
        </p:txBody>
      </p:sp>
      <p:sp>
        <p:nvSpPr>
          <p:cNvPr id="2" name="ZoneTexte 1"/>
          <p:cNvSpPr txBox="1"/>
          <p:nvPr>
            <p:custDataLst>
              <p:tags r:id="rId4"/>
            </p:custDataLst>
          </p:nvPr>
        </p:nvSpPr>
        <p:spPr>
          <a:xfrm>
            <a:off x="0" y="1981200"/>
            <a:ext cx="9144000" cy="2062103"/>
          </a:xfrm>
          <a:prstGeom prst="rect">
            <a:avLst/>
          </a:prstGeom>
          <a:solidFill>
            <a:srgbClr val="FF0000"/>
          </a:solidFill>
        </p:spPr>
        <p:txBody>
          <a:bodyPr wrap="square" rtlCol="0">
            <a:spAutoFit/>
          </a:bodyPr>
          <a:lstStyle/>
          <a:p>
            <a:pPr algn="l"/>
            <a:r>
              <a:rPr lang="en-US" sz="3200" dirty="0"/>
              <a:t>Since the AIS information provides you with the vessel’s </a:t>
            </a:r>
            <a:r>
              <a:rPr lang="en-US" sz="3200" dirty="0" smtClean="0"/>
              <a:t>name, you </a:t>
            </a:r>
            <a:r>
              <a:rPr lang="en-US" sz="3200" dirty="0"/>
              <a:t>hail “Little Toot” on your VHF radio, ensure he sees you and negotiate a safe </a:t>
            </a:r>
            <a:r>
              <a:rPr lang="en-US" sz="3200" dirty="0" smtClean="0"/>
              <a:t>port-to-port </a:t>
            </a:r>
            <a:r>
              <a:rPr lang="fr-CA" sz="3200" dirty="0" smtClean="0"/>
              <a:t>passage.</a:t>
            </a:r>
            <a:endParaRPr lang="fr-CA" sz="3200" dirty="0"/>
          </a:p>
        </p:txBody>
      </p:sp>
      <p:pic>
        <p:nvPicPr>
          <p:cNvPr id="6" name="Image 5"/>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803397" y="-330203"/>
            <a:ext cx="5461004" cy="8915401"/>
          </a:xfrm>
          <a:prstGeom prst="rect">
            <a:avLst/>
          </a:prstGeom>
          <a:noFill/>
          <a:ln>
            <a:noFill/>
          </a:ln>
        </p:spPr>
      </p:pic>
    </p:spTree>
    <p:extLst>
      <p:ext uri="{BB962C8B-B14F-4D97-AF65-F5344CB8AC3E}">
        <p14:creationId xmlns:p14="http://schemas.microsoft.com/office/powerpoint/2010/main" val="134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7" end="7"/>
                                            </p:txEl>
                                          </p:spTgt>
                                        </p:tgtEl>
                                        <p:attrNameLst>
                                          <p:attrName>style.visibility</p:attrName>
                                        </p:attrNameLst>
                                      </p:cBhvr>
                                      <p:to>
                                        <p:strVal val="visible"/>
                                      </p:to>
                                    </p:set>
                                    <p:animEffect transition="in" filter="fade">
                                      <p:cBhvr>
                                        <p:cTn id="17" dur="500"/>
                                        <p:tgtEl>
                                          <p:spTgt spid="1536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363">
                                            <p:txEl>
                                              <p:pRg st="0" end="0"/>
                                            </p:txEl>
                                          </p:spTgt>
                                        </p:tgtEl>
                                      </p:cBhvr>
                                    </p:animEffect>
                                    <p:set>
                                      <p:cBhvr>
                                        <p:cTn id="22" dur="1" fill="hold">
                                          <p:stCondLst>
                                            <p:cond delay="499"/>
                                          </p:stCondLst>
                                        </p:cTn>
                                        <p:tgtEl>
                                          <p:spTgt spid="15363">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5363">
                                            <p:txEl>
                                              <p:pRg st="7" end="7"/>
                                            </p:txEl>
                                          </p:spTgt>
                                        </p:tgtEl>
                                      </p:cBhvr>
                                    </p:animEffect>
                                    <p:set>
                                      <p:cBhvr>
                                        <p:cTn id="25" dur="1" fill="hold">
                                          <p:stCondLst>
                                            <p:cond delay="499"/>
                                          </p:stCondLst>
                                        </p:cTn>
                                        <p:tgtEl>
                                          <p:spTgt spid="15363">
                                            <p:txEl>
                                              <p:pRg st="7" end="7"/>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 </a:t>
            </a:r>
          </a:p>
        </p:txBody>
      </p:sp>
      <p:sp>
        <p:nvSpPr>
          <p:cNvPr id="15363" name="Rectangle 3"/>
          <p:cNvSpPr>
            <a:spLocks noGrp="1" noChangeArrowheads="1"/>
          </p:cNvSpPr>
          <p:nvPr>
            <p:ph type="body" idx="1"/>
            <p:custDataLst>
              <p:tags r:id="rId2"/>
            </p:custDataLst>
          </p:nvPr>
        </p:nvSpPr>
        <p:spPr>
          <a:xfrm>
            <a:off x="0" y="1524000"/>
            <a:ext cx="9144000" cy="4648200"/>
          </a:xfrm>
        </p:spPr>
        <p:txBody>
          <a:bodyPr/>
          <a:lstStyle/>
          <a:p>
            <a:pPr marL="0" indent="0">
              <a:buNone/>
            </a:pPr>
            <a:r>
              <a:rPr lang="en-US" dirty="0"/>
              <a:t>You and the crew have finished all preparations for the voyage to Hawaii. The date is </a:t>
            </a:r>
            <a:r>
              <a:rPr lang="en-US" b="1" dirty="0" smtClean="0"/>
              <a:t>June 25</a:t>
            </a:r>
            <a:r>
              <a:rPr lang="en-US" b="1" dirty="0"/>
              <a:t>, 20XX. </a:t>
            </a:r>
            <a:r>
              <a:rPr lang="en-US" dirty="0"/>
              <a:t>You download a NOAA weather report; it predicts good weather for the day. </a:t>
            </a:r>
            <a:r>
              <a:rPr lang="en-US" dirty="0" smtClean="0"/>
              <a:t>The captain </a:t>
            </a:r>
            <a:r>
              <a:rPr lang="en-US" dirty="0"/>
              <a:t>indicates all’s ready to leave the dock at Port Angeles and travel through the Strait </a:t>
            </a:r>
            <a:r>
              <a:rPr lang="en-US" dirty="0" smtClean="0"/>
              <a:t>of Juan </a:t>
            </a:r>
            <a:r>
              <a:rPr lang="en-US" dirty="0"/>
              <a:t>de Fuca; you anticipate you’ll arrive at the point of departure from Cape Flattery, </a:t>
            </a:r>
            <a:r>
              <a:rPr lang="en-US" b="1" dirty="0" smtClean="0"/>
              <a:t>WP1</a:t>
            </a:r>
            <a:r>
              <a:rPr lang="en-US" dirty="0" smtClean="0"/>
              <a:t>, </a:t>
            </a:r>
            <a:r>
              <a:rPr lang="fr-CA" dirty="0" smtClean="0"/>
              <a:t>by </a:t>
            </a:r>
            <a:r>
              <a:rPr lang="fr-CA" dirty="0" err="1"/>
              <a:t>early</a:t>
            </a:r>
            <a:r>
              <a:rPr lang="fr-CA" dirty="0"/>
              <a:t> </a:t>
            </a:r>
            <a:r>
              <a:rPr lang="fr-CA" dirty="0" err="1"/>
              <a:t>morning</a:t>
            </a:r>
            <a:r>
              <a:rPr lang="fr-CA" dirty="0" smtClean="0"/>
              <a:t>.</a:t>
            </a:r>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4</a:t>
            </a:fld>
            <a:endParaRPr lang="en-US"/>
          </a:p>
        </p:txBody>
      </p:sp>
      <p:sp>
        <p:nvSpPr>
          <p:cNvPr id="2" name="Rectangle 1"/>
          <p:cNvSpPr/>
          <p:nvPr>
            <p:custDataLst>
              <p:tags r:id="rId4"/>
            </p:custDataLst>
          </p:nvPr>
        </p:nvSpPr>
        <p:spPr bwMode="auto">
          <a:xfrm>
            <a:off x="0" y="1371600"/>
            <a:ext cx="9144000" cy="4419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Launch </a:t>
            </a:r>
            <a:r>
              <a:rPr lang="en-US" sz="3200" i="1" dirty="0" err="1"/>
              <a:t>OpenCPN</a:t>
            </a:r>
            <a:r>
              <a:rPr lang="en-US" sz="3200" dirty="0"/>
              <a:t>, and display your “Straits to Honolulu” route. Pan east of </a:t>
            </a:r>
            <a:r>
              <a:rPr lang="en-US" sz="3200" b="1" dirty="0"/>
              <a:t>WP1 </a:t>
            </a:r>
            <a:r>
              <a:rPr lang="en-US" sz="3200" dirty="0"/>
              <a:t>to </a:t>
            </a:r>
            <a:r>
              <a:rPr lang="en-US" sz="3200" dirty="0" smtClean="0"/>
              <a:t>Port Angeles</a:t>
            </a:r>
            <a:r>
              <a:rPr lang="en-US" sz="3200" dirty="0"/>
              <a:t>, at the east end of the Strait of Juan de Fuca. Locate Port Angeles on your </a:t>
            </a:r>
            <a:r>
              <a:rPr lang="en-US" sz="3200" dirty="0" smtClean="0"/>
              <a:t>chart; when </a:t>
            </a:r>
            <a:r>
              <a:rPr lang="en-US" sz="3200" dirty="0"/>
              <a:t>you are in the vicinity of the port, </a:t>
            </a:r>
            <a:r>
              <a:rPr lang="en-US" sz="3200" b="1" dirty="0"/>
              <a:t>Switch To </a:t>
            </a:r>
            <a:r>
              <a:rPr lang="en-US" sz="3200" dirty="0"/>
              <a:t>a chart that provides a detailed </a:t>
            </a:r>
            <a:r>
              <a:rPr lang="en-US" sz="3200" dirty="0" smtClean="0"/>
              <a:t>view of </a:t>
            </a:r>
            <a:r>
              <a:rPr lang="en-US" sz="3200" dirty="0"/>
              <a:t>the port - Chart #18465_1 is a good choice</a:t>
            </a:r>
            <a:r>
              <a:rPr lang="en-US"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3" name="Rectangle 2"/>
          <p:cNvSpPr/>
          <p:nvPr>
            <p:custDataLst>
              <p:tags r:id="rId5"/>
            </p:custDataLst>
          </p:nvPr>
        </p:nvSpPr>
        <p:spPr bwMode="auto">
          <a:xfrm>
            <a:off x="21609" y="1371600"/>
            <a:ext cx="9122391" cy="40386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Port Angeles is a very busy port, even this early in the morning; you turn on the </a:t>
            </a:r>
            <a:r>
              <a:rPr lang="en-US" sz="3200" dirty="0" smtClean="0"/>
              <a:t>AIS (which </a:t>
            </a:r>
            <a:r>
              <a:rPr lang="en-US" sz="3200" dirty="0"/>
              <a:t>is integrated into </a:t>
            </a:r>
            <a:r>
              <a:rPr lang="en-US" sz="3200" i="1" dirty="0" err="1"/>
              <a:t>OpenCPN</a:t>
            </a:r>
            <a:r>
              <a:rPr lang="en-US" sz="3200" dirty="0"/>
              <a:t>) to get a view of the commercial traffic around </a:t>
            </a:r>
            <a:r>
              <a:rPr lang="en-US" sz="3200" dirty="0" smtClean="0"/>
              <a:t>your boat</a:t>
            </a:r>
            <a:r>
              <a:rPr lang="en-US" sz="3200" dirty="0"/>
              <a:t>. You see many AIS targets on the screen, and maintain a course through the </a:t>
            </a:r>
            <a:r>
              <a:rPr lang="en-US" sz="3200" dirty="0" smtClean="0"/>
              <a:t>harbor and </a:t>
            </a:r>
            <a:r>
              <a:rPr lang="en-US" sz="3200" dirty="0"/>
              <a:t>the Straits to stay clear of the commercial </a:t>
            </a:r>
            <a:r>
              <a:rPr lang="en-US" sz="3200" dirty="0" smtClean="0"/>
              <a:t>vessels.</a:t>
            </a:r>
            <a:endParaRPr kumimoji="0" lang="fr-CA" sz="3200" b="0" i="0" u="none" strike="noStrike" cap="none" normalizeH="0" baseline="0" dirty="0" smtClean="0">
              <a:ln>
                <a:noFill/>
              </a:ln>
              <a:solidFill>
                <a:schemeClr val="tx1"/>
              </a:solidFill>
              <a:effectLst/>
              <a:latin typeface="Arial" charset="0"/>
            </a:endParaRPr>
          </a:p>
        </p:txBody>
      </p:sp>
      <p:sp>
        <p:nvSpPr>
          <p:cNvPr id="5" name="Rectangle 4"/>
          <p:cNvSpPr/>
          <p:nvPr>
            <p:custDataLst>
              <p:tags r:id="rId6"/>
            </p:custDataLst>
          </p:nvPr>
        </p:nvSpPr>
        <p:spPr bwMode="auto">
          <a:xfrm>
            <a:off x="0" y="1371600"/>
            <a:ext cx="9144000" cy="4876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The GPS is connected to </a:t>
            </a:r>
            <a:r>
              <a:rPr lang="en-US" sz="3200" i="1" dirty="0" err="1"/>
              <a:t>OpenCPN</a:t>
            </a:r>
            <a:r>
              <a:rPr lang="en-US" sz="3200" i="1" dirty="0"/>
              <a:t> </a:t>
            </a:r>
            <a:r>
              <a:rPr lang="en-US" sz="3200" dirty="0"/>
              <a:t>and </a:t>
            </a:r>
            <a:r>
              <a:rPr lang="en-US" sz="3200" dirty="0" smtClean="0"/>
              <a:t>you confirm </a:t>
            </a:r>
            <a:r>
              <a:rPr lang="en-US" sz="3200" dirty="0"/>
              <a:t>several of the GPS positions </a:t>
            </a:r>
            <a:r>
              <a:rPr lang="en-US" sz="3200" dirty="0" smtClean="0"/>
              <a:t>using the </a:t>
            </a:r>
            <a:r>
              <a:rPr lang="en-US" sz="3200" dirty="0"/>
              <a:t>navigation aids in the Strait. All electronics seem to be functioning properly</a:t>
            </a:r>
            <a:r>
              <a:rPr lang="en-US" sz="3200" dirty="0" smtClean="0"/>
              <a:t>.</a:t>
            </a:r>
            <a:endParaRPr lang="fr-CA" sz="3200" dirty="0" smtClean="0"/>
          </a:p>
          <a:p>
            <a:pPr lvl="0" algn="l"/>
            <a:endParaRPr lang="fr-CA" sz="3200" dirty="0" smtClean="0"/>
          </a:p>
          <a:p>
            <a:pPr marL="177800" lvl="0" algn="l"/>
            <a:r>
              <a:rPr lang="fr-CA" sz="3200" b="1" u="sng" dirty="0" smtClean="0"/>
              <a:t>No question.</a:t>
            </a:r>
            <a:endParaRPr lang="fr-C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363">
                                            <p:txEl>
                                              <p:pRg st="0" end="0"/>
                                            </p:txEl>
                                          </p:spTgt>
                                        </p:tgtEl>
                                      </p:cBhvr>
                                    </p:animEffect>
                                    <p:set>
                                      <p:cBhvr>
                                        <p:cTn id="7" dur="1" fill="hold">
                                          <p:stCondLst>
                                            <p:cond delay="499"/>
                                          </p:stCondLst>
                                        </p:cTn>
                                        <p:tgtEl>
                                          <p:spTgt spid="1536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fade">
                                      <p:cBhvr>
                                        <p:cTn id="26" dur="500"/>
                                        <p:tgtEl>
                                          <p:spTgt spid="5">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2" grpId="0" animBg="1"/>
      <p:bldP spid="2" grpId="1" animBg="1"/>
      <p:bldP spid="3" grpId="0" animBg="1"/>
      <p:bldP spid="3" grpId="1" animBg="1"/>
      <p:bldP spid="5" grpId="0" uiExpan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15 </a:t>
            </a:r>
          </a:p>
        </p:txBody>
      </p:sp>
      <p:sp>
        <p:nvSpPr>
          <p:cNvPr id="15363" name="Rectangle 3"/>
          <p:cNvSpPr>
            <a:spLocks noGrp="1" noChangeArrowheads="1"/>
          </p:cNvSpPr>
          <p:nvPr>
            <p:ph type="body" idx="1"/>
            <p:custDataLst>
              <p:tags r:id="rId2"/>
            </p:custDataLst>
          </p:nvPr>
        </p:nvSpPr>
        <p:spPr>
          <a:xfrm>
            <a:off x="0" y="1295400"/>
            <a:ext cx="9144000" cy="5562600"/>
          </a:xfrm>
        </p:spPr>
        <p:txBody>
          <a:bodyPr/>
          <a:lstStyle/>
          <a:p>
            <a:pPr marL="0" indent="0">
              <a:buNone/>
            </a:pPr>
            <a:r>
              <a:rPr lang="fr-CA" b="1" dirty="0"/>
              <a:t>2207. </a:t>
            </a:r>
            <a:r>
              <a:rPr lang="fr-CA" dirty="0"/>
              <a:t>GPS </a:t>
            </a:r>
            <a:r>
              <a:rPr lang="fr-CA" dirty="0" err="1"/>
              <a:t>indicates</a:t>
            </a:r>
            <a:r>
              <a:rPr lang="fr-CA" dirty="0"/>
              <a:t> L 41°48.6'N, </a:t>
            </a:r>
            <a:r>
              <a:rPr lang="fr-CA" dirty="0" smtClean="0"/>
              <a:t>Lo124°35.4'W</a:t>
            </a:r>
            <a:r>
              <a:rPr lang="fr-CA" dirty="0"/>
              <a:t>; </a:t>
            </a:r>
            <a:r>
              <a:rPr lang="fr-CA" dirty="0" err="1"/>
              <a:t>knotmeter</a:t>
            </a:r>
            <a:r>
              <a:rPr lang="fr-CA" dirty="0"/>
              <a:t> log </a:t>
            </a:r>
            <a:r>
              <a:rPr lang="fr-CA" dirty="0" err="1"/>
              <a:t>reads</a:t>
            </a:r>
            <a:r>
              <a:rPr lang="fr-CA" dirty="0"/>
              <a:t> 0610.5. </a:t>
            </a:r>
            <a:r>
              <a:rPr lang="fr-CA" dirty="0" err="1" smtClean="0"/>
              <a:t>You’ve</a:t>
            </a:r>
            <a:r>
              <a:rPr lang="fr-CA" dirty="0" smtClean="0"/>
              <a:t> </a:t>
            </a:r>
            <a:r>
              <a:rPr lang="en-US" dirty="0" smtClean="0"/>
              <a:t>monitored </a:t>
            </a:r>
            <a:r>
              <a:rPr lang="en-US" dirty="0"/>
              <a:t>“Little Toot” since first seeing him on your AIS and now safely pass the tow. </a:t>
            </a:r>
            <a:r>
              <a:rPr lang="en-US" dirty="0" smtClean="0"/>
              <a:t>Log </a:t>
            </a:r>
            <a:r>
              <a:rPr lang="fr-CA" dirty="0" err="1" smtClean="0"/>
              <a:t>this</a:t>
            </a:r>
            <a:r>
              <a:rPr lang="fr-CA" dirty="0" smtClean="0"/>
              <a:t> </a:t>
            </a:r>
            <a:r>
              <a:rPr lang="fr-CA" dirty="0" err="1"/>
              <a:t>event</a:t>
            </a:r>
            <a:r>
              <a:rPr lang="fr-CA" dirty="0" smtClean="0">
                <a:effectLst/>
              </a:rPr>
              <a:t>.</a:t>
            </a:r>
          </a:p>
          <a:p>
            <a:pPr marL="0" indent="0" eaLnBrk="1" hangingPunct="1">
              <a:lnSpc>
                <a:spcPct val="80000"/>
              </a:lnSpc>
              <a:buNone/>
              <a:defRPr/>
            </a:pPr>
            <a:endParaRPr lang="fr-CA" dirty="0" smtClean="0">
              <a:effectLst/>
            </a:endParaRPr>
          </a:p>
          <a:p>
            <a:pPr marL="95250" indent="0" eaLnBrk="1" hangingPunct="1">
              <a:lnSpc>
                <a:spcPct val="80000"/>
              </a:lnSpc>
              <a:buNone/>
              <a:defRPr/>
            </a:pPr>
            <a:r>
              <a:rPr lang="fr-CA" b="1" u="sng" dirty="0" smtClean="0">
                <a:effectLst/>
              </a:rPr>
              <a:t>No </a:t>
            </a:r>
            <a:r>
              <a:rPr lang="fr-CA" b="1" u="sng" dirty="0">
                <a:effectLst/>
              </a:rPr>
              <a:t>question</a:t>
            </a:r>
            <a:endParaRPr lang="fr-CA" dirty="0">
              <a:effectLst/>
            </a:endParaRPr>
          </a:p>
          <a:p>
            <a:pPr marL="0" indent="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40</a:t>
            </a:fld>
            <a:endParaRPr lang="en-US"/>
          </a:p>
        </p:txBody>
      </p:sp>
    </p:spTree>
    <p:extLst>
      <p:ext uri="{BB962C8B-B14F-4D97-AF65-F5344CB8AC3E}">
        <p14:creationId xmlns:p14="http://schemas.microsoft.com/office/powerpoint/2010/main" val="134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16 a </a:t>
            </a:r>
          </a:p>
        </p:txBody>
      </p:sp>
      <p:sp>
        <p:nvSpPr>
          <p:cNvPr id="15363" name="Rectangle 3"/>
          <p:cNvSpPr>
            <a:spLocks noGrp="1" noChangeArrowheads="1"/>
          </p:cNvSpPr>
          <p:nvPr>
            <p:ph type="body" idx="1"/>
            <p:custDataLst>
              <p:tags r:id="rId2"/>
            </p:custDataLst>
          </p:nvPr>
        </p:nvSpPr>
        <p:spPr>
          <a:xfrm>
            <a:off x="0" y="1295400"/>
            <a:ext cx="9144000" cy="5562600"/>
          </a:xfrm>
        </p:spPr>
        <p:txBody>
          <a:bodyPr/>
          <a:lstStyle/>
          <a:p>
            <a:pPr marL="0" indent="0">
              <a:buNone/>
            </a:pPr>
            <a:r>
              <a:rPr lang="en-US" sz="2800" b="1" dirty="0"/>
              <a:t>2335. </a:t>
            </a:r>
            <a:r>
              <a:rPr lang="en-US" sz="2800" dirty="0"/>
              <a:t>You arrive at </a:t>
            </a:r>
            <a:r>
              <a:rPr lang="en-US" sz="2800" b="1" dirty="0"/>
              <a:t>WP2 </a:t>
            </a:r>
            <a:r>
              <a:rPr lang="en-US" sz="2800" dirty="0"/>
              <a:t>southwest of Castle Rock; </a:t>
            </a:r>
            <a:r>
              <a:rPr lang="en-US" sz="2800" dirty="0" err="1"/>
              <a:t>knotmeter</a:t>
            </a:r>
            <a:r>
              <a:rPr lang="en-US" sz="2800" dirty="0"/>
              <a:t> log reads 0625.6. Since </a:t>
            </a:r>
            <a:r>
              <a:rPr lang="en-US" sz="2800" dirty="0" smtClean="0"/>
              <a:t>you are </a:t>
            </a:r>
            <a:r>
              <a:rPr lang="en-US" sz="2800" dirty="0"/>
              <a:t>now in coastal waters, you will end your offshore DR plot, and begin observing </a:t>
            </a:r>
            <a:r>
              <a:rPr lang="en-US" sz="2800" dirty="0" smtClean="0"/>
              <a:t>land features </a:t>
            </a:r>
            <a:r>
              <a:rPr lang="en-US" sz="2800" dirty="0"/>
              <a:t>and navigation aids to guide the captain safely through the remaining </a:t>
            </a:r>
            <a:r>
              <a:rPr lang="en-US" sz="2800" dirty="0" smtClean="0"/>
              <a:t>near-shore legs</a:t>
            </a:r>
            <a:r>
              <a:rPr lang="en-US" sz="2800" dirty="0"/>
              <a:t>. You provide the compass courses for the remaining two legs of the route to the </a:t>
            </a:r>
            <a:r>
              <a:rPr lang="en-US" sz="2800" dirty="0" smtClean="0"/>
              <a:t>captain. Assuming </a:t>
            </a:r>
            <a:r>
              <a:rPr lang="en-US" sz="2800" dirty="0"/>
              <a:t>no drift for these short legs, what are the compass courses for the legs</a:t>
            </a:r>
            <a:r>
              <a:rPr lang="fr-CA" sz="2800" dirty="0" smtClean="0">
                <a:effectLst/>
              </a:rPr>
              <a:t>?</a:t>
            </a:r>
            <a:endParaRPr lang="fr-CA" sz="2800" dirty="0">
              <a:effectLst/>
            </a:endParaRPr>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41</a:t>
            </a:fld>
            <a:endParaRPr lang="en-US"/>
          </a:p>
        </p:txBody>
      </p:sp>
      <p:sp>
        <p:nvSpPr>
          <p:cNvPr id="3" name="Rectangle 2"/>
          <p:cNvSpPr/>
          <p:nvPr>
            <p:custDataLst>
              <p:tags r:id="rId4"/>
            </p:custDataLst>
          </p:nvPr>
        </p:nvSpPr>
        <p:spPr bwMode="auto">
          <a:xfrm>
            <a:off x="0" y="1447800"/>
            <a:ext cx="9144000" cy="2438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fr-CA" sz="3200" dirty="0" err="1" smtClean="0"/>
              <a:t>Leg</a:t>
            </a:r>
            <a:r>
              <a:rPr lang="fr-CA" sz="3200" dirty="0" smtClean="0"/>
              <a:t> 2</a:t>
            </a:r>
          </a:p>
          <a:p>
            <a:pPr algn="l"/>
            <a:endParaRPr lang="fr-CA" sz="3200" dirty="0"/>
          </a:p>
          <a:p>
            <a:pPr algn="l"/>
            <a:r>
              <a:rPr lang="fr-CA" sz="3200" dirty="0"/>
              <a:t> </a:t>
            </a:r>
            <a:endParaRPr kumimoji="0" lang="fr-CA" sz="3200" b="0" i="0" u="none" strike="noStrike" cap="none" normalizeH="0" baseline="0" dirty="0" smtClean="0">
              <a:ln>
                <a:noFill/>
              </a:ln>
              <a:solidFill>
                <a:schemeClr val="tx1"/>
              </a:solidFill>
              <a:effectLst/>
            </a:endParaRPr>
          </a:p>
        </p:txBody>
      </p:sp>
      <p:sp>
        <p:nvSpPr>
          <p:cNvPr id="5" name="ZoneTexte 4"/>
          <p:cNvSpPr txBox="1"/>
          <p:nvPr>
            <p:custDataLst>
              <p:tags r:id="rId5"/>
            </p:custDataLst>
          </p:nvPr>
        </p:nvSpPr>
        <p:spPr>
          <a:xfrm>
            <a:off x="0" y="2133600"/>
            <a:ext cx="9144000" cy="1077218"/>
          </a:xfrm>
          <a:prstGeom prst="rect">
            <a:avLst/>
          </a:prstGeom>
          <a:solidFill>
            <a:srgbClr val="FF0000"/>
          </a:solidFill>
        </p:spPr>
        <p:txBody>
          <a:bodyPr wrap="square" rtlCol="0">
            <a:spAutoFit/>
          </a:bodyPr>
          <a:lstStyle/>
          <a:p>
            <a:pPr algn="l"/>
            <a:r>
              <a:rPr lang="fr-CA" sz="3200" dirty="0"/>
              <a:t>121°C (</a:t>
            </a:r>
            <a:r>
              <a:rPr lang="fr-CA" sz="3200" dirty="0" smtClean="0"/>
              <a:t>134°T-15°E (Var.)+</a:t>
            </a:r>
            <a:r>
              <a:rPr lang="fr-CA" sz="3200" dirty="0"/>
              <a:t>2°W </a:t>
            </a:r>
            <a:r>
              <a:rPr lang="fr-CA" sz="3200" dirty="0" smtClean="0"/>
              <a:t>(</a:t>
            </a:r>
            <a:r>
              <a:rPr lang="fr-CA" sz="3200" dirty="0" err="1" smtClean="0"/>
              <a:t>deviation</a:t>
            </a:r>
            <a:r>
              <a:rPr lang="fr-CA" sz="3200" dirty="0"/>
              <a:t>)= 121°C) </a:t>
            </a:r>
          </a:p>
        </p:txBody>
      </p:sp>
      <p:pic>
        <p:nvPicPr>
          <p:cNvPr id="9" name="Picture 7" descr="n-im-cruise09-5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084" y="1386625"/>
            <a:ext cx="7578725" cy="53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63">
                                            <p:txEl>
                                              <p:pRg st="0" end="0"/>
                                            </p:txEl>
                                          </p:spTgt>
                                        </p:tgtEl>
                                      </p:cBhvr>
                                    </p:animEffect>
                                    <p:set>
                                      <p:cBhvr>
                                        <p:cTn id="7" dur="1" fill="hold">
                                          <p:stCondLst>
                                            <p:cond delay="499"/>
                                          </p:stCondLst>
                                        </p:cTn>
                                        <p:tgtEl>
                                          <p:spTgt spid="15363">
                                            <p:txEl>
                                              <p:pRg st="0" end="0"/>
                                            </p:txEl>
                                          </p:spTgt>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16 b </a:t>
            </a:r>
          </a:p>
        </p:txBody>
      </p:sp>
      <p:sp>
        <p:nvSpPr>
          <p:cNvPr id="15363" name="Rectangle 3"/>
          <p:cNvSpPr>
            <a:spLocks noGrp="1" noChangeArrowheads="1"/>
          </p:cNvSpPr>
          <p:nvPr>
            <p:ph type="body" idx="1"/>
            <p:custDataLst>
              <p:tags r:id="rId2"/>
            </p:custDataLst>
          </p:nvPr>
        </p:nvSpPr>
        <p:spPr>
          <a:xfrm>
            <a:off x="0" y="1447800"/>
            <a:ext cx="9144000" cy="5410200"/>
          </a:xfrm>
        </p:spPr>
        <p:txBody>
          <a:bodyPr/>
          <a:lstStyle/>
          <a:p>
            <a:pPr marL="95250" indent="0" eaLnBrk="1" hangingPunct="1">
              <a:lnSpc>
                <a:spcPct val="80000"/>
              </a:lnSpc>
              <a:buNone/>
              <a:defRPr/>
            </a:pPr>
            <a:r>
              <a:rPr lang="fr-CA" dirty="0" err="1" smtClean="0">
                <a:effectLst/>
              </a:rPr>
              <a:t>Leg</a:t>
            </a:r>
            <a:r>
              <a:rPr lang="fr-CA" dirty="0" smtClean="0">
                <a:effectLst/>
              </a:rPr>
              <a:t> 3:</a:t>
            </a:r>
          </a:p>
          <a:p>
            <a:pPr marL="95250" lvl="0" indent="-95250" eaLnBrk="1" hangingPunct="1">
              <a:lnSpc>
                <a:spcPct val="80000"/>
              </a:lnSpc>
              <a:buNone/>
              <a:defRPr/>
            </a:pPr>
            <a:endParaRPr lang="fr-CA" dirty="0" smtClean="0">
              <a:effectLst/>
            </a:endParaRPr>
          </a:p>
          <a:p>
            <a:pPr marL="95250" lvl="0" indent="-95250" eaLnBrk="1" hangingPunct="1">
              <a:lnSpc>
                <a:spcPct val="80000"/>
              </a:lnSpc>
              <a:buNone/>
              <a:defRPr/>
            </a:pPr>
            <a:endParaRPr lang="fr-CA" dirty="0" smtClean="0">
              <a:effectLst/>
            </a:endParaRPr>
          </a:p>
          <a:p>
            <a:pPr marL="0" indent="0">
              <a:buNone/>
            </a:pPr>
            <a:r>
              <a:rPr lang="en-US" dirty="0"/>
              <a:t>You have already set the alarm zone for the area to your port, to alarm if you stray </a:t>
            </a:r>
            <a:r>
              <a:rPr lang="en-US" dirty="0" smtClean="0"/>
              <a:t>300 yards </a:t>
            </a:r>
            <a:r>
              <a:rPr lang="en-US" dirty="0"/>
              <a:t>off course and get too close to the rocks. </a:t>
            </a:r>
            <a:r>
              <a:rPr lang="en-US" dirty="0" smtClean="0"/>
              <a:t>You monitor </a:t>
            </a:r>
            <a:r>
              <a:rPr lang="en-US" dirty="0"/>
              <a:t>your course and the </a:t>
            </a:r>
            <a:r>
              <a:rPr lang="en-US" dirty="0" smtClean="0"/>
              <a:t>alarm zone </a:t>
            </a:r>
            <a:r>
              <a:rPr lang="en-US" dirty="0"/>
              <a:t>closely on this leg of the route, to ensure you stay in safe waters</a:t>
            </a:r>
            <a:r>
              <a:rPr lang="fr-CA" dirty="0" smtClean="0">
                <a:effectLst/>
              </a:rPr>
              <a:t>.</a:t>
            </a:r>
            <a:endParaRPr lang="fr-CA" dirty="0">
              <a:effectLst/>
            </a:endParaRPr>
          </a:p>
          <a:p>
            <a:pPr eaLnBrk="1" hangingPunct="1">
              <a:lnSpc>
                <a:spcPct val="80000"/>
              </a:lnSpc>
              <a:buNone/>
              <a:defRPr/>
            </a:pPr>
            <a:r>
              <a:rPr lang="fr-CA" dirty="0" smtClean="0">
                <a:effectLst/>
              </a:rPr>
              <a:t> </a:t>
            </a:r>
            <a:r>
              <a:rPr lang="fr-CA" dirty="0">
                <a:effectLst/>
              </a:rPr>
              <a:t> </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42</a:t>
            </a:fld>
            <a:endParaRPr lang="en-US"/>
          </a:p>
        </p:txBody>
      </p:sp>
      <p:sp>
        <p:nvSpPr>
          <p:cNvPr id="2" name="ZoneTexte 1"/>
          <p:cNvSpPr txBox="1"/>
          <p:nvPr>
            <p:custDataLst>
              <p:tags r:id="rId4"/>
            </p:custDataLst>
          </p:nvPr>
        </p:nvSpPr>
        <p:spPr>
          <a:xfrm>
            <a:off x="2819400" y="1981200"/>
            <a:ext cx="6096000" cy="584775"/>
          </a:xfrm>
          <a:prstGeom prst="rect">
            <a:avLst/>
          </a:prstGeom>
          <a:solidFill>
            <a:srgbClr val="FF0000"/>
          </a:solidFill>
        </p:spPr>
        <p:txBody>
          <a:bodyPr wrap="square" rtlCol="0">
            <a:spAutoFit/>
          </a:bodyPr>
          <a:lstStyle/>
          <a:p>
            <a:pPr algn="l"/>
            <a:r>
              <a:rPr lang="fr-CA" sz="3200" dirty="0"/>
              <a:t>031°C (</a:t>
            </a:r>
            <a:r>
              <a:rPr lang="fr-CA" sz="3200" dirty="0" smtClean="0"/>
              <a:t>055°T-15°E-5°E= </a:t>
            </a:r>
            <a:r>
              <a:rPr lang="fr-CA" sz="3200" dirty="0" smtClean="0"/>
              <a:t>035°)</a:t>
            </a:r>
            <a:endParaRPr lang="fr-CA" sz="3200" dirty="0"/>
          </a:p>
        </p:txBody>
      </p:sp>
      <p:sp>
        <p:nvSpPr>
          <p:cNvPr id="3" name="Rectangle 2"/>
          <p:cNvSpPr/>
          <p:nvPr>
            <p:custDataLst>
              <p:tags r:id="rId5"/>
            </p:custDataLst>
          </p:nvPr>
        </p:nvSpPr>
        <p:spPr bwMode="auto">
          <a:xfrm>
            <a:off x="1" y="1447800"/>
            <a:ext cx="9144000" cy="5257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You hail the harbor master in Crescent City on the VHF radio, notifying him that </a:t>
            </a:r>
            <a:r>
              <a:rPr lang="en-US" sz="3200" dirty="0" smtClean="0"/>
              <a:t>your vessel </a:t>
            </a:r>
            <a:r>
              <a:rPr lang="en-US" sz="3200" dirty="0"/>
              <a:t>is coming in after hours, and asking where you can tie up for the night. </a:t>
            </a:r>
            <a:r>
              <a:rPr lang="en-US" sz="3200" dirty="0" smtClean="0"/>
              <a:t>He responds </a:t>
            </a:r>
            <a:r>
              <a:rPr lang="en-US" sz="3200" dirty="0"/>
              <a:t>that transient vessels are on Dock H, and instructs you to tie up at that dock</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6" name="Rectangle 5"/>
          <p:cNvSpPr/>
          <p:nvPr>
            <p:custDataLst>
              <p:tags r:id="rId6"/>
            </p:custDataLst>
          </p:nvPr>
        </p:nvSpPr>
        <p:spPr bwMode="auto">
          <a:xfrm>
            <a:off x="0" y="1447800"/>
            <a:ext cx="9144000" cy="5257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dirty="0"/>
              <a:t>End the offshore plot. You continue to observe land features and navigation aids </a:t>
            </a:r>
            <a:r>
              <a:rPr lang="en-US" sz="3200" dirty="0" smtClean="0"/>
              <a:t>during remaining </a:t>
            </a:r>
            <a:r>
              <a:rPr lang="en-US" sz="3200" dirty="0"/>
              <a:t>near-shore legs, until tied up at dock</a:t>
            </a:r>
            <a:r>
              <a:rPr lang="fr-CA" sz="3200" dirty="0" smtClean="0"/>
              <a:t>.</a:t>
            </a:r>
            <a:endParaRPr kumimoji="0" lang="fr-CA" sz="3200" b="0" i="0" u="none" strike="noStrike" cap="none" normalizeH="0" baseline="0" dirty="0" smtClean="0">
              <a:ln>
                <a:noFill/>
              </a:ln>
              <a:solidFill>
                <a:schemeClr val="tx1"/>
              </a:solidFill>
              <a:effectLst/>
            </a:endParaRPr>
          </a:p>
        </p:txBody>
      </p:sp>
      <p:pic>
        <p:nvPicPr>
          <p:cNvPr id="10" name="Picture 7" descr="n-im-cruise09-5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1295400"/>
            <a:ext cx="7578725" cy="5341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363">
                                            <p:txEl>
                                              <p:pRg st="0" end="0"/>
                                            </p:txEl>
                                          </p:spTgt>
                                        </p:tgtEl>
                                      </p:cBhvr>
                                    </p:animEffect>
                                    <p:set>
                                      <p:cBhvr>
                                        <p:cTn id="17" dur="1" fill="hold">
                                          <p:stCondLst>
                                            <p:cond delay="499"/>
                                          </p:stCondLst>
                                        </p:cTn>
                                        <p:tgtEl>
                                          <p:spTgt spid="1536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5363">
                                            <p:txEl>
                                              <p:pRg st="3" end="3"/>
                                            </p:txEl>
                                          </p:spTgt>
                                        </p:tgtEl>
                                      </p:cBhvr>
                                    </p:animEffect>
                                    <p:set>
                                      <p:cBhvr>
                                        <p:cTn id="20" dur="1" fill="hold">
                                          <p:stCondLst>
                                            <p:cond delay="499"/>
                                          </p:stCondLst>
                                        </p:cTn>
                                        <p:tgtEl>
                                          <p:spTgt spid="15363">
                                            <p:txEl>
                                              <p:pRg st="3" end="3"/>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
                                            <p:txEl>
                                              <p:pRg st="0" end="0"/>
                                            </p:txEl>
                                          </p:spTgt>
                                        </p:tgtEl>
                                      </p:cBhvr>
                                    </p:animEffect>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
                                            <p:bg/>
                                          </p:spTgt>
                                        </p:tgtEl>
                                      </p:cBhvr>
                                    </p:animEffect>
                                    <p:set>
                                      <p:cBhvr>
                                        <p:cTn id="37" dur="1" fill="hold">
                                          <p:stCondLst>
                                            <p:cond delay="499"/>
                                          </p:stCondLst>
                                        </p:cTn>
                                        <p:tgtEl>
                                          <p:spTgt spid="3">
                                            <p:bg/>
                                          </p:spTgt>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xEl>
                                              <p:pRg st="0" end="0"/>
                                            </p:txEl>
                                          </p:spTgt>
                                        </p:tgtEl>
                                      </p:cBhvr>
                                    </p:animEffect>
                                    <p:set>
                                      <p:cBhvr>
                                        <p:cTn id="48" dur="1" fill="hold">
                                          <p:stCondLst>
                                            <p:cond delay="499"/>
                                          </p:stCondLst>
                                        </p:cTn>
                                        <p:tgtEl>
                                          <p:spTgt spid="6">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
                                            <p:bg/>
                                          </p:spTgt>
                                        </p:tgtEl>
                                      </p:cBhvr>
                                    </p:animEffect>
                                    <p:set>
                                      <p:cBhvr>
                                        <p:cTn id="51" dur="1" fill="hold">
                                          <p:stCondLst>
                                            <p:cond delay="499"/>
                                          </p:stCondLst>
                                        </p:cTn>
                                        <p:tgtEl>
                                          <p:spTgt spid="6">
                                            <p:bg/>
                                          </p:spTgt>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2" grpId="0" animBg="1"/>
      <p:bldP spid="2" grpId="1" animBg="1"/>
      <p:bldP spid="3" grpId="0" animBg="1"/>
      <p:bldP spid="3" grpId="1" build="allAtOnce" animBg="1"/>
      <p:bldP spid="6" grpId="0" animBg="1"/>
      <p:bldP spid="6" grpId="1"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17 </a:t>
            </a:r>
          </a:p>
        </p:txBody>
      </p:sp>
      <p:sp>
        <p:nvSpPr>
          <p:cNvPr id="15363" name="Rectangle 3"/>
          <p:cNvSpPr>
            <a:spLocks noGrp="1" noChangeArrowheads="1"/>
          </p:cNvSpPr>
          <p:nvPr>
            <p:ph type="body" idx="1"/>
            <p:custDataLst>
              <p:tags r:id="rId2"/>
            </p:custDataLst>
          </p:nvPr>
        </p:nvSpPr>
        <p:spPr>
          <a:xfrm>
            <a:off x="0" y="1295400"/>
            <a:ext cx="9144000" cy="5562600"/>
          </a:xfrm>
        </p:spPr>
        <p:txBody>
          <a:bodyPr/>
          <a:lstStyle/>
          <a:p>
            <a:pPr marL="0" indent="0">
              <a:buNone/>
            </a:pPr>
            <a:r>
              <a:rPr lang="en-US" sz="2800" b="1" dirty="0"/>
              <a:t>2352</a:t>
            </a:r>
            <a:r>
              <a:rPr lang="en-US" sz="2800" dirty="0"/>
              <a:t>. You arrive at </a:t>
            </a:r>
            <a:r>
              <a:rPr lang="en-US" sz="2800" b="1" dirty="0"/>
              <a:t>WP3 </a:t>
            </a:r>
            <a:r>
              <a:rPr lang="en-US" sz="2800" dirty="0"/>
              <a:t>and change course to Leg 3 of the route, slowing your speed </a:t>
            </a:r>
            <a:r>
              <a:rPr lang="en-US" sz="2800" dirty="0" smtClean="0"/>
              <a:t>to about </a:t>
            </a:r>
            <a:r>
              <a:rPr lang="en-US" sz="2800" dirty="0"/>
              <a:t>3 kn. You carefully navigate your way through the channel, continuing to monitor </a:t>
            </a:r>
            <a:r>
              <a:rPr lang="en-US" sz="2800" dirty="0" smtClean="0"/>
              <a:t>your alarm </a:t>
            </a:r>
            <a:r>
              <a:rPr lang="en-US" sz="2800" dirty="0"/>
              <a:t>zones and keeping watch for other potential hazards. When you reach </a:t>
            </a:r>
            <a:r>
              <a:rPr lang="en-US" sz="2800" b="1" dirty="0"/>
              <a:t>WP4 </a:t>
            </a:r>
            <a:r>
              <a:rPr lang="en-US" sz="2800" dirty="0"/>
              <a:t>of </a:t>
            </a:r>
            <a:r>
              <a:rPr lang="en-US" sz="2800" dirty="0" smtClean="0"/>
              <a:t>the route</a:t>
            </a:r>
            <a:r>
              <a:rPr lang="en-US" sz="2800" dirty="0"/>
              <a:t>, ETA 0014, you will make your way into the channel and pilot to Dock H where </a:t>
            </a:r>
            <a:r>
              <a:rPr lang="en-US" sz="2800" dirty="0" smtClean="0"/>
              <a:t>you tie </a:t>
            </a:r>
            <a:r>
              <a:rPr lang="en-US" sz="2800" dirty="0"/>
              <a:t>up for the night. Bill will be on the first airplane out tomorrow morning, on his way home</a:t>
            </a:r>
            <a:r>
              <a:rPr lang="fr-CA" sz="2800" dirty="0" smtClean="0">
                <a:effectLst/>
              </a:rPr>
              <a:t>.</a:t>
            </a:r>
          </a:p>
          <a:p>
            <a:pPr marL="95250" indent="0" eaLnBrk="1" hangingPunct="1">
              <a:buNone/>
              <a:defRPr/>
            </a:pPr>
            <a:r>
              <a:rPr lang="en-US" sz="2800" dirty="0"/>
              <a:t>Close your offshore deck log</a:t>
            </a:r>
            <a:endParaRPr lang="fr-CA" sz="2800"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43</a:t>
            </a:fld>
            <a:endParaRPr lang="en-US"/>
          </a:p>
        </p:txBody>
      </p:sp>
    </p:spTree>
    <p:extLst>
      <p:ext uri="{BB962C8B-B14F-4D97-AF65-F5344CB8AC3E}">
        <p14:creationId xmlns:p14="http://schemas.microsoft.com/office/powerpoint/2010/main" val="2426229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93112"/>
            <a:ext cx="8229600" cy="685800"/>
          </a:xfrm>
        </p:spPr>
        <p:txBody>
          <a:bodyPr/>
          <a:lstStyle/>
          <a:p>
            <a:r>
              <a:rPr lang="fr-CA" dirty="0" smtClean="0"/>
              <a:t>Deck Log</a:t>
            </a:r>
            <a:endParaRPr lang="fr-CA" dirty="0"/>
          </a:p>
        </p:txBody>
      </p:sp>
      <p:sp>
        <p:nvSpPr>
          <p:cNvPr id="3" name="Espace réservé du contenu 2"/>
          <p:cNvSpPr>
            <a:spLocks noGrp="1"/>
          </p:cNvSpPr>
          <p:nvPr>
            <p:ph idx="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pPr>
              <a:defRPr/>
            </a:pPr>
            <a:fld id="{2CEB13AD-B974-4161-BFA6-2A434D602D96}" type="slidenum">
              <a:rPr lang="en-US" smtClean="0"/>
              <a:pPr>
                <a:defRPr/>
              </a:pPr>
              <a:t>44</a:t>
            </a:fld>
            <a:endParaRPr lang="en-US"/>
          </a:p>
        </p:txBody>
      </p:sp>
      <p:pic>
        <p:nvPicPr>
          <p:cNvPr id="5" name="Image 4"/>
          <p:cNvPicPr>
            <a:picLocks noChangeAspect="1"/>
          </p:cNvPicPr>
          <p:nvPr/>
        </p:nvPicPr>
        <p:blipFill>
          <a:blip r:embed="rId2"/>
          <a:stretch>
            <a:fillRect/>
          </a:stretch>
        </p:blipFill>
        <p:spPr>
          <a:xfrm rot="5400000">
            <a:off x="1867460" y="-766609"/>
            <a:ext cx="5409077" cy="9144003"/>
          </a:xfrm>
          <a:prstGeom prst="rect">
            <a:avLst/>
          </a:prstGeom>
        </p:spPr>
      </p:pic>
    </p:spTree>
    <p:extLst>
      <p:ext uri="{BB962C8B-B14F-4D97-AF65-F5344CB8AC3E}">
        <p14:creationId xmlns:p14="http://schemas.microsoft.com/office/powerpoint/2010/main" val="4217716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914400" y="142653"/>
            <a:ext cx="7772400" cy="1000347"/>
          </a:xfrm>
        </p:spPr>
        <p:txBody>
          <a:bodyPr/>
          <a:lstStyle/>
          <a:p>
            <a:r>
              <a:rPr lang="fr-CA" dirty="0"/>
              <a:t>Deck Log</a:t>
            </a:r>
          </a:p>
        </p:txBody>
      </p:sp>
      <p:sp>
        <p:nvSpPr>
          <p:cNvPr id="3" name="Sous-titre 2"/>
          <p:cNvSpPr>
            <a:spLocks noGrp="1"/>
          </p:cNvSpPr>
          <p:nvPr>
            <p:ph type="subTitle" sz="quarter" idx="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pPr>
              <a:defRPr/>
            </a:pPr>
            <a:fld id="{C349C006-6BE5-4758-8E48-00793693ABCD}" type="slidenum">
              <a:rPr lang="en-US" smtClean="0"/>
              <a:pPr>
                <a:defRPr/>
              </a:pPr>
              <a:t>45</a:t>
            </a:fld>
            <a:endParaRPr lang="en-US"/>
          </a:p>
        </p:txBody>
      </p:sp>
      <p:pic>
        <p:nvPicPr>
          <p:cNvPr id="5" name="Image 4"/>
          <p:cNvPicPr>
            <a:picLocks noChangeAspect="1"/>
          </p:cNvPicPr>
          <p:nvPr/>
        </p:nvPicPr>
        <p:blipFill>
          <a:blip r:embed="rId2"/>
          <a:stretch>
            <a:fillRect/>
          </a:stretch>
        </p:blipFill>
        <p:spPr>
          <a:xfrm rot="5400000">
            <a:off x="1905001" y="-913331"/>
            <a:ext cx="5486401" cy="9144003"/>
          </a:xfrm>
          <a:prstGeom prst="rect">
            <a:avLst/>
          </a:prstGeom>
        </p:spPr>
      </p:pic>
    </p:spTree>
    <p:extLst>
      <p:ext uri="{BB962C8B-B14F-4D97-AF65-F5344CB8AC3E}">
        <p14:creationId xmlns:p14="http://schemas.microsoft.com/office/powerpoint/2010/main" val="2291879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Deck Log</a:t>
            </a:r>
          </a:p>
        </p:txBody>
      </p:sp>
      <p:sp>
        <p:nvSpPr>
          <p:cNvPr id="3" name="Espace réservé du contenu 2"/>
          <p:cNvSpPr>
            <a:spLocks noGrp="1"/>
          </p:cNvSpPr>
          <p:nvPr>
            <p:ph idx="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pPr>
              <a:defRPr/>
            </a:pPr>
            <a:fld id="{2CEB13AD-B974-4161-BFA6-2A434D602D96}" type="slidenum">
              <a:rPr lang="en-US" smtClean="0"/>
              <a:pPr>
                <a:defRPr/>
              </a:pPr>
              <a:t>46</a:t>
            </a:fld>
            <a:endParaRPr lang="en-US"/>
          </a:p>
        </p:txBody>
      </p:sp>
      <p:pic>
        <p:nvPicPr>
          <p:cNvPr id="5" name="Image 4"/>
          <p:cNvPicPr>
            <a:picLocks noChangeAspect="1"/>
          </p:cNvPicPr>
          <p:nvPr/>
        </p:nvPicPr>
        <p:blipFill>
          <a:blip r:embed="rId2"/>
          <a:stretch>
            <a:fillRect/>
          </a:stretch>
        </p:blipFill>
        <p:spPr>
          <a:xfrm rot="5400000">
            <a:off x="1416991" y="-677142"/>
            <a:ext cx="6310021" cy="9144003"/>
          </a:xfrm>
          <a:prstGeom prst="rect">
            <a:avLst/>
          </a:prstGeom>
        </p:spPr>
      </p:pic>
    </p:spTree>
    <p:extLst>
      <p:ext uri="{BB962C8B-B14F-4D97-AF65-F5344CB8AC3E}">
        <p14:creationId xmlns:p14="http://schemas.microsoft.com/office/powerpoint/2010/main" val="2374377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Deck Log</a:t>
            </a:r>
          </a:p>
        </p:txBody>
      </p:sp>
      <p:sp>
        <p:nvSpPr>
          <p:cNvPr id="3" name="Espace réservé du contenu 2"/>
          <p:cNvSpPr>
            <a:spLocks noGrp="1"/>
          </p:cNvSpPr>
          <p:nvPr>
            <p:ph idx="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pPr>
              <a:defRPr/>
            </a:pPr>
            <a:fld id="{2CEB13AD-B974-4161-BFA6-2A434D602D96}" type="slidenum">
              <a:rPr lang="en-US" smtClean="0"/>
              <a:pPr>
                <a:defRPr/>
              </a:pPr>
              <a:t>47</a:t>
            </a:fld>
            <a:endParaRPr lang="en-US"/>
          </a:p>
        </p:txBody>
      </p:sp>
      <p:pic>
        <p:nvPicPr>
          <p:cNvPr id="5" name="Image 4"/>
          <p:cNvPicPr>
            <a:picLocks noChangeAspect="1"/>
          </p:cNvPicPr>
          <p:nvPr/>
        </p:nvPicPr>
        <p:blipFill>
          <a:blip r:embed="rId2"/>
          <a:stretch>
            <a:fillRect/>
          </a:stretch>
        </p:blipFill>
        <p:spPr>
          <a:xfrm rot="5400000">
            <a:off x="2073645" y="-1006845"/>
            <a:ext cx="4920511" cy="9067801"/>
          </a:xfrm>
          <a:prstGeom prst="rect">
            <a:avLst/>
          </a:prstGeom>
        </p:spPr>
      </p:pic>
    </p:spTree>
    <p:extLst>
      <p:ext uri="{BB962C8B-B14F-4D97-AF65-F5344CB8AC3E}">
        <p14:creationId xmlns:p14="http://schemas.microsoft.com/office/powerpoint/2010/main" val="1145006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custDataLst>
              <p:tags r:id="rId1"/>
            </p:custDataLst>
          </p:nvPr>
        </p:nvSpPr>
        <p:spPr>
          <a:xfrm>
            <a:off x="762000" y="1524000"/>
            <a:ext cx="7772400" cy="1828800"/>
          </a:xfrm>
        </p:spPr>
        <p:txBody>
          <a:bodyPr/>
          <a:lstStyle/>
          <a:p>
            <a:pPr eaLnBrk="1" hangingPunct="1">
              <a:defRPr/>
            </a:pPr>
            <a:r>
              <a:rPr lang="fr-CA" dirty="0" smtClean="0"/>
              <a:t>Practice Cruise</a:t>
            </a:r>
            <a:r>
              <a:rPr lang="fr-CA" dirty="0"/>
              <a:t/>
            </a:r>
            <a:br>
              <a:rPr lang="fr-CA" dirty="0"/>
            </a:br>
            <a:r>
              <a:rPr lang="fr-CA" dirty="0" err="1" smtClean="0"/>
              <a:t>Underway</a:t>
            </a:r>
            <a:endParaRPr lang="fr-CA" dirty="0" smtClean="0"/>
          </a:p>
        </p:txBody>
      </p:sp>
      <p:sp>
        <p:nvSpPr>
          <p:cNvPr id="33795" name="Rectangle 3"/>
          <p:cNvSpPr>
            <a:spLocks noGrp="1" noChangeArrowheads="1"/>
          </p:cNvSpPr>
          <p:nvPr>
            <p:ph type="subTitle" idx="1"/>
            <p:custDataLst>
              <p:tags r:id="rId2"/>
            </p:custDataLst>
          </p:nvPr>
        </p:nvSpPr>
        <p:spPr>
          <a:xfrm>
            <a:off x="1524000" y="4114800"/>
            <a:ext cx="6400800" cy="1752600"/>
          </a:xfrm>
        </p:spPr>
        <p:txBody>
          <a:bodyPr/>
          <a:lstStyle/>
          <a:p>
            <a:pPr eaLnBrk="1" hangingPunct="1">
              <a:defRPr/>
            </a:pPr>
            <a:r>
              <a:rPr lang="fr-CA" dirty="0" smtClean="0"/>
              <a:t>End of </a:t>
            </a:r>
          </a:p>
          <a:p>
            <a:pPr eaLnBrk="1" hangingPunct="1">
              <a:defRPr/>
            </a:pPr>
            <a:r>
              <a:rPr lang="fr-CA" dirty="0" smtClean="0"/>
              <a:t>Global Navigation</a:t>
            </a:r>
          </a:p>
          <a:p>
            <a:pPr eaLnBrk="1" hangingPunct="1">
              <a:defRPr/>
            </a:pPr>
            <a:r>
              <a:rPr lang="fr-CA" dirty="0" err="1" smtClean="0"/>
              <a:t>Chapter</a:t>
            </a:r>
            <a:r>
              <a:rPr lang="fr-CA" dirty="0" smtClean="0"/>
              <a:t> 9</a:t>
            </a:r>
          </a:p>
        </p:txBody>
      </p:sp>
      <p:sp>
        <p:nvSpPr>
          <p:cNvPr id="4" name="Slide Number Placeholder 3"/>
          <p:cNvSpPr>
            <a:spLocks noGrp="1"/>
          </p:cNvSpPr>
          <p:nvPr>
            <p:ph type="sldNum" sz="quarter" idx="12"/>
            <p:custDataLst>
              <p:tags r:id="rId3"/>
            </p:custDataLst>
          </p:nvPr>
        </p:nvSpPr>
        <p:spPr/>
        <p:txBody>
          <a:bodyPr/>
          <a:lstStyle/>
          <a:p>
            <a:pPr>
              <a:defRPr/>
            </a:pPr>
            <a:fld id="{81760F46-2875-4873-99D7-75F7E102C4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p:spPr>
        <p:txBody>
          <a:bodyPr/>
          <a:lstStyle/>
          <a:p>
            <a:pPr eaLnBrk="1" hangingPunct="1">
              <a:defRPr/>
            </a:pPr>
            <a:r>
              <a:rPr lang="fr-CA" sz="4000" b="1" dirty="0" smtClean="0"/>
              <a:t>Question 2 </a:t>
            </a:r>
          </a:p>
        </p:txBody>
      </p:sp>
      <p:sp>
        <p:nvSpPr>
          <p:cNvPr id="15363" name="Rectangle 3"/>
          <p:cNvSpPr>
            <a:spLocks noGrp="1" noChangeArrowheads="1"/>
          </p:cNvSpPr>
          <p:nvPr>
            <p:ph type="body" idx="1"/>
            <p:custDataLst>
              <p:tags r:id="rId2"/>
            </p:custDataLst>
          </p:nvPr>
        </p:nvSpPr>
        <p:spPr>
          <a:xfrm>
            <a:off x="0" y="1447800"/>
            <a:ext cx="9144000" cy="5029200"/>
          </a:xfrm>
        </p:spPr>
        <p:txBody>
          <a:bodyPr/>
          <a:lstStyle/>
          <a:p>
            <a:pPr marL="0" indent="0">
              <a:buNone/>
            </a:pPr>
            <a:r>
              <a:rPr lang="en-US" b="1" dirty="0"/>
              <a:t>0700</a:t>
            </a:r>
            <a:r>
              <a:rPr lang="en-US" dirty="0"/>
              <a:t>. You reach </a:t>
            </a:r>
            <a:r>
              <a:rPr lang="en-US" b="1" dirty="0"/>
              <a:t>WP1 </a:t>
            </a:r>
            <a:r>
              <a:rPr lang="en-US" dirty="0"/>
              <a:t>and take departure, logging this event and setting the </a:t>
            </a:r>
            <a:r>
              <a:rPr lang="en-US" dirty="0" err="1"/>
              <a:t>knotmeter</a:t>
            </a:r>
            <a:r>
              <a:rPr lang="en-US" dirty="0"/>
              <a:t> log </a:t>
            </a:r>
            <a:r>
              <a:rPr lang="en-US" dirty="0" smtClean="0"/>
              <a:t>to zero</a:t>
            </a:r>
            <a:r>
              <a:rPr lang="en-US" dirty="0"/>
              <a:t>. The variation in this area is 17° E. The weather is calm with clear skies</a:t>
            </a:r>
            <a:r>
              <a:rPr lang="fr-CA" dirty="0" smtClean="0">
                <a:effectLst/>
              </a:rPr>
              <a:t>. </a:t>
            </a:r>
            <a:endParaRPr lang="fr-CA" dirty="0">
              <a:effectLst/>
            </a:endParaRPr>
          </a:p>
          <a:p>
            <a:pPr marL="0" indent="0">
              <a:buNone/>
            </a:pPr>
            <a:r>
              <a:rPr lang="en-US" dirty="0"/>
              <a:t>As you review the </a:t>
            </a:r>
            <a:r>
              <a:rPr lang="en-US" i="1" dirty="0"/>
              <a:t>VPP2 </a:t>
            </a:r>
            <a:r>
              <a:rPr lang="en-US" dirty="0"/>
              <a:t>“Weather Conditions Report” for Leg 1</a:t>
            </a:r>
            <a:r>
              <a:rPr lang="en-US" i="1" dirty="0"/>
              <a:t>, </a:t>
            </a:r>
            <a:r>
              <a:rPr lang="en-US" dirty="0"/>
              <a:t>you notice that </a:t>
            </a:r>
            <a:r>
              <a:rPr lang="en-US" dirty="0" smtClean="0"/>
              <a:t>the current </a:t>
            </a:r>
            <a:r>
              <a:rPr lang="en-US" dirty="0"/>
              <a:t>is forecast to have a set of 140° and a drift of 0.4 knots. This will result in a </a:t>
            </a:r>
            <a:r>
              <a:rPr lang="en-US" dirty="0" smtClean="0"/>
              <a:t>drift angle </a:t>
            </a:r>
            <a:r>
              <a:rPr lang="en-US" dirty="0"/>
              <a:t>of about two degrees. You plan to set course using this drift angle and thus </a:t>
            </a:r>
            <a:r>
              <a:rPr lang="en-US" dirty="0" smtClean="0"/>
              <a:t>the course </a:t>
            </a:r>
            <a:r>
              <a:rPr lang="en-US" dirty="0"/>
              <a:t>to steer will be 214°T.</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5</a:t>
            </a:fld>
            <a:endParaRPr lang="en-US"/>
          </a:p>
        </p:txBody>
      </p:sp>
      <p:sp>
        <p:nvSpPr>
          <p:cNvPr id="7" name="Rectangle 6"/>
          <p:cNvSpPr/>
          <p:nvPr>
            <p:custDataLst>
              <p:tags r:id="rId4"/>
            </p:custDataLst>
          </p:nvPr>
        </p:nvSpPr>
        <p:spPr bwMode="auto">
          <a:xfrm>
            <a:off x="0" y="1749785"/>
            <a:ext cx="9144000" cy="125985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27063" indent="-450850" algn="l"/>
            <a:r>
              <a:rPr kumimoji="0" lang="fr-CA" sz="3200" b="0" i="0" u="none" strike="noStrike" cap="none" normalizeH="0" baseline="0" dirty="0" smtClean="0">
                <a:ln>
                  <a:noFill/>
                </a:ln>
                <a:solidFill>
                  <a:schemeClr val="tx1"/>
                </a:solidFill>
                <a:effectLst/>
                <a:latin typeface="Arial" charset="0"/>
              </a:rPr>
              <a:t>a. </a:t>
            </a:r>
            <a:r>
              <a:rPr lang="en-US" sz="3200" dirty="0"/>
              <a:t>From your </a:t>
            </a:r>
            <a:r>
              <a:rPr lang="en-US" sz="3200" i="1" dirty="0" err="1"/>
              <a:t>OpenCPN</a:t>
            </a:r>
            <a:r>
              <a:rPr lang="en-US" sz="3200" i="1" dirty="0"/>
              <a:t> </a:t>
            </a:r>
            <a:r>
              <a:rPr lang="en-US" sz="3200" dirty="0"/>
              <a:t>route, what is the true course for Leg l</a:t>
            </a:r>
            <a:r>
              <a:rPr kumimoji="0" lang="fr-CA" sz="3200" b="0" i="0" u="none" strike="noStrike" cap="none" normalizeH="0" dirty="0" smtClean="0">
                <a:ln>
                  <a:noFill/>
                </a:ln>
                <a:solidFill>
                  <a:schemeClr val="tx1"/>
                </a:solidFill>
                <a:effectLst/>
                <a:latin typeface="Arial" charset="0"/>
              </a:rPr>
              <a:t>?</a:t>
            </a:r>
            <a:endParaRPr kumimoji="0" lang="fr-CA" sz="3200" b="0" i="0" u="none" strike="noStrike" cap="none" normalizeH="0" baseline="0" dirty="0" smtClean="0">
              <a:ln>
                <a:noFill/>
              </a:ln>
              <a:solidFill>
                <a:schemeClr val="tx1"/>
              </a:solidFill>
              <a:effectLst/>
              <a:latin typeface="Arial" charset="0"/>
            </a:endParaRPr>
          </a:p>
        </p:txBody>
      </p:sp>
      <p:sp>
        <p:nvSpPr>
          <p:cNvPr id="6" name="Rectangle 5"/>
          <p:cNvSpPr/>
          <p:nvPr>
            <p:custDataLst>
              <p:tags r:id="rId5"/>
            </p:custDataLst>
          </p:nvPr>
        </p:nvSpPr>
        <p:spPr bwMode="auto">
          <a:xfrm>
            <a:off x="-65397" y="2468045"/>
            <a:ext cx="9171296" cy="3086738"/>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2800" dirty="0"/>
              <a:t>Since you’re near-shore and have the paper charts of this area, you start your DR plot </a:t>
            </a:r>
            <a:r>
              <a:rPr lang="en-US" sz="2800" dirty="0" smtClean="0"/>
              <a:t>on these charts simulated </a:t>
            </a:r>
            <a:r>
              <a:rPr lang="en-US" sz="2800" dirty="0"/>
              <a:t>for this Practice Cruise)</a:t>
            </a:r>
            <a:r>
              <a:rPr lang="fr-CA" sz="2800" dirty="0" smtClean="0"/>
              <a:t>. </a:t>
            </a:r>
            <a:endParaRPr kumimoji="0" lang="fr-CA" sz="2800" b="0" i="0" u="none" strike="noStrike" cap="none" normalizeH="0" baseline="0" dirty="0" smtClean="0">
              <a:ln>
                <a:noFill/>
              </a:ln>
              <a:solidFill>
                <a:schemeClr val="tx1"/>
              </a:solidFill>
              <a:effectLst/>
              <a:latin typeface="Arial" charset="0"/>
            </a:endParaRPr>
          </a:p>
        </p:txBody>
      </p:sp>
      <p:sp>
        <p:nvSpPr>
          <p:cNvPr id="11" name="Rectangle 10"/>
          <p:cNvSpPr/>
          <p:nvPr>
            <p:custDataLst>
              <p:tags r:id="rId6"/>
            </p:custDataLst>
          </p:nvPr>
        </p:nvSpPr>
        <p:spPr bwMode="auto">
          <a:xfrm>
            <a:off x="-61416" y="2885109"/>
            <a:ext cx="9167315" cy="3195953"/>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0800</a:t>
            </a:r>
            <a:r>
              <a:rPr lang="en-US" sz="3200" dirty="0"/>
              <a:t>. GPS indicates L 48°16.2'N, Lo 124°52.3'W. </a:t>
            </a:r>
            <a:r>
              <a:rPr lang="en-US" sz="3200" dirty="0" err="1"/>
              <a:t>Knotmeter</a:t>
            </a:r>
            <a:r>
              <a:rPr lang="en-US" sz="3200" dirty="0"/>
              <a:t> log reads 0008.9. </a:t>
            </a:r>
            <a:r>
              <a:rPr lang="en-US" sz="3200" dirty="0" smtClean="0"/>
              <a:t>Winds are </a:t>
            </a:r>
            <a:r>
              <a:rPr lang="en-US" sz="3200" dirty="0"/>
              <a:t>light, from the northwest, with four foot seas. You report the position to the captain</a:t>
            </a:r>
            <a:r>
              <a:rPr lang="fr-CA" sz="3200" dirty="0" smtClean="0"/>
              <a:t>.</a:t>
            </a:r>
            <a:endParaRPr kumimoji="0" lang="fr-CA" sz="3200" b="0" i="0" u="none" strike="noStrike" cap="none" normalizeH="0" baseline="0" dirty="0" smtClean="0">
              <a:ln>
                <a:noFill/>
              </a:ln>
              <a:solidFill>
                <a:schemeClr val="tx1"/>
              </a:solidFill>
              <a:effectLst/>
              <a:latin typeface="Arial" charset="0"/>
            </a:endParaRPr>
          </a:p>
        </p:txBody>
      </p:sp>
      <p:sp>
        <p:nvSpPr>
          <p:cNvPr id="9" name="Rectangle 8"/>
          <p:cNvSpPr/>
          <p:nvPr>
            <p:custDataLst>
              <p:tags r:id="rId7"/>
            </p:custDataLst>
          </p:nvPr>
        </p:nvSpPr>
        <p:spPr bwMode="auto">
          <a:xfrm>
            <a:off x="0" y="1599040"/>
            <a:ext cx="9171296" cy="3333465"/>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3200" b="1" dirty="0"/>
              <a:t>1200</a:t>
            </a:r>
            <a:r>
              <a:rPr lang="en-US" sz="3200" dirty="0"/>
              <a:t>. GPS position is L 47°45.1'N, </a:t>
            </a:r>
            <a:r>
              <a:rPr lang="en-US" sz="3200" dirty="0" smtClean="0"/>
              <a:t>Lo125°21.7'W</a:t>
            </a:r>
            <a:r>
              <a:rPr lang="en-US" sz="3200" dirty="0"/>
              <a:t>. </a:t>
            </a:r>
            <a:r>
              <a:rPr lang="en-US" sz="3200" dirty="0" err="1"/>
              <a:t>Knotmeter</a:t>
            </a:r>
            <a:r>
              <a:rPr lang="en-US" sz="3200" dirty="0"/>
              <a:t> log reads </a:t>
            </a:r>
            <a:r>
              <a:rPr lang="en-US" sz="3200" dirty="0" smtClean="0"/>
              <a:t>0044.5. Northwest </a:t>
            </a:r>
            <a:r>
              <a:rPr lang="en-US" sz="3200" dirty="0"/>
              <a:t>winds at four knots with four foot seas continue. Report to the captain.</a:t>
            </a:r>
            <a:endParaRPr lang="fr-CA" sz="3200" dirty="0"/>
          </a:p>
        </p:txBody>
      </p:sp>
      <p:sp>
        <p:nvSpPr>
          <p:cNvPr id="2" name="ZoneTexte 1"/>
          <p:cNvSpPr txBox="1"/>
          <p:nvPr>
            <p:custDataLst>
              <p:tags r:id="rId8"/>
            </p:custDataLst>
          </p:nvPr>
        </p:nvSpPr>
        <p:spPr>
          <a:xfrm>
            <a:off x="5486400" y="2453831"/>
            <a:ext cx="1447800" cy="584775"/>
          </a:xfrm>
          <a:prstGeom prst="rect">
            <a:avLst/>
          </a:prstGeom>
          <a:solidFill>
            <a:srgbClr val="FF0000"/>
          </a:solidFill>
        </p:spPr>
        <p:txBody>
          <a:bodyPr wrap="square" rtlCol="0">
            <a:spAutoFit/>
          </a:bodyPr>
          <a:lstStyle/>
          <a:p>
            <a:pPr algn="l"/>
            <a:r>
              <a:rPr lang="fr-CA" sz="3200" b="1" u="sng" dirty="0" smtClean="0"/>
              <a:t>212°T</a:t>
            </a:r>
            <a:r>
              <a:rPr lang="fr-CA" sz="3200" dirty="0" smtClean="0"/>
              <a:t> </a:t>
            </a:r>
            <a:endParaRPr lang="fr-CA" sz="3200" dirty="0"/>
          </a:p>
        </p:txBody>
      </p:sp>
      <p:sp>
        <p:nvSpPr>
          <p:cNvPr id="3" name="Rectangle 2"/>
          <p:cNvSpPr/>
          <p:nvPr>
            <p:custDataLst>
              <p:tags r:id="rId9"/>
            </p:custDataLst>
          </p:nvPr>
        </p:nvSpPr>
        <p:spPr bwMode="auto">
          <a:xfrm>
            <a:off x="0" y="1447800"/>
            <a:ext cx="9144000" cy="2236457"/>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27063" indent="-450850" algn="l"/>
            <a:r>
              <a:rPr lang="fr-CA" sz="3200" dirty="0" smtClean="0"/>
              <a:t>b. </a:t>
            </a:r>
            <a:r>
              <a:rPr lang="en-US" sz="3200" dirty="0"/>
              <a:t>What is the Compass Course for Leg l?</a:t>
            </a:r>
            <a:endParaRPr kumimoji="0" lang="fr-CA" sz="3200" b="0" i="0" u="none" strike="noStrike" cap="none" normalizeH="0" baseline="0" dirty="0" smtClean="0">
              <a:ln>
                <a:noFill/>
              </a:ln>
              <a:solidFill>
                <a:schemeClr val="tx1"/>
              </a:solidFill>
              <a:effectLst/>
              <a:latin typeface="Arial" charset="0"/>
            </a:endParaRPr>
          </a:p>
        </p:txBody>
      </p:sp>
      <p:sp>
        <p:nvSpPr>
          <p:cNvPr id="5" name="ZoneTexte 4"/>
          <p:cNvSpPr txBox="1"/>
          <p:nvPr>
            <p:custDataLst>
              <p:tags r:id="rId10"/>
            </p:custDataLst>
          </p:nvPr>
        </p:nvSpPr>
        <p:spPr>
          <a:xfrm>
            <a:off x="88712" y="3031109"/>
            <a:ext cx="9144000" cy="2554545"/>
          </a:xfrm>
          <a:prstGeom prst="rect">
            <a:avLst/>
          </a:prstGeom>
          <a:solidFill>
            <a:srgbClr val="FF0000"/>
          </a:solidFill>
        </p:spPr>
        <p:txBody>
          <a:bodyPr wrap="square" rtlCol="0">
            <a:spAutoFit/>
          </a:bodyPr>
          <a:lstStyle/>
          <a:p>
            <a:pPr marL="177800" algn="l"/>
            <a:r>
              <a:rPr lang="fr-CA" sz="3200" b="1" dirty="0"/>
              <a:t>Solution :</a:t>
            </a:r>
            <a:r>
              <a:rPr lang="fr-CA" sz="3200" dirty="0"/>
              <a:t> </a:t>
            </a:r>
            <a:r>
              <a:rPr lang="fr-CA" sz="3200" dirty="0" smtClean="0"/>
              <a:t>212°T+2</a:t>
            </a:r>
            <a:r>
              <a:rPr lang="fr-CA" sz="3200" dirty="0"/>
              <a:t>° </a:t>
            </a:r>
            <a:r>
              <a:rPr lang="fr-CA" sz="3200" dirty="0" smtClean="0"/>
              <a:t>Drift angle correction </a:t>
            </a:r>
            <a:r>
              <a:rPr lang="fr-CA" sz="3200" dirty="0"/>
              <a:t>= </a:t>
            </a:r>
            <a:r>
              <a:rPr lang="fr-CA" sz="3200" dirty="0" smtClean="0"/>
              <a:t>214°T</a:t>
            </a:r>
            <a:endParaRPr lang="fr-CA" sz="3200" dirty="0"/>
          </a:p>
          <a:p>
            <a:pPr marL="177800" algn="l"/>
            <a:r>
              <a:rPr lang="fr-CA" sz="3200" dirty="0" smtClean="0"/>
              <a:t>214°T </a:t>
            </a:r>
            <a:r>
              <a:rPr lang="fr-CA" sz="3200" dirty="0"/>
              <a:t>– </a:t>
            </a:r>
            <a:r>
              <a:rPr lang="fr-CA" sz="3200" dirty="0" smtClean="0"/>
              <a:t>17°E(Variation) </a:t>
            </a:r>
            <a:r>
              <a:rPr lang="fr-CA" sz="3200" dirty="0"/>
              <a:t>+ 4°W (</a:t>
            </a:r>
            <a:r>
              <a:rPr lang="fr-CA" sz="3200" dirty="0" err="1" smtClean="0"/>
              <a:t>deviation</a:t>
            </a:r>
            <a:r>
              <a:rPr lang="fr-CA" sz="3200" dirty="0"/>
              <a:t>) = </a:t>
            </a:r>
            <a:r>
              <a:rPr lang="fr-CA" sz="3200" dirty="0" smtClean="0"/>
              <a:t>201°C</a:t>
            </a:r>
            <a:endParaRPr lang="fr-CA" sz="3200" dirty="0"/>
          </a:p>
          <a:p>
            <a:pPr algn="l"/>
            <a:endParaRPr lang="fr-CA" sz="3200" dirty="0"/>
          </a:p>
        </p:txBody>
      </p:sp>
    </p:spTree>
    <p:extLst>
      <p:ext uri="{BB962C8B-B14F-4D97-AF65-F5344CB8AC3E}">
        <p14:creationId xmlns:p14="http://schemas.microsoft.com/office/powerpoint/2010/main" val="40921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36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363">
                                            <p:txEl>
                                              <p:pRg st="0" end="0"/>
                                            </p:txEl>
                                          </p:spTgt>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33" dur="500"/>
                                        <p:tgtEl>
                                          <p:spTgt spid="15363">
                                            <p:txEl>
                                              <p:pRg st="1" end="1"/>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15363">
                                            <p:txEl>
                                              <p:pRg st="1" end="1"/>
                                            </p:txEl>
                                          </p:spTgt>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3"/>
                                        </p:tgtEl>
                                        <p:attrNameLst>
                                          <p:attrName>ppt_x</p:attrName>
                                        </p:attrNameLst>
                                      </p:cBhvr>
                                      <p:tavLst>
                                        <p:tav tm="0">
                                          <p:val>
                                            <p:strVal val="ppt_x"/>
                                          </p:val>
                                        </p:tav>
                                        <p:tav tm="100000">
                                          <p:val>
                                            <p:strVal val="ppt_x"/>
                                          </p:val>
                                        </p:tav>
                                      </p:tavLst>
                                    </p:anim>
                                    <p:anim calcmode="lin" valueType="num">
                                      <p:cBhvr additive="base">
                                        <p:cTn id="47" dur="500"/>
                                        <p:tgtEl>
                                          <p:spTgt spid="3"/>
                                        </p:tgtEl>
                                        <p:attrNameLst>
                                          <p:attrName>ppt_y</p:attrName>
                                        </p:attrNameLst>
                                      </p:cBhvr>
                                      <p:tavLst>
                                        <p:tav tm="0">
                                          <p:val>
                                            <p:strVal val="ppt_y"/>
                                          </p:val>
                                        </p:tav>
                                        <p:tav tm="100000">
                                          <p:val>
                                            <p:strVal val="1+ppt_h/2"/>
                                          </p:val>
                                        </p:tav>
                                      </p:tavLst>
                                    </p:anim>
                                    <p:set>
                                      <p:cBhvr>
                                        <p:cTn id="48" dur="1" fill="hold">
                                          <p:stCondLst>
                                            <p:cond delay="499"/>
                                          </p:stCondLst>
                                        </p:cTn>
                                        <p:tgtEl>
                                          <p:spTgt spid="3"/>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5"/>
                                        </p:tgtEl>
                                        <p:attrNameLst>
                                          <p:attrName>ppt_x</p:attrName>
                                        </p:attrNameLst>
                                      </p:cBhvr>
                                      <p:tavLst>
                                        <p:tav tm="0">
                                          <p:val>
                                            <p:strVal val="ppt_x"/>
                                          </p:val>
                                        </p:tav>
                                        <p:tav tm="100000">
                                          <p:val>
                                            <p:strVal val="ppt_x"/>
                                          </p:val>
                                        </p:tav>
                                      </p:tavLst>
                                    </p:anim>
                                    <p:anim calcmode="lin" valueType="num">
                                      <p:cBhvr additive="base">
                                        <p:cTn id="51" dur="500"/>
                                        <p:tgtEl>
                                          <p:spTgt spid="5"/>
                                        </p:tgtEl>
                                        <p:attrNameLst>
                                          <p:attrName>ppt_y</p:attrName>
                                        </p:attrNameLst>
                                      </p:cBhvr>
                                      <p:tavLst>
                                        <p:tav tm="0">
                                          <p:val>
                                            <p:strVal val="ppt_y"/>
                                          </p:val>
                                        </p:tav>
                                        <p:tav tm="100000">
                                          <p:val>
                                            <p:strVal val="1+ppt_h/2"/>
                                          </p:val>
                                        </p:tav>
                                      </p:tavLst>
                                    </p:anim>
                                    <p:set>
                                      <p:cBhvr>
                                        <p:cTn id="52" dur="1" fill="hold">
                                          <p:stCondLst>
                                            <p:cond delay="499"/>
                                          </p:stCondLst>
                                        </p:cTn>
                                        <p:tgtEl>
                                          <p:spTgt spid="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6"/>
                                        </p:tgtEl>
                                        <p:attrNameLst>
                                          <p:attrName>ppt_x</p:attrName>
                                        </p:attrNameLst>
                                      </p:cBhvr>
                                      <p:tavLst>
                                        <p:tav tm="0">
                                          <p:val>
                                            <p:strVal val="ppt_x"/>
                                          </p:val>
                                        </p:tav>
                                        <p:tav tm="100000">
                                          <p:val>
                                            <p:strVal val="ppt_x"/>
                                          </p:val>
                                        </p:tav>
                                      </p:tavLst>
                                    </p:anim>
                                    <p:anim calcmode="lin" valueType="num">
                                      <p:cBhvr additive="base">
                                        <p:cTn id="60" dur="500"/>
                                        <p:tgtEl>
                                          <p:spTgt spid="6"/>
                                        </p:tgtEl>
                                        <p:attrNameLst>
                                          <p:attrName>ppt_y</p:attrName>
                                        </p:attrNameLst>
                                      </p:cBhvr>
                                      <p:tavLst>
                                        <p:tav tm="0">
                                          <p:val>
                                            <p:strVal val="ppt_y"/>
                                          </p:val>
                                        </p:tav>
                                        <p:tav tm="100000">
                                          <p:val>
                                            <p:strVal val="1+ppt_h/2"/>
                                          </p:val>
                                        </p:tav>
                                      </p:tavLst>
                                    </p:anim>
                                    <p:set>
                                      <p:cBhvr>
                                        <p:cTn id="61" dur="1" fill="hold">
                                          <p:stCondLst>
                                            <p:cond delay="499"/>
                                          </p:stCondLst>
                                        </p:cTn>
                                        <p:tgtEl>
                                          <p:spTgt spid="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11" grpId="0" animBg="1"/>
      <p:bldP spid="11" grpId="1" animBg="1"/>
      <p:bldP spid="9" grpId="0" animBg="1"/>
      <p:bldP spid="2" grpId="0" animBg="1"/>
      <p:bldP spid="2" grpId="1" animBg="1"/>
      <p:bldP spid="3" grpId="0" animBg="1"/>
      <p:bldP spid="3"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noFill/>
        </p:spPr>
        <p:txBody>
          <a:bodyPr/>
          <a:lstStyle/>
          <a:p>
            <a:pPr eaLnBrk="1" hangingPunct="1">
              <a:defRPr/>
            </a:pPr>
            <a:r>
              <a:rPr lang="fr-CA" sz="4000" b="1" dirty="0" smtClean="0"/>
              <a:t>Question 3 </a:t>
            </a:r>
          </a:p>
        </p:txBody>
      </p:sp>
      <p:sp>
        <p:nvSpPr>
          <p:cNvPr id="15363" name="Rectangle 3"/>
          <p:cNvSpPr>
            <a:spLocks noGrp="1" noChangeArrowheads="1"/>
          </p:cNvSpPr>
          <p:nvPr>
            <p:ph type="body" idx="1"/>
            <p:custDataLst>
              <p:tags r:id="rId2"/>
            </p:custDataLst>
          </p:nvPr>
        </p:nvSpPr>
        <p:spPr>
          <a:xfrm>
            <a:off x="0" y="1295400"/>
            <a:ext cx="9144000" cy="5562600"/>
          </a:xfrm>
        </p:spPr>
        <p:txBody>
          <a:bodyPr/>
          <a:lstStyle/>
          <a:p>
            <a:pPr marL="0" indent="0">
              <a:buNone/>
            </a:pPr>
            <a:r>
              <a:rPr lang="en-US" b="1" dirty="0"/>
              <a:t>1330</a:t>
            </a:r>
            <a:r>
              <a:rPr lang="en-US" dirty="0"/>
              <a:t>. You plan to use celestial techniques frequently during this voyage, to hone your </a:t>
            </a:r>
            <a:r>
              <a:rPr lang="en-US" dirty="0" smtClean="0"/>
              <a:t>skills in </a:t>
            </a:r>
            <a:r>
              <a:rPr lang="en-US" dirty="0"/>
              <a:t>sight-taking. Using your sight planning tools, you find you can get a 2-body fix using </a:t>
            </a:r>
            <a:r>
              <a:rPr lang="en-US" dirty="0" smtClean="0"/>
              <a:t>the sun </a:t>
            </a:r>
            <a:r>
              <a:rPr lang="en-US" dirty="0"/>
              <a:t>and moon this afternoon. You check and confirm the sextant error and height of </a:t>
            </a:r>
            <a:r>
              <a:rPr lang="en-US" dirty="0" smtClean="0"/>
              <a:t>eye (HE</a:t>
            </a:r>
            <a:r>
              <a:rPr lang="en-US" dirty="0"/>
              <a:t>) are as you noted in your Navigator’s notebook. Skies continue clear, and seas are </a:t>
            </a:r>
            <a:r>
              <a:rPr lang="en-US" dirty="0" smtClean="0"/>
              <a:t>still four </a:t>
            </a:r>
            <a:r>
              <a:rPr lang="en-US" dirty="0"/>
              <a:t>feet, so you don’t anticipate any problems getting good sights this afternoon.</a:t>
            </a: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6</a:t>
            </a:fld>
            <a:endParaRPr lang="en-US"/>
          </a:p>
        </p:txBody>
      </p:sp>
      <p:sp>
        <p:nvSpPr>
          <p:cNvPr id="2" name="Rectangle 1"/>
          <p:cNvSpPr/>
          <p:nvPr>
            <p:custDataLst>
              <p:tags r:id="rId4"/>
            </p:custDataLst>
          </p:nvPr>
        </p:nvSpPr>
        <p:spPr bwMode="auto">
          <a:xfrm>
            <a:off x="0" y="2590800"/>
            <a:ext cx="9144000" cy="24384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7800" algn="l"/>
            <a:r>
              <a:rPr lang="fr-CA" sz="2800" b="1" u="sng" dirty="0" smtClean="0"/>
              <a:t>No question</a:t>
            </a:r>
            <a:endParaRPr kumimoji="0" lang="fr-CA" sz="2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363">
                                            <p:txEl>
                                              <p:pRg st="0" end="0"/>
                                            </p:txEl>
                                          </p:spTgt>
                                        </p:tgtEl>
                                      </p:cBhvr>
                                    </p:animEffect>
                                    <p:set>
                                      <p:cBhvr>
                                        <p:cTn id="7" dur="1" fill="hold">
                                          <p:stCondLst>
                                            <p:cond delay="499"/>
                                          </p:stCondLst>
                                        </p:cTn>
                                        <p:tgtEl>
                                          <p:spTgt spid="1536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custDataLst>
              <p:tags r:id="rId1"/>
            </p:custDataLst>
          </p:nvPr>
        </p:nvSpPr>
        <p:spPr>
          <a:xfrm>
            <a:off x="0" y="1244600"/>
            <a:ext cx="9144000" cy="5446621"/>
          </a:xfrm>
        </p:spPr>
        <p:txBody>
          <a:bodyPr/>
          <a:lstStyle/>
          <a:p>
            <a:pPr marL="0" indent="0">
              <a:buNone/>
            </a:pPr>
            <a:r>
              <a:rPr lang="en-US" sz="2800" b="1" dirty="0"/>
              <a:t>1400</a:t>
            </a:r>
            <a:r>
              <a:rPr lang="en-US" sz="2800" dirty="0"/>
              <a:t>. Your DR position is L 47°32.4’N, Lo 125° 37.0’W. Winds are northwest at five </a:t>
            </a:r>
            <a:r>
              <a:rPr lang="en-US" sz="2800" dirty="0" smtClean="0"/>
              <a:t>knots and </a:t>
            </a:r>
            <a:r>
              <a:rPr lang="en-US" sz="2800" dirty="0"/>
              <a:t>the </a:t>
            </a:r>
            <a:r>
              <a:rPr lang="en-US" sz="2800" dirty="0" err="1"/>
              <a:t>knotmeter</a:t>
            </a:r>
            <a:r>
              <a:rPr lang="en-US" sz="2800" dirty="0"/>
              <a:t> log reads 0062.3. At WT 14-00-16, you observe the moon UL at a </a:t>
            </a:r>
            <a:r>
              <a:rPr lang="en-US" sz="2800" dirty="0" smtClean="0"/>
              <a:t>sextant reading </a:t>
            </a:r>
            <a:r>
              <a:rPr lang="en-US" sz="2800" dirty="0"/>
              <a:t>of 14°14.9'. At WT 14-14-12 you observe the sun LL with an </a:t>
            </a:r>
            <a:r>
              <a:rPr lang="en-US" sz="2800" dirty="0" err="1"/>
              <a:t>hs</a:t>
            </a:r>
            <a:r>
              <a:rPr lang="en-US" sz="2800" dirty="0"/>
              <a:t> of 57° 21.2'. </a:t>
            </a:r>
            <a:r>
              <a:rPr lang="en-US" sz="2800" dirty="0" smtClean="0"/>
              <a:t>Reduce both </a:t>
            </a:r>
            <a:r>
              <a:rPr lang="en-US" sz="2800" dirty="0"/>
              <a:t>bodies using the </a:t>
            </a:r>
            <a:r>
              <a:rPr lang="en-US" sz="2800" i="1" dirty="0"/>
              <a:t>NASR </a:t>
            </a:r>
            <a:r>
              <a:rPr lang="en-US" sz="2800" dirty="0"/>
              <a:t>method (70° F temperature and barometric pressure </a:t>
            </a:r>
            <a:r>
              <a:rPr lang="en-US" sz="2800" dirty="0" smtClean="0"/>
              <a:t>30.10 inches</a:t>
            </a:r>
            <a:r>
              <a:rPr lang="en-US" sz="2800" dirty="0"/>
              <a:t>), and plot the resulting 2-body fix on a </a:t>
            </a:r>
            <a:r>
              <a:rPr lang="en-US" sz="2800" i="1" dirty="0"/>
              <a:t>CLS </a:t>
            </a:r>
            <a:r>
              <a:rPr lang="en-US" sz="2800" dirty="0"/>
              <a:t>plotting sheet. (Don’t forget </a:t>
            </a:r>
            <a:r>
              <a:rPr lang="en-US" sz="2800" dirty="0" smtClean="0"/>
              <a:t>to advance the </a:t>
            </a:r>
            <a:r>
              <a:rPr lang="en-US" sz="2800" dirty="0"/>
              <a:t>AP of the moon sight)</a:t>
            </a:r>
            <a:endParaRPr lang="fr-CA" sz="2800" dirty="0" smtClean="0"/>
          </a:p>
        </p:txBody>
      </p:sp>
      <p:sp>
        <p:nvSpPr>
          <p:cNvPr id="15362" name="Rectangle 2"/>
          <p:cNvSpPr>
            <a:spLocks noGrp="1" noChangeArrowheads="1"/>
          </p:cNvSpPr>
          <p:nvPr>
            <p:ph type="title"/>
            <p:custDataLst>
              <p:tags r:id="rId2"/>
            </p:custDataLst>
          </p:nvPr>
        </p:nvSpPr>
        <p:spPr>
          <a:xfrm>
            <a:off x="942109" y="66998"/>
            <a:ext cx="8229600" cy="685800"/>
          </a:xfrm>
          <a:noFill/>
        </p:spPr>
        <p:txBody>
          <a:bodyPr/>
          <a:lstStyle/>
          <a:p>
            <a:pPr eaLnBrk="1" hangingPunct="1">
              <a:defRPr/>
            </a:pPr>
            <a:r>
              <a:rPr lang="fr-CA" sz="4000" b="1" dirty="0" smtClean="0"/>
              <a:t>Question 4-a : Moon UL SR </a:t>
            </a:r>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7</a:t>
            </a:fld>
            <a:endParaRPr lang="en-US"/>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765" y="1352549"/>
            <a:ext cx="4138070" cy="531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9"/>
          <p:cNvSpPr>
            <a:spLocks noChangeArrowheads="1"/>
          </p:cNvSpPr>
          <p:nvPr/>
        </p:nvSpPr>
        <p:spPr bwMode="auto">
          <a:xfrm>
            <a:off x="4229100" y="1828800"/>
            <a:ext cx="1295400" cy="66675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5"/>
          <p:cNvSpPr>
            <a:spLocks noChangeArrowheads="1"/>
          </p:cNvSpPr>
          <p:nvPr/>
        </p:nvSpPr>
        <p:spPr bwMode="auto">
          <a:xfrm>
            <a:off x="5524500" y="4343400"/>
            <a:ext cx="1295400" cy="30480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6"/>
          <p:cNvSpPr>
            <a:spLocks noChangeArrowheads="1"/>
          </p:cNvSpPr>
          <p:nvPr/>
        </p:nvSpPr>
        <p:spPr bwMode="auto">
          <a:xfrm>
            <a:off x="4229100" y="5953125"/>
            <a:ext cx="838200" cy="24765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7"/>
          <p:cNvSpPr>
            <a:spLocks noChangeArrowheads="1"/>
          </p:cNvSpPr>
          <p:nvPr/>
        </p:nvSpPr>
        <p:spPr bwMode="auto">
          <a:xfrm>
            <a:off x="4629150" y="6286500"/>
            <a:ext cx="762000" cy="30480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8"/>
          <p:cNvSpPr>
            <a:spLocks noChangeArrowheads="1"/>
          </p:cNvSpPr>
          <p:nvPr/>
        </p:nvSpPr>
        <p:spPr bwMode="auto">
          <a:xfrm>
            <a:off x="6076950" y="6286500"/>
            <a:ext cx="609600" cy="304800"/>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581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36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363">
                                            <p:txEl>
                                              <p:pRg st="0" end="0"/>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158" y="1295400"/>
            <a:ext cx="427431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smtClean="0"/>
              <a:t>Question </a:t>
            </a:r>
            <a:r>
              <a:rPr lang="en-US" altLang="en-US" sz="4000" b="1" dirty="0"/>
              <a:t>4b – Sun LL SR</a:t>
            </a:r>
          </a:p>
        </p:txBody>
      </p:sp>
      <p:sp>
        <p:nvSpPr>
          <p:cNvPr id="2" name="Rectangle 1"/>
          <p:cNvSpPr/>
          <p:nvPr/>
        </p:nvSpPr>
        <p:spPr bwMode="auto">
          <a:xfrm>
            <a:off x="4025517" y="1905000"/>
            <a:ext cx="1371600" cy="609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5334000" y="4495800"/>
            <a:ext cx="12954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025517" y="6096000"/>
            <a:ext cx="927484"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025516" y="6477000"/>
            <a:ext cx="1232283" cy="1905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943599" y="6477000"/>
            <a:ext cx="752381" cy="23206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05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914400" y="304800"/>
            <a:ext cx="8229600" cy="685800"/>
          </a:xfrm>
          <a:noFill/>
        </p:spPr>
        <p:txBody>
          <a:bodyPr/>
          <a:lstStyle/>
          <a:p>
            <a:pPr eaLnBrk="1" hangingPunct="1">
              <a:defRPr/>
            </a:pPr>
            <a:r>
              <a:rPr lang="fr-CA" sz="4000" b="1" dirty="0" smtClean="0"/>
              <a:t>Question 4-c </a:t>
            </a:r>
          </a:p>
        </p:txBody>
      </p:sp>
      <p:sp>
        <p:nvSpPr>
          <p:cNvPr id="15363" name="Rectangle 3"/>
          <p:cNvSpPr>
            <a:spLocks noGrp="1" noChangeArrowheads="1"/>
          </p:cNvSpPr>
          <p:nvPr>
            <p:ph type="body" idx="1"/>
            <p:custDataLst>
              <p:tags r:id="rId2"/>
            </p:custDataLst>
          </p:nvPr>
        </p:nvSpPr>
        <p:spPr>
          <a:xfrm>
            <a:off x="0" y="1752600"/>
            <a:ext cx="9144000" cy="3810000"/>
          </a:xfrm>
        </p:spPr>
        <p:txBody>
          <a:bodyPr/>
          <a:lstStyle/>
          <a:p>
            <a:pPr marL="177800" lvl="0" indent="0" eaLnBrk="1" hangingPunct="1">
              <a:lnSpc>
                <a:spcPct val="80000"/>
              </a:lnSpc>
              <a:buNone/>
              <a:defRPr/>
            </a:pPr>
            <a:r>
              <a:rPr lang="en-US" dirty="0"/>
              <a:t>What is the cut of the azimuths of these two bodies? Is it adequate for a 2-body fix</a:t>
            </a:r>
            <a:r>
              <a:rPr lang="en-US" dirty="0" smtClean="0"/>
              <a:t>?</a:t>
            </a:r>
            <a:r>
              <a:rPr lang="fr-CA" dirty="0" smtClean="0">
                <a:effectLst/>
              </a:rPr>
              <a:t> </a:t>
            </a:r>
          </a:p>
          <a:p>
            <a:pPr marL="177800" lvl="0" indent="0" eaLnBrk="1" hangingPunct="1">
              <a:lnSpc>
                <a:spcPct val="80000"/>
              </a:lnSpc>
              <a:buNone/>
              <a:defRPr/>
            </a:pPr>
            <a:endParaRPr lang="fr-CA" dirty="0" smtClean="0">
              <a:effectLst/>
            </a:endParaRPr>
          </a:p>
          <a:p>
            <a:pPr marL="0" indent="0">
              <a:buNone/>
            </a:pPr>
            <a:r>
              <a:rPr lang="fr-CA" b="1" dirty="0" err="1" smtClean="0">
                <a:effectLst/>
              </a:rPr>
              <a:t>Answer</a:t>
            </a:r>
            <a:r>
              <a:rPr lang="fr-CA" dirty="0">
                <a:effectLst/>
              </a:rPr>
              <a:t> </a:t>
            </a:r>
            <a:r>
              <a:rPr lang="fr-CA" dirty="0" smtClean="0">
                <a:effectLst/>
              </a:rPr>
              <a:t>:</a:t>
            </a:r>
            <a:r>
              <a:rPr lang="fr-CA" dirty="0" smtClean="0"/>
              <a:t>The </a:t>
            </a:r>
            <a:r>
              <a:rPr lang="en-US" dirty="0" smtClean="0"/>
              <a:t>cut </a:t>
            </a:r>
            <a:r>
              <a:rPr lang="en-US" dirty="0"/>
              <a:t>is 56°, which is adequate for a 2-body fix since the smaller angle between the </a:t>
            </a:r>
            <a:r>
              <a:rPr lang="en-US" dirty="0" smtClean="0"/>
              <a:t>two LOPs </a:t>
            </a:r>
            <a:r>
              <a:rPr lang="en-US" dirty="0"/>
              <a:t>must be greater than 45°, which it is</a:t>
            </a:r>
            <a:r>
              <a:rPr lang="fr-CA" dirty="0" smtClean="0">
                <a:effectLst/>
              </a:rPr>
              <a:t>.</a:t>
            </a:r>
            <a:endParaRPr lang="fr-CA" dirty="0">
              <a:effectLst/>
            </a:endParaRPr>
          </a:p>
          <a:p>
            <a:pPr marL="95250" indent="-95250" eaLnBrk="1" hangingPunct="1">
              <a:lnSpc>
                <a:spcPct val="80000"/>
              </a:lnSpc>
              <a:buNone/>
              <a:defRPr/>
            </a:pPr>
            <a:endParaRPr lang="fr-CA" dirty="0" smtClean="0"/>
          </a:p>
        </p:txBody>
      </p:sp>
      <p:sp>
        <p:nvSpPr>
          <p:cNvPr id="4" name="Slide Number Placeholder 3"/>
          <p:cNvSpPr>
            <a:spLocks noGrp="1"/>
          </p:cNvSpPr>
          <p:nvPr>
            <p:ph type="sldNum" sz="quarter" idx="12"/>
            <p:custDataLst>
              <p:tags r:id="rId3"/>
            </p:custDataLst>
          </p:nvPr>
        </p:nvSpPr>
        <p:spPr/>
        <p:txBody>
          <a:bodyPr/>
          <a:lstStyle/>
          <a:p>
            <a:pPr>
              <a:defRPr/>
            </a:pPr>
            <a:fld id="{6CF87826-6DB8-4ACA-9EA7-15DCB20C9CFA}" type="slidenum">
              <a:rPr lang="en-US" smtClean="0"/>
              <a:pPr>
                <a:defRPr/>
              </a:pPr>
              <a:t>9</a:t>
            </a:fld>
            <a:endParaRPr lang="en-US"/>
          </a:p>
        </p:txBody>
      </p:sp>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969806"/>
            <a:ext cx="4800600" cy="588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5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8"/>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8449</TotalTime>
  <Words>5069</Words>
  <Application>Microsoft Office PowerPoint</Application>
  <PresentationFormat>Affichage à l'écran (4:3)</PresentationFormat>
  <Paragraphs>453</Paragraphs>
  <Slides>48</Slides>
  <Notes>41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Calibri</vt:lpstr>
      <vt:lpstr>Tahoma</vt:lpstr>
      <vt:lpstr>Times New Roman</vt:lpstr>
      <vt:lpstr>Wingdings</vt:lpstr>
      <vt:lpstr>1_Textured</vt:lpstr>
      <vt:lpstr>Practice Cruise Underway</vt:lpstr>
      <vt:lpstr>Practice Cruise </vt:lpstr>
      <vt:lpstr>Cruise – Underway</vt:lpstr>
      <vt:lpstr>Question 1 </vt:lpstr>
      <vt:lpstr>Question 2 </vt:lpstr>
      <vt:lpstr>Question 3 </vt:lpstr>
      <vt:lpstr>Question 4-a : Moon UL SR </vt:lpstr>
      <vt:lpstr>Question 4b – Sun LL SR</vt:lpstr>
      <vt:lpstr>Question 4-c </vt:lpstr>
      <vt:lpstr>Question 4d – Fix</vt:lpstr>
      <vt:lpstr>Question 4-e </vt:lpstr>
      <vt:lpstr>Question 5 </vt:lpstr>
      <vt:lpstr>Question 6 </vt:lpstr>
      <vt:lpstr>Question 7a </vt:lpstr>
      <vt:lpstr>Question 7b </vt:lpstr>
      <vt:lpstr>Question 7c – Sun MT</vt:lpstr>
      <vt:lpstr>Question 8 </vt:lpstr>
      <vt:lpstr>Question 9 a</vt:lpstr>
      <vt:lpstr>Question 9b </vt:lpstr>
      <vt:lpstr>Question 9c </vt:lpstr>
      <vt:lpstr>Question 10 a </vt:lpstr>
      <vt:lpstr>Question 10 b </vt:lpstr>
      <vt:lpstr>Question 10c </vt:lpstr>
      <vt:lpstr>Question 10 d</vt:lpstr>
      <vt:lpstr>Question 10 e</vt:lpstr>
      <vt:lpstr>Question 10 f </vt:lpstr>
      <vt:lpstr>Question 11 </vt:lpstr>
      <vt:lpstr>Question 11 a </vt:lpstr>
      <vt:lpstr>Question 11 b </vt:lpstr>
      <vt:lpstr>Question 11 c </vt:lpstr>
      <vt:lpstr>Question 11d  </vt:lpstr>
      <vt:lpstr>Question 11 e  </vt:lpstr>
      <vt:lpstr>Question 11 f </vt:lpstr>
      <vt:lpstr>Question 12 </vt:lpstr>
      <vt:lpstr>Question 12 a </vt:lpstr>
      <vt:lpstr>Question 12 b </vt:lpstr>
      <vt:lpstr>Question 13 </vt:lpstr>
      <vt:lpstr>Question 14 a </vt:lpstr>
      <vt:lpstr>Question 14 b </vt:lpstr>
      <vt:lpstr>Question 15 </vt:lpstr>
      <vt:lpstr>Question 16 a </vt:lpstr>
      <vt:lpstr>Question 16 b </vt:lpstr>
      <vt:lpstr>Question 17 </vt:lpstr>
      <vt:lpstr>Deck Log</vt:lpstr>
      <vt:lpstr>Deck Log</vt:lpstr>
      <vt:lpstr>Deck Log</vt:lpstr>
      <vt:lpstr>Deck Log</vt:lpstr>
      <vt:lpstr>Practice Cruise Underway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Ch9Croisière de pratique</dc:title>
  <dc:subject>Solutions</dc:subject>
  <dc:creator>Nelson Guillemette</dc:creator>
  <cp:lastModifiedBy>nelson guillemette</cp:lastModifiedBy>
  <cp:revision>749</cp:revision>
  <dcterms:created xsi:type="dcterms:W3CDTF">2008-01-08T20:14:27Z</dcterms:created>
  <dcterms:modified xsi:type="dcterms:W3CDTF">2016-05-16T15:53:07Z</dcterms:modified>
</cp:coreProperties>
</file>